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65" r:id="rId2"/>
    <p:sldId id="266" r:id="rId3"/>
    <p:sldId id="290" r:id="rId4"/>
    <p:sldId id="291" r:id="rId5"/>
    <p:sldId id="293" r:id="rId6"/>
    <p:sldId id="271" r:id="rId7"/>
    <p:sldId id="273" r:id="rId8"/>
    <p:sldId id="288" r:id="rId9"/>
    <p:sldId id="286" r:id="rId10"/>
    <p:sldId id="278" r:id="rId11"/>
    <p:sldId id="279" r:id="rId12"/>
    <p:sldId id="282" r:id="rId13"/>
    <p:sldId id="283" r:id="rId14"/>
    <p:sldId id="281" r:id="rId15"/>
    <p:sldId id="284" r:id="rId16"/>
    <p:sldId id="285" r:id="rId17"/>
    <p:sldId id="287" r:id="rId18"/>
    <p:sldId id="303" r:id="rId19"/>
    <p:sldId id="268" r:id="rId20"/>
    <p:sldId id="296" r:id="rId21"/>
    <p:sldId id="269" r:id="rId22"/>
    <p:sldId id="270" r:id="rId23"/>
    <p:sldId id="263" r:id="rId24"/>
    <p:sldId id="264" r:id="rId25"/>
    <p:sldId id="304" r:id="rId26"/>
    <p:sldId id="305" r:id="rId27"/>
    <p:sldId id="299" r:id="rId28"/>
    <p:sldId id="310" r:id="rId29"/>
    <p:sldId id="311" r:id="rId30"/>
    <p:sldId id="312" r:id="rId31"/>
    <p:sldId id="313" r:id="rId32"/>
    <p:sldId id="314" r:id="rId33"/>
    <p:sldId id="315" r:id="rId34"/>
    <p:sldId id="316" r:id="rId35"/>
    <p:sldId id="317" r:id="rId36"/>
    <p:sldId id="319" r:id="rId37"/>
    <p:sldId id="306" r:id="rId38"/>
    <p:sldId id="318" r:id="rId39"/>
    <p:sldId id="301" r:id="rId40"/>
    <p:sldId id="298" r:id="rId41"/>
    <p:sldId id="309" r:id="rId42"/>
    <p:sldId id="308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8E9E7-059C-449E-B928-747244E5B17A}" type="datetimeFigureOut">
              <a:rPr lang="en-US" smtClean="0"/>
              <a:pPr/>
              <a:t>10/9/2022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408B7-30B0-427F-AEB3-03F581C6739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90625" y="703263"/>
            <a:ext cx="4629150" cy="3473450"/>
          </a:xfrm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714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4A0E-9CE7-48FF-8F33-A26547FEEC79}" type="datetimeFigureOut">
              <a:rPr lang="en-US" smtClean="0"/>
              <a:pPr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304D-A1E5-4AC2-BB99-CBAF27A60C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4A0E-9CE7-48FF-8F33-A26547FEEC79}" type="datetimeFigureOut">
              <a:rPr lang="en-US" smtClean="0"/>
              <a:pPr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304D-A1E5-4AC2-BB99-CBAF27A60C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4A0E-9CE7-48FF-8F33-A26547FEEC79}" type="datetimeFigureOut">
              <a:rPr lang="en-US" smtClean="0"/>
              <a:pPr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304D-A1E5-4AC2-BB99-CBAF27A60C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4A0E-9CE7-48FF-8F33-A26547FEEC79}" type="datetimeFigureOut">
              <a:rPr lang="en-US" smtClean="0"/>
              <a:pPr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304D-A1E5-4AC2-BB99-CBAF27A60C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4A0E-9CE7-48FF-8F33-A26547FEEC79}" type="datetimeFigureOut">
              <a:rPr lang="en-US" smtClean="0"/>
              <a:pPr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304D-A1E5-4AC2-BB99-CBAF27A60C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4A0E-9CE7-48FF-8F33-A26547FEEC79}" type="datetimeFigureOut">
              <a:rPr lang="en-US" smtClean="0"/>
              <a:pPr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304D-A1E5-4AC2-BB99-CBAF27A60C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4A0E-9CE7-48FF-8F33-A26547FEEC79}" type="datetimeFigureOut">
              <a:rPr lang="en-US" smtClean="0"/>
              <a:pPr/>
              <a:t>10/9/2022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304D-A1E5-4AC2-BB99-CBAF27A60C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4A0E-9CE7-48FF-8F33-A26547FEEC79}" type="datetimeFigureOut">
              <a:rPr lang="en-US" smtClean="0"/>
              <a:pPr/>
              <a:t>10/9/2022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304D-A1E5-4AC2-BB99-CBAF27A60C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4A0E-9CE7-48FF-8F33-A26547FEEC79}" type="datetimeFigureOut">
              <a:rPr lang="en-US" smtClean="0"/>
              <a:pPr/>
              <a:t>10/9/2022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304D-A1E5-4AC2-BB99-CBAF27A60C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4A0E-9CE7-48FF-8F33-A26547FEEC79}" type="datetimeFigureOut">
              <a:rPr lang="en-US" smtClean="0"/>
              <a:pPr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304D-A1E5-4AC2-BB99-CBAF27A60C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4A0E-9CE7-48FF-8F33-A26547FEEC79}" type="datetimeFigureOut">
              <a:rPr lang="en-US" smtClean="0"/>
              <a:pPr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304D-A1E5-4AC2-BB99-CBAF27A60C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94A0E-9CE7-48FF-8F33-A26547FEEC79}" type="datetimeFigureOut">
              <a:rPr lang="en-US" smtClean="0"/>
              <a:pPr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D304D-A1E5-4AC2-BB99-CBAF27A60C2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data in organization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Data modeling is an important tool .Because the purpose of data modeling is to document rules and policies of an organization that manage data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Identifying and documenting business rules are keys to checking your data model for accuracy and completeness.</a:t>
            </a:r>
          </a:p>
          <a:p>
            <a:pPr algn="just"/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business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Structural business rules</a:t>
            </a:r>
          </a:p>
          <a:p>
            <a:pPr algn="just"/>
            <a:r>
              <a:rPr lang="en-US" sz="2800" dirty="0"/>
              <a:t>Procedural business rules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business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/>
              <a:t>Structural business rules indicate the types of information to be stored (attributes) and how the information elements interrelate (relationships)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 Structural business rules can nearly always be diagrammed in the ERD.</a:t>
            </a:r>
          </a:p>
          <a:p>
            <a:pPr algn="just"/>
            <a:endParaRPr lang="en-US" sz="2000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124200"/>
            <a:ext cx="80010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business rules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Consider Human Resource Department scenario:“Some of our employees are required to attend mandatory training events. </a:t>
            </a:r>
          </a:p>
          <a:p>
            <a:pPr algn="just"/>
            <a:r>
              <a:rPr lang="en-US" sz="2400" dirty="0"/>
              <a:t>These events take place at one of the company’s existing locations, and the employees travel to the location to take part in the training.”</a:t>
            </a:r>
          </a:p>
          <a:p>
            <a:pPr algn="just"/>
            <a:r>
              <a:rPr lang="en-US" sz="2400" dirty="0"/>
              <a:t> We can model the relationships between EMPLOYEEs , TRAINING and LOCATIONs in an ERD as this is an example of a Structural Business Rule.</a:t>
            </a:r>
          </a:p>
          <a:p>
            <a:pPr algn="just"/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rules example</a:t>
            </a:r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81200"/>
            <a:ext cx="8382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Procedural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Procedural rules deal with the prerequisites, steps, processes, or workflow requirements of a business.</a:t>
            </a:r>
          </a:p>
          <a:p>
            <a:r>
              <a:rPr lang="en-US" sz="2800" dirty="0"/>
              <a:t>Many procedural business rules are related to time: event A must happen before event B.</a:t>
            </a:r>
          </a:p>
          <a:p>
            <a:r>
              <a:rPr lang="en-US" sz="2800" dirty="0"/>
              <a:t>Some procedural business rules cannot be diagrammed, but must still be documented so that they can be programmed later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Procedural rules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Approval for all travel requests to a training event must be signed by the employee’s manager before the employee can register for the event.”</a:t>
            </a:r>
          </a:p>
          <a:p>
            <a:endParaRPr lang="en-US" dirty="0"/>
          </a:p>
          <a:p>
            <a:pPr lvl="1"/>
            <a:r>
              <a:rPr lang="en-US" dirty="0"/>
              <a:t>We cannot model the second Business rule in an ERD, as it is an example of a workflow related rule.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Procedural rules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Procedural Rules must be recorded in a separate document that will supplement the ERD. </a:t>
            </a:r>
          </a:p>
          <a:p>
            <a:r>
              <a:rPr lang="en-US" dirty="0"/>
              <a:t>Different Organizations will have different formats for documenting a Business rule, but are often word processed documents or presentation software slides.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lnSpcReduction="10000"/>
          </a:bodyPr>
          <a:lstStyle/>
          <a:p>
            <a:r>
              <a:rPr lang="en-US" b="1" i="1" dirty="0"/>
              <a:t>Documenting Rules</a:t>
            </a:r>
          </a:p>
          <a:p>
            <a:r>
              <a:rPr lang="en-US" dirty="0"/>
              <a:t>In the process of developing a conceptual data model, not all business rules can be modeled.</a:t>
            </a:r>
          </a:p>
          <a:p>
            <a:r>
              <a:rPr lang="en-US" dirty="0"/>
              <a:t>Some rules such as the two listed below must be implemented by programming the processes that interact with data:</a:t>
            </a:r>
          </a:p>
          <a:p>
            <a:pPr lvl="1"/>
            <a:r>
              <a:rPr lang="en-US" dirty="0"/>
              <a:t>Any employee whose overtime exceeds 10 hours per week must be paid 1.5 times the hourly rate.</a:t>
            </a:r>
          </a:p>
          <a:p>
            <a:pPr lvl="1"/>
            <a:r>
              <a:rPr lang="en-US" dirty="0"/>
              <a:t>Customers whose account balances are 90 days overdue will not be permitted to charge additional orders.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job as a database analyst is to</a:t>
            </a:r>
          </a:p>
          <a:p>
            <a:pPr lvl="1"/>
            <a:r>
              <a:rPr lang="en-US" dirty="0"/>
              <a:t>  Identify and understand those rules that govern data </a:t>
            </a:r>
          </a:p>
          <a:p>
            <a:pPr lvl="1"/>
            <a:r>
              <a:rPr lang="en-US" dirty="0"/>
              <a:t> Represent those rules so that they can be unambiguously understood by information systems developers and users </a:t>
            </a:r>
          </a:p>
          <a:p>
            <a:pPr lvl="1"/>
            <a:r>
              <a:rPr lang="en-US" dirty="0"/>
              <a:t>Implement those rules in database technology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rules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/>
              <a:t> Business-rules constraints fall into two categories: field constraints </a:t>
            </a:r>
            <a:r>
              <a:rPr lang="en-US" sz="2800" i="1" dirty="0"/>
              <a:t>within</a:t>
            </a:r>
            <a:r>
              <a:rPr lang="en-US" sz="2800" dirty="0"/>
              <a:t> tables, and relationship constraints </a:t>
            </a:r>
            <a:r>
              <a:rPr lang="en-US" sz="2800" i="1" dirty="0"/>
              <a:t>between</a:t>
            </a:r>
            <a:r>
              <a:rPr lang="en-US" sz="2800" dirty="0"/>
              <a:t> table </a:t>
            </a:r>
          </a:p>
          <a:p>
            <a:pPr algn="just">
              <a:buNone/>
            </a:pP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992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/>
              <a:t>Modeling data in organization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entity-relationship notation is used  to document rules and policies of an organization.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It is important to recognize that not all business rules can be represented in the ERD.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Some business rules must be implemented by programming.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rules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endParaRPr lang="en-US" sz="2800" dirty="0"/>
          </a:p>
          <a:p>
            <a:endParaRPr lang="en-US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417638"/>
            <a:ext cx="8382000" cy="490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844714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constraints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t="19776"/>
          <a:stretch>
            <a:fillRect/>
          </a:stretch>
        </p:blipFill>
        <p:spPr bwMode="auto">
          <a:xfrm>
            <a:off x="0" y="1295400"/>
            <a:ext cx="85344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 descr="Each vendor record must match at least one product recor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3428999"/>
            <a:ext cx="5181600" cy="32004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23275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constraint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Relationship constraints (discussed later in this course) dictate that certain entities in a relationship have mandatory status, while others have optional status.</a:t>
            </a:r>
          </a:p>
          <a:p>
            <a:r>
              <a:rPr lang="en-US" dirty="0"/>
              <a:t> Documentation continues for the designer, who should be creating a list of business rules for the organization as reflected in any constraints (if applicable) placed on the existing database(s).</a:t>
            </a:r>
          </a:p>
        </p:txBody>
      </p:sp>
    </p:spTree>
    <p:extLst>
      <p:ext uri="{BB962C8B-B14F-4D97-AF65-F5344CB8AC3E}">
        <p14:creationId xmlns:p14="http://schemas.microsoft.com/office/powerpoint/2010/main" val="20723272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business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 Most organizations have a host of rules and/or policies that fall outside this definition. </a:t>
            </a:r>
          </a:p>
          <a:p>
            <a:pPr lvl="1"/>
            <a:r>
              <a:rPr lang="en-US" dirty="0"/>
              <a:t>For example, the rule “Friday is business casual dress day” may be an important policy statement, but it has no immediate impact on databases. </a:t>
            </a:r>
          </a:p>
          <a:p>
            <a:r>
              <a:rPr lang="en-US" dirty="0"/>
              <a:t> A student may register for a section of a course only if he or she has successfully completed the prerequisites for that course” is within our scope </a:t>
            </a:r>
          </a:p>
          <a:p>
            <a:pPr lvl="1"/>
            <a:r>
              <a:rPr lang="en-US" dirty="0"/>
              <a:t>because it constrains the transactions that may be processed against the database. In particular, it causes any transaction to be rejected that attempts to register a student who does not have the necessary prerequisites. </a:t>
            </a:r>
          </a:p>
        </p:txBody>
      </p:sp>
    </p:spTree>
    <p:extLst>
      <p:ext uri="{BB962C8B-B14F-4D97-AF65-F5344CB8AC3E}">
        <p14:creationId xmlns:p14="http://schemas.microsoft.com/office/powerpoint/2010/main" val="10120997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business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some business rules cannot be represented in common data modeling notation </a:t>
            </a:r>
          </a:p>
          <a:p>
            <a:r>
              <a:rPr lang="en-US" dirty="0"/>
              <a:t> those rules that cannot be represented in a variation of an entity-relationship diagram are stated in natural language, and some can be represented in the relational data model,</a:t>
            </a:r>
          </a:p>
        </p:txBody>
      </p:sp>
    </p:spTree>
    <p:extLst>
      <p:ext uri="{BB962C8B-B14F-4D97-AF65-F5344CB8AC3E}">
        <p14:creationId xmlns:p14="http://schemas.microsoft.com/office/powerpoint/2010/main" val="36506817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04800"/>
            <a:ext cx="82296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04800"/>
            <a:ext cx="77724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3600" dirty="0"/>
          </a:p>
          <a:p>
            <a:r>
              <a:rPr lang="en-US" sz="3600" dirty="0"/>
              <a:t>Example  of converting business rules to data models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and B business rules and instructions for creating ERD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A and B is a small company that sells boats. A and B keeps its models in several show rooms across city .At this stage customers cannot view models online so to order they must visit one of the showrooms. A and B has been using excel sheets to track their business activties.How ever this has caused many redundancies and in efficiency </a:t>
            </a:r>
          </a:p>
          <a:p>
            <a:pPr algn="just"/>
            <a:r>
              <a:rPr lang="en-US" sz="2400" dirty="0"/>
              <a:t>With view to their expanding business and under new management. They decided to investigate the option of database system. You are hired to design a relational database to better track and record their operational data</a:t>
            </a:r>
          </a:p>
          <a:p>
            <a:pPr algn="just">
              <a:buNone/>
            </a:pPr>
            <a:r>
              <a:rPr lang="en-US" sz="2400" dirty="0"/>
              <a:t>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A and B business rules and instructions for creating ERD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A and B can get  boats from several different manufacturers. Each manufacturer produced one or more different types of boats. Each and every type is produced by only one manufacturer. </a:t>
            </a:r>
          </a:p>
          <a:p>
            <a:pPr algn="just"/>
            <a:endParaRPr lang="en-US" sz="2800" dirty="0"/>
          </a:p>
          <a:p>
            <a:pPr algn="just"/>
            <a:endParaRPr lang="en-US" sz="2800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 l="45872"/>
          <a:stretch>
            <a:fillRect/>
          </a:stretch>
        </p:blipFill>
        <p:spPr bwMode="auto">
          <a:xfrm>
            <a:off x="533400" y="3048000"/>
            <a:ext cx="81534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04B60FF3-A756-4A1B-8721-25FEFEA5C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l="45872"/>
          <a:stretch>
            <a:fillRect/>
          </a:stretch>
        </p:blipFill>
        <p:spPr bwMode="auto">
          <a:xfrm>
            <a:off x="685800" y="3200400"/>
            <a:ext cx="81534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04800"/>
            <a:ext cx="83820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A and B business rules and instructions for creating ERD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498209"/>
            <a:ext cx="8534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609600" y="3657600"/>
            <a:ext cx="80772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A and B business rules and instructions for creating ERD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52400" y="1531034"/>
            <a:ext cx="8686800" cy="4564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57200" y="2251417"/>
            <a:ext cx="3581400" cy="312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609600" y="7620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7620000" y="5181600"/>
            <a:ext cx="12954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5800" y="381000"/>
            <a:ext cx="8077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A and B business rules and instructions for creating ERD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90500" y="239151"/>
            <a:ext cx="89154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7734300" y="4593102"/>
            <a:ext cx="1371600" cy="190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228600"/>
            <a:ext cx="8458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A and B business rules and instructions for creating ERD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13862B-3137-4857-B7FE-E9940C92416C}"/>
              </a:ext>
            </a:extLst>
          </p:cNvPr>
          <p:cNvSpPr/>
          <p:nvPr/>
        </p:nvSpPr>
        <p:spPr>
          <a:xfrm>
            <a:off x="457200" y="1528688"/>
            <a:ext cx="3429000" cy="2357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609600"/>
            <a:ext cx="89916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8001000" y="3810000"/>
            <a:ext cx="990600" cy="2362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and B business rules and instructions for creating ERD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228600" y="609600"/>
            <a:ext cx="8382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AA153-C71D-41CB-A68B-8A08DED81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7FA68-C6AD-4F00-8237-69FFF4C0D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 EXAMPLE OF BUSINESS RULES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0848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763000" cy="6324600"/>
          </a:xfrm>
        </p:spPr>
        <p:txBody>
          <a:bodyPr>
            <a:normAutofit/>
          </a:bodyPr>
          <a:lstStyle/>
          <a:p>
            <a:pPr algn="just">
              <a:buFont typeface="+mj-lt"/>
              <a:buAutoNum type="arabicPeriod"/>
            </a:pPr>
            <a:r>
              <a:rPr lang="en-US" dirty="0"/>
              <a:t>A</a:t>
            </a:r>
            <a:r>
              <a:rPr lang="en-US" sz="2800" dirty="0"/>
              <a:t> </a:t>
            </a:r>
            <a:r>
              <a:rPr lang="en-US" sz="2800" b="1" dirty="0"/>
              <a:t>SUPPLIER </a:t>
            </a:r>
            <a:r>
              <a:rPr lang="en-US" sz="2800" dirty="0"/>
              <a:t>may supply many ITEMs  </a:t>
            </a:r>
          </a:p>
          <a:p>
            <a:pPr marL="0" indent="0" algn="just">
              <a:buNone/>
            </a:pPr>
            <a:r>
              <a:rPr lang="en-US" sz="2400" dirty="0"/>
              <a:t>(by </a:t>
            </a:r>
            <a:r>
              <a:rPr lang="en-US" sz="2400" b="1" dirty="0"/>
              <a:t>“may supply,” </a:t>
            </a:r>
            <a:r>
              <a:rPr lang="en-US" sz="2400" dirty="0"/>
              <a:t>we mean the supplier may not supply any items). 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r>
              <a:rPr lang="en-US" sz="2400" dirty="0"/>
              <a:t>2. Each ITEM is supplied by any number of SUPPLIERs</a:t>
            </a:r>
          </a:p>
          <a:p>
            <a:pPr marL="0" indent="0" algn="just">
              <a:buNone/>
            </a:pPr>
            <a:r>
              <a:rPr lang="en-US" sz="2400" dirty="0"/>
              <a:t> (by </a:t>
            </a:r>
            <a:r>
              <a:rPr lang="en-US" sz="2400" b="1" dirty="0"/>
              <a:t>“is supplied,” </a:t>
            </a:r>
            <a:r>
              <a:rPr lang="en-US" sz="2400" dirty="0"/>
              <a:t>we mean that the item must be supplied by at least one supplier).</a:t>
            </a:r>
          </a:p>
          <a:p>
            <a:pPr algn="just">
              <a:buFont typeface="+mj-lt"/>
              <a:buAutoNum type="arabicPeriod"/>
            </a:pPr>
            <a:endParaRPr lang="en-US" sz="2800" dirty="0"/>
          </a:p>
          <a:p>
            <a:pPr marL="0" indent="0" algn="just">
              <a:buNone/>
            </a:pPr>
            <a:r>
              <a:rPr lang="en-US" sz="2800" dirty="0"/>
              <a:t>3.Each </a:t>
            </a:r>
            <a:r>
              <a:rPr lang="en-US" sz="2800" b="1" dirty="0"/>
              <a:t>ITEM </a:t>
            </a:r>
            <a:r>
              <a:rPr lang="en-US" sz="2800" dirty="0"/>
              <a:t>must be used in the assembly of at least one </a:t>
            </a:r>
            <a:r>
              <a:rPr lang="en-US" sz="2800" b="1" dirty="0"/>
              <a:t>PRODUCT</a:t>
            </a:r>
            <a:r>
              <a:rPr lang="en-US" sz="2800" dirty="0"/>
              <a:t> and may be used in many products. Conversely, each PRODUCT must use one or more ITEMs.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763000" cy="6324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4. A </a:t>
            </a:r>
            <a:r>
              <a:rPr lang="en-US" sz="2400" b="1" dirty="0"/>
              <a:t>SUPPLIER</a:t>
            </a:r>
            <a:r>
              <a:rPr lang="en-US" sz="2400" dirty="0"/>
              <a:t> may send many </a:t>
            </a:r>
            <a:r>
              <a:rPr lang="en-US" sz="2400" b="1" dirty="0"/>
              <a:t>SHIPMENTs. </a:t>
            </a:r>
            <a:r>
              <a:rPr lang="en-US" sz="2400" dirty="0"/>
              <a:t>However, each shipment must be sent by exactly one SUPPLIER. 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r>
              <a:rPr lang="en-US" sz="2400" dirty="0"/>
              <a:t>5. A </a:t>
            </a:r>
            <a:r>
              <a:rPr lang="en-US" sz="2400" b="1" dirty="0"/>
              <a:t>CUSTOMER</a:t>
            </a:r>
            <a:r>
              <a:rPr lang="en-US" sz="2400" dirty="0"/>
              <a:t> may submit any number of ORDERs. However, each ORDER must be submitted by exactly one CUSTOMER. </a:t>
            </a:r>
          </a:p>
          <a:p>
            <a:pPr marL="0" indent="0" algn="just">
              <a:buNone/>
            </a:pPr>
            <a:r>
              <a:rPr lang="en-US" sz="2400" dirty="0"/>
              <a:t> Given that a CUSTOMER may not have submitted any ORDERs, some CUSTOMERs must be potential, inactive, or some other customer possibly without any related ORDERs. </a:t>
            </a:r>
          </a:p>
          <a:p>
            <a:pPr algn="just">
              <a:buAutoNum type="arabicPeriod" startAt="3"/>
            </a:pPr>
            <a:endParaRPr lang="en-US" sz="2400" dirty="0"/>
          </a:p>
          <a:p>
            <a:pPr marL="0" indent="0" algn="just">
              <a:buNone/>
            </a:pPr>
            <a:r>
              <a:rPr lang="en-US" sz="2400" dirty="0"/>
              <a:t>6. An </a:t>
            </a:r>
            <a:r>
              <a:rPr lang="en-US" sz="2400" b="1" dirty="0"/>
              <a:t>ORDER</a:t>
            </a:r>
            <a:r>
              <a:rPr lang="en-US" sz="2400" dirty="0"/>
              <a:t> must request one (or more) PRODUCTs. A given PRODUCT may not be requested on any ORDER or may be requested on one or more orders</a:t>
            </a:r>
          </a:p>
          <a:p>
            <a:pPr algn="just">
              <a:buAutoNum type="arabicPeriod" startAt="3"/>
            </a:pP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7826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686800" cy="6248400"/>
          </a:xfrm>
        </p:spPr>
        <p:txBody>
          <a:bodyPr>
            <a:noAutofit/>
          </a:bodyPr>
          <a:lstStyle/>
          <a:p>
            <a:pPr>
              <a:buNone/>
            </a:pPr>
            <a:br>
              <a:rPr lang="en-US" sz="1800" dirty="0"/>
            </a:br>
            <a:endParaRPr 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200"/>
            <a:ext cx="89916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b="9211"/>
          <a:stretch>
            <a:fillRect/>
          </a:stretch>
        </p:blipFill>
        <p:spPr bwMode="auto">
          <a:xfrm>
            <a:off x="381000" y="304800"/>
            <a:ext cx="84582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b="1" dirty="0"/>
              <a:t>. </a:t>
            </a:r>
            <a:br>
              <a:rPr lang="en-US" sz="1800" dirty="0"/>
            </a:br>
            <a:endParaRPr lang="en-US" sz="1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752600"/>
            <a:ext cx="8153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3886200"/>
            <a:ext cx="7467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2400"/>
            <a:ext cx="8915400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Characteristics of good business rules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95400"/>
            <a:ext cx="8201025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46643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/>
          <a:srcRect b="35334"/>
          <a:stretch/>
        </p:blipFill>
        <p:spPr bwMode="auto">
          <a:xfrm>
            <a:off x="381000" y="571500"/>
            <a:ext cx="8610600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sz="2400" dirty="0"/>
              <a:t> Business rules describe the </a:t>
            </a:r>
            <a:r>
              <a:rPr lang="en-US" sz="2400" i="1" dirty="0"/>
              <a:t>business policies</a:t>
            </a:r>
            <a:r>
              <a:rPr lang="en-US" sz="2400" dirty="0"/>
              <a:t> that apply to the data stored on a company's databases. In other words, business rules reflect how a business perceives its use of data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Business rules and policies govern creating, updating, and removing data in an information processing and storage system; thus they must be described along with the data to which they are related</a:t>
            </a:r>
          </a:p>
          <a:p>
            <a:pPr algn="just">
              <a:buNone/>
            </a:pPr>
            <a:endParaRPr lang="en-US" sz="2400" dirty="0"/>
          </a:p>
          <a:p>
            <a:pPr algn="just"/>
            <a:r>
              <a:rPr lang="en-US" sz="2400" dirty="0"/>
              <a:t> For example, the policy “every student in the university must have a faculty adviser” forces the data in a database about each student to be associated with data about some student adviser.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Business rules and policies are not universal; different universities may have different policies for student advising and may include different types of people as students. </a:t>
            </a:r>
          </a:p>
          <a:p>
            <a:r>
              <a:rPr lang="en-US" dirty="0"/>
              <a:t>Also, the rules and policies of an organization may change over time;</a:t>
            </a:r>
          </a:p>
          <a:p>
            <a:pPr lvl="1"/>
            <a:r>
              <a:rPr lang="en-US" dirty="0"/>
              <a:t> a university may decide that a student does not have to be assigned a faculty adviser until the student chooses a major.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8600"/>
            <a:ext cx="83820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158750"/>
            <a:ext cx="8229600" cy="690563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Statement structure of Business Rules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9288" y="1163638"/>
            <a:ext cx="8494712" cy="5694362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Are statements that </a:t>
            </a:r>
            <a:r>
              <a:rPr lang="en-US" sz="2400" u="sng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define or constrain 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</a:t>
            </a:r>
            <a:r>
              <a:rPr lang="en-US" sz="2400" u="sng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aspect of the business</a:t>
            </a:r>
          </a:p>
          <a:p>
            <a:pPr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r>
              <a:rPr 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Syntax of business rules:</a:t>
            </a:r>
          </a:p>
          <a:p>
            <a:pPr marL="0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ENTITY_1  </a:t>
            </a:r>
            <a:r>
              <a:rPr lang="en-US" sz="2400" i="1" dirty="0" err="1">
                <a:solidFill>
                  <a:srgbClr val="008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Relationiship_Verb_Phrase</a:t>
            </a:r>
            <a:r>
              <a:rPr 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number</a:t>
            </a:r>
            <a:r>
              <a:rPr 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ENTITY_2</a:t>
            </a:r>
          </a:p>
          <a:p>
            <a:pPr marL="0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ENTITY_2  </a:t>
            </a:r>
            <a:r>
              <a:rPr lang="en-US" sz="2400" i="1" dirty="0" err="1">
                <a:solidFill>
                  <a:srgbClr val="008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Relationiship_Verb_Phrase</a:t>
            </a:r>
            <a:r>
              <a:rPr 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number</a:t>
            </a:r>
            <a:r>
              <a:rPr 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ENTITY_1</a:t>
            </a:r>
          </a:p>
          <a:p>
            <a:pPr marL="0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where </a:t>
            </a:r>
            <a:r>
              <a:rPr lang="en-US" sz="2400" i="1" dirty="0" err="1">
                <a:solidFill>
                  <a:srgbClr val="008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Relationiship_Verb_Phrase</a:t>
            </a:r>
            <a:r>
              <a:rPr lang="en-US" sz="2400" i="1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= </a:t>
            </a:r>
          </a:p>
          <a:p>
            <a:pPr marL="0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4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Cardinality_adverb</a:t>
            </a:r>
            <a:r>
              <a:rPr lang="en-US" sz="2400" i="1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+ </a:t>
            </a:r>
            <a:r>
              <a:rPr lang="en-US" sz="2400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Relationship_Verb</a:t>
            </a: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0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Examples:</a:t>
            </a:r>
          </a:p>
          <a:p>
            <a:pPr marL="0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	</a:t>
            </a:r>
            <a:endParaRPr lang="en-US" sz="2400" dirty="0">
              <a:solidFill>
                <a:srgbClr val="C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0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	</a:t>
            </a:r>
            <a:endParaRPr lang="en-US" sz="2400" dirty="0">
              <a:solidFill>
                <a:srgbClr val="C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0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	</a:t>
            </a:r>
            <a:endParaRPr lang="en-US" sz="2400" dirty="0">
              <a:solidFill>
                <a:srgbClr val="C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0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2800" dirty="0">
              <a:solidFill>
                <a:srgbClr val="C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592806" y="4587625"/>
          <a:ext cx="7959724" cy="2016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4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39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21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448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7988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ENTITY_1</a:t>
                      </a:r>
                      <a:endParaRPr lang="en-US" sz="2000" dirty="0"/>
                    </a:p>
                  </a:txBody>
                  <a:tcPr>
                    <a:solidFill>
                      <a:srgbClr val="E1F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May/Must</a:t>
                      </a:r>
                      <a:endParaRPr lang="en-US" sz="2000" dirty="0"/>
                    </a:p>
                  </a:txBody>
                  <a:tcPr>
                    <a:solidFill>
                      <a:srgbClr val="E1F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verb</a:t>
                      </a:r>
                      <a:endParaRPr lang="en-US" sz="2000" dirty="0"/>
                    </a:p>
                  </a:txBody>
                  <a:tcPr>
                    <a:solidFill>
                      <a:srgbClr val="E1F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number</a:t>
                      </a:r>
                      <a:endParaRPr lang="en-US" sz="2000" dirty="0"/>
                    </a:p>
                  </a:txBody>
                  <a:tcPr>
                    <a:solidFill>
                      <a:srgbClr val="E1F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ENTITY_2</a:t>
                      </a:r>
                      <a:endParaRPr lang="en-US" sz="2000" dirty="0"/>
                    </a:p>
                  </a:txBody>
                  <a:tcPr>
                    <a:solidFill>
                      <a:srgbClr val="E1F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STUDENT</a:t>
                      </a:r>
                      <a:endParaRPr lang="en-US" sz="2000" dirty="0"/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may</a:t>
                      </a:r>
                      <a:endParaRPr lang="en-US" sz="2000" dirty="0"/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have</a:t>
                      </a:r>
                      <a:endParaRPr lang="en-US" sz="2000" dirty="0"/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many</a:t>
                      </a:r>
                      <a:endParaRPr lang="en-US" sz="2000" dirty="0"/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ENROLLMENT</a:t>
                      </a:r>
                      <a:endParaRPr lang="en-US" sz="2000" dirty="0"/>
                    </a:p>
                  </a:txBody>
                  <a:tcP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CAR</a:t>
                      </a:r>
                      <a:endParaRPr lang="en-US" sz="2000" dirty="0"/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must</a:t>
                      </a:r>
                      <a:endParaRPr lang="en-US" sz="2000" dirty="0"/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be registered to</a:t>
                      </a:r>
                      <a:endParaRPr lang="en-US" sz="2000" dirty="0"/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at least one</a:t>
                      </a:r>
                      <a:endParaRPr lang="en-US" sz="2000" dirty="0"/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OWNER</a:t>
                      </a:r>
                      <a:endParaRPr lang="en-US" sz="2000" dirty="0"/>
                    </a:p>
                  </a:txBody>
                  <a:tcP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994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 Narrow" panose="020B0606020202030204" pitchFamily="34" charset="0"/>
                        </a:rPr>
                        <a:t>CUSTOMER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must</a:t>
                      </a:r>
                      <a:endParaRPr lang="en-US" sz="2000" dirty="0"/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be served by</a:t>
                      </a:r>
                      <a:endParaRPr lang="en-US" sz="2000" dirty="0"/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only one</a:t>
                      </a:r>
                      <a:endParaRPr lang="en-US" sz="2000" dirty="0"/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EMPLOYEE</a:t>
                      </a:r>
                      <a:endParaRPr lang="en-US" sz="2000" dirty="0"/>
                    </a:p>
                  </a:txBody>
                  <a:tcP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994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D60093"/>
                          </a:solidFill>
                          <a:latin typeface="Arial Narrow" panose="020B0606020202030204" pitchFamily="34" charset="0"/>
                        </a:rPr>
                        <a:t>STUDENT</a:t>
                      </a:r>
                    </a:p>
                  </a:txBody>
                  <a:tcPr>
                    <a:solidFill>
                      <a:srgbClr val="E1F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>
                          <a:solidFill>
                            <a:srgbClr val="FF0000"/>
                          </a:solidFill>
                        </a:rPr>
                        <a:t>may</a:t>
                      </a:r>
                    </a:p>
                  </a:txBody>
                  <a:tcPr>
                    <a:solidFill>
                      <a:srgbClr val="E1F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D60093"/>
                          </a:solidFill>
                        </a:rPr>
                        <a:t>be assigned</a:t>
                      </a:r>
                    </a:p>
                  </a:txBody>
                  <a:tcPr>
                    <a:solidFill>
                      <a:srgbClr val="E1F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At most one</a:t>
                      </a:r>
                    </a:p>
                  </a:txBody>
                  <a:tcPr>
                    <a:solidFill>
                      <a:srgbClr val="E1F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D60093"/>
                          </a:solidFill>
                        </a:rPr>
                        <a:t>PERMIT</a:t>
                      </a:r>
                    </a:p>
                  </a:txBody>
                  <a:tcPr>
                    <a:solidFill>
                      <a:srgbClr val="E1F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Left Brace 3"/>
          <p:cNvSpPr/>
          <p:nvPr/>
        </p:nvSpPr>
        <p:spPr>
          <a:xfrm rot="1371455">
            <a:off x="339929" y="2477511"/>
            <a:ext cx="330777" cy="64008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 rot="12136601">
            <a:off x="7923523" y="2550676"/>
            <a:ext cx="361323" cy="86846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345126" y="4281180"/>
            <a:ext cx="313509" cy="294414"/>
          </a:xfrm>
          <a:prstGeom prst="straightConnector1">
            <a:avLst/>
          </a:prstGeom>
          <a:ln>
            <a:solidFill>
              <a:srgbClr val="FF33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148832" y="4271211"/>
            <a:ext cx="158473" cy="328445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172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1175</TotalTime>
  <Words>1326</Words>
  <Application>Microsoft Office PowerPoint</Application>
  <PresentationFormat>On-screen Show (4:3)</PresentationFormat>
  <Paragraphs>137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Arial Narrow</vt:lpstr>
      <vt:lpstr>Calibri</vt:lpstr>
      <vt:lpstr>Wingdings 2</vt:lpstr>
      <vt:lpstr>Office Theme</vt:lpstr>
      <vt:lpstr>Modeling data in organization </vt:lpstr>
      <vt:lpstr>Modeling data in organization </vt:lpstr>
      <vt:lpstr>PowerPoint Presentation</vt:lpstr>
      <vt:lpstr>PowerPoint Presentation</vt:lpstr>
      <vt:lpstr>PowerPoint Presentation</vt:lpstr>
      <vt:lpstr>Business rules</vt:lpstr>
      <vt:lpstr>Business rules</vt:lpstr>
      <vt:lpstr>PowerPoint Presentation</vt:lpstr>
      <vt:lpstr>Statement structure of Business Rules</vt:lpstr>
      <vt:lpstr>Types of business rules</vt:lpstr>
      <vt:lpstr>Structural business rules</vt:lpstr>
      <vt:lpstr>Structural business rules example</vt:lpstr>
      <vt:lpstr>Structural rules example</vt:lpstr>
      <vt:lpstr>Procedural rules</vt:lpstr>
      <vt:lpstr>Procedural rules example</vt:lpstr>
      <vt:lpstr>Procedural rules </vt:lpstr>
      <vt:lpstr>PowerPoint Presentation</vt:lpstr>
      <vt:lpstr>Business rules</vt:lpstr>
      <vt:lpstr>Business rules constraints</vt:lpstr>
      <vt:lpstr>Business rules constraints</vt:lpstr>
      <vt:lpstr>Relationship constraints</vt:lpstr>
      <vt:lpstr>Relationship constraint</vt:lpstr>
      <vt:lpstr>Scope of business rules</vt:lpstr>
      <vt:lpstr>Scope of business rules</vt:lpstr>
      <vt:lpstr>PowerPoint Presentation</vt:lpstr>
      <vt:lpstr>PowerPoint Presentation</vt:lpstr>
      <vt:lpstr>PowerPoint Presentation</vt:lpstr>
      <vt:lpstr>A and B business rules and instructions for creating ERD</vt:lpstr>
      <vt:lpstr>A and B business rules and instructions for creating ERD</vt:lpstr>
      <vt:lpstr>A and B business rules and instructions for creating ERD</vt:lpstr>
      <vt:lpstr>A and B business rules and instructions for creating ERD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Characteristics of good business rules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saadia</dc:creator>
  <cp:lastModifiedBy>saadia shabbir</cp:lastModifiedBy>
  <cp:revision>16</cp:revision>
  <dcterms:created xsi:type="dcterms:W3CDTF">2021-03-29T03:55:00Z</dcterms:created>
  <dcterms:modified xsi:type="dcterms:W3CDTF">2022-10-09T13:10:27Z</dcterms:modified>
</cp:coreProperties>
</file>