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6" r:id="rId3"/>
    <p:sldId id="257" r:id="rId4"/>
    <p:sldId id="261" r:id="rId5"/>
    <p:sldId id="258" r:id="rId6"/>
    <p:sldId id="259" r:id="rId7"/>
    <p:sldId id="260" r:id="rId8"/>
    <p:sldId id="262" r:id="rId9"/>
    <p:sldId id="274" r:id="rId10"/>
    <p:sldId id="263" r:id="rId11"/>
    <p:sldId id="264" r:id="rId12"/>
    <p:sldId id="265" r:id="rId13"/>
    <p:sldId id="266" r:id="rId14"/>
    <p:sldId id="267" r:id="rId15"/>
    <p:sldId id="271" r:id="rId16"/>
    <p:sldId id="272" r:id="rId17"/>
    <p:sldId id="273"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A205720-569F-4542-86A5-BAEF8A062B21}" type="datetimeFigureOut">
              <a:rPr lang="en-US" smtClean="0"/>
              <a:t>17-May-21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120659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205720-569F-4542-86A5-BAEF8A062B21}" type="datetimeFigureOut">
              <a:rPr lang="en-US" smtClean="0"/>
              <a:t>17-May-21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190119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205720-569F-4542-86A5-BAEF8A062B21}" type="datetimeFigureOut">
              <a:rPr lang="en-US" smtClean="0"/>
              <a:t>17-May-21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950784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205720-569F-4542-86A5-BAEF8A062B21}" type="datetimeFigureOut">
              <a:rPr lang="en-US" smtClean="0"/>
              <a:t>17-May-21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FC9A98C-843A-4D6A-A634-5C3B7C6144C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403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A205720-569F-4542-86A5-BAEF8A062B21}" type="datetimeFigureOut">
              <a:rPr lang="en-US" smtClean="0"/>
              <a:t>17-May-21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886626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205720-569F-4542-86A5-BAEF8A062B21}" type="datetimeFigureOut">
              <a:rPr lang="en-US" smtClean="0"/>
              <a:t>17-May-21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3654180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205720-569F-4542-86A5-BAEF8A062B21}" type="datetimeFigureOut">
              <a:rPr lang="en-US" smtClean="0"/>
              <a:t>17-May-21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2632035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05720-569F-4542-86A5-BAEF8A062B21}" type="datetimeFigureOut">
              <a:rPr lang="en-US" smtClean="0"/>
              <a:t>17-May-21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67236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A205720-569F-4542-86A5-BAEF8A062B21}" type="datetimeFigureOut">
              <a:rPr lang="en-US" smtClean="0"/>
              <a:t>17-May-21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259994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05720-569F-4542-86A5-BAEF8A062B21}" type="datetimeFigureOut">
              <a:rPr lang="en-US" smtClean="0"/>
              <a:t>17-May-21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420712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A205720-569F-4542-86A5-BAEF8A062B21}" type="datetimeFigureOut">
              <a:rPr lang="en-US" smtClean="0"/>
              <a:t>17-May-21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189149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205720-569F-4542-86A5-BAEF8A062B21}" type="datetimeFigureOut">
              <a:rPr lang="en-US" smtClean="0"/>
              <a:t>17-May-21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304118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205720-569F-4542-86A5-BAEF8A062B21}" type="datetimeFigureOut">
              <a:rPr lang="en-US" smtClean="0"/>
              <a:t>17-May-21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63938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205720-569F-4542-86A5-BAEF8A062B21}" type="datetimeFigureOut">
              <a:rPr lang="en-US" smtClean="0"/>
              <a:t>17-May-21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29650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05720-569F-4542-86A5-BAEF8A062B21}" type="datetimeFigureOut">
              <a:rPr lang="en-US" smtClean="0"/>
              <a:t>17-May-21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154522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205720-569F-4542-86A5-BAEF8A062B21}" type="datetimeFigureOut">
              <a:rPr lang="en-US" smtClean="0"/>
              <a:t>17-May-21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21169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205720-569F-4542-86A5-BAEF8A062B21}" type="datetimeFigureOut">
              <a:rPr lang="en-US" smtClean="0"/>
              <a:t>17-May-21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A98C-843A-4D6A-A634-5C3B7C6144C0}" type="slidenum">
              <a:rPr lang="en-US" smtClean="0"/>
              <a:t>‹#›</a:t>
            </a:fld>
            <a:endParaRPr lang="en-US"/>
          </a:p>
        </p:txBody>
      </p:sp>
    </p:spTree>
    <p:extLst>
      <p:ext uri="{BB962C8B-B14F-4D97-AF65-F5344CB8AC3E}">
        <p14:creationId xmlns:p14="http://schemas.microsoft.com/office/powerpoint/2010/main" val="308655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205720-569F-4542-86A5-BAEF8A062B21}" type="datetimeFigureOut">
              <a:rPr lang="en-US" smtClean="0"/>
              <a:t>17-May-21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C9A98C-843A-4D6A-A634-5C3B7C6144C0}" type="slidenum">
              <a:rPr lang="en-US" smtClean="0"/>
              <a:t>‹#›</a:t>
            </a:fld>
            <a:endParaRPr lang="en-US"/>
          </a:p>
        </p:txBody>
      </p:sp>
    </p:spTree>
    <p:extLst>
      <p:ext uri="{BB962C8B-B14F-4D97-AF65-F5344CB8AC3E}">
        <p14:creationId xmlns:p14="http://schemas.microsoft.com/office/powerpoint/2010/main" val="3875463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mza.mehmood513@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71181"/>
            <a:ext cx="11353800" cy="1293028"/>
          </a:xfrm>
        </p:spPr>
        <p:txBody>
          <a:bodyPr/>
          <a:lstStyle/>
          <a:p>
            <a:r>
              <a:rPr lang="en-US" u="sng" cap="none" dirty="0" smtClean="0">
                <a:ln w="0"/>
                <a:solidFill>
                  <a:schemeClr val="accent2">
                    <a:lumMod val="20000"/>
                    <a:lumOff val="80000"/>
                  </a:schemeClr>
                </a:solidFill>
                <a:effectLst>
                  <a:outerShdw blurRad="50800" dist="38100" dir="5400000" algn="t" rotWithShape="0">
                    <a:prstClr val="black">
                      <a:alpha val="40000"/>
                    </a:prst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National University Of Modern Languages</a:t>
            </a:r>
            <a:endParaRPr lang="en-US" u="sng" cap="none" dirty="0">
              <a:ln w="0"/>
              <a:solidFill>
                <a:schemeClr val="accent2">
                  <a:lumMod val="20000"/>
                  <a:lumOff val="80000"/>
                </a:schemeClr>
              </a:solidFill>
              <a:effectLst>
                <a:outerShdw blurRad="50800" dist="38100" dir="5400000" algn="t" rotWithShape="0">
                  <a:prstClr val="black">
                    <a:alpha val="40000"/>
                  </a:prst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6728228"/>
              </p:ext>
            </p:extLst>
          </p:nvPr>
        </p:nvGraphicFramePr>
        <p:xfrm>
          <a:off x="1397000" y="1968500"/>
          <a:ext cx="9385300" cy="4660529"/>
        </p:xfrm>
        <a:graphic>
          <a:graphicData uri="http://schemas.openxmlformats.org/drawingml/2006/table">
            <a:tbl>
              <a:tblPr firstCol="1" bandRow="1">
                <a:tableStyleId>{5C22544A-7EE6-4342-B048-85BDC9FD1C3A}</a:tableStyleId>
              </a:tblPr>
              <a:tblGrid>
                <a:gridCol w="1136298">
                  <a:extLst>
                    <a:ext uri="{9D8B030D-6E8A-4147-A177-3AD203B41FA5}">
                      <a16:colId xmlns:a16="http://schemas.microsoft.com/office/drawing/2014/main" val="2133328880"/>
                    </a:ext>
                  </a:extLst>
                </a:gridCol>
                <a:gridCol w="4350571">
                  <a:extLst>
                    <a:ext uri="{9D8B030D-6E8A-4147-A177-3AD203B41FA5}">
                      <a16:colId xmlns:a16="http://schemas.microsoft.com/office/drawing/2014/main" val="852487306"/>
                    </a:ext>
                  </a:extLst>
                </a:gridCol>
                <a:gridCol w="1374267">
                  <a:extLst>
                    <a:ext uri="{9D8B030D-6E8A-4147-A177-3AD203B41FA5}">
                      <a16:colId xmlns:a16="http://schemas.microsoft.com/office/drawing/2014/main" val="2846639770"/>
                    </a:ext>
                  </a:extLst>
                </a:gridCol>
                <a:gridCol w="2524164">
                  <a:extLst>
                    <a:ext uri="{9D8B030D-6E8A-4147-A177-3AD203B41FA5}">
                      <a16:colId xmlns:a16="http://schemas.microsoft.com/office/drawing/2014/main" val="876453364"/>
                    </a:ext>
                  </a:extLst>
                </a:gridCol>
              </a:tblGrid>
              <a:tr h="1643867">
                <a:tc>
                  <a:txBody>
                    <a:bodyPr/>
                    <a:lstStyle/>
                    <a:p>
                      <a:pPr marL="0" marR="0" algn="l">
                        <a:lnSpc>
                          <a:spcPts val="1345"/>
                        </a:lnSpc>
                        <a:spcBef>
                          <a:spcPts val="0"/>
                        </a:spcBef>
                        <a:spcAft>
                          <a:spcPts val="0"/>
                        </a:spcAft>
                      </a:pPr>
                      <a:r>
                        <a:rPr lang="en-US" sz="1600">
                          <a:effectLst/>
                        </a:rPr>
                        <a:t> </a:t>
                      </a:r>
                      <a:endParaRPr lang="en-US" sz="1100">
                        <a:effectLst/>
                      </a:endParaRPr>
                    </a:p>
                    <a:p>
                      <a:pPr marL="0" marR="0" algn="l">
                        <a:lnSpc>
                          <a:spcPts val="1345"/>
                        </a:lnSpc>
                        <a:spcBef>
                          <a:spcPts val="0"/>
                        </a:spcBef>
                        <a:spcAft>
                          <a:spcPts val="0"/>
                        </a:spcAft>
                      </a:pPr>
                      <a:r>
                        <a:rPr lang="en-US" sz="1600">
                          <a:effectLst/>
                        </a:rPr>
                        <a:t>Name:</a:t>
                      </a:r>
                      <a:endParaRPr lang="en-US" sz="1100">
                        <a:effectLst/>
                      </a:endParaRPr>
                    </a:p>
                    <a:p>
                      <a:pPr marL="71120" marR="0" algn="l">
                        <a:lnSpc>
                          <a:spcPts val="1345"/>
                        </a:lnSpc>
                        <a:spcBef>
                          <a:spcPts val="0"/>
                        </a:spcBef>
                        <a:spcAft>
                          <a:spcPts val="0"/>
                        </a:spcAft>
                      </a:pPr>
                      <a:r>
                        <a:rPr lang="en-US" sz="1600">
                          <a:effectLst/>
                        </a:rPr>
                        <a:t> </a:t>
                      </a:r>
                      <a:endParaRPr lang="en-US" sz="1100">
                        <a:effectLst/>
                      </a:endParaRPr>
                    </a:p>
                    <a:p>
                      <a:pPr marL="0" marR="0" algn="l">
                        <a:lnSpc>
                          <a:spcPts val="1345"/>
                        </a:lnSpc>
                        <a:spcBef>
                          <a:spcPts val="0"/>
                        </a:spcBef>
                        <a:spcAft>
                          <a:spcPts val="0"/>
                        </a:spcAft>
                      </a:pPr>
                      <a:r>
                        <a:rPr lang="en-US" sz="1600">
                          <a:effectLst/>
                        </a:rPr>
                        <a:t> </a:t>
                      </a:r>
                      <a:endParaRPr lang="en-US" sz="1100">
                        <a:effectLst/>
                      </a:endParaRPr>
                    </a:p>
                    <a:p>
                      <a:pPr marL="0" marR="0" algn="l">
                        <a:lnSpc>
                          <a:spcPts val="1345"/>
                        </a:lnSpc>
                        <a:spcBef>
                          <a:spcPts val="0"/>
                        </a:spcBef>
                        <a:spcAft>
                          <a:spcPts val="0"/>
                        </a:spcAft>
                      </a:pPr>
                      <a:r>
                        <a:rPr lang="en-US" sz="1600">
                          <a:effectLst/>
                        </a:rPr>
                        <a:t>Roll No:</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2200" dirty="0">
                          <a:effectLst/>
                        </a:rPr>
                        <a:t>Hamza Mehmood</a:t>
                      </a:r>
                      <a:endParaRPr lang="en-US" sz="1100" dirty="0">
                        <a:effectLst/>
                      </a:endParaRPr>
                    </a:p>
                    <a:p>
                      <a:pPr marL="0" marR="0" algn="l">
                        <a:spcBef>
                          <a:spcPts val="0"/>
                        </a:spcBef>
                        <a:spcAft>
                          <a:spcPts val="0"/>
                        </a:spcAft>
                      </a:pPr>
                      <a:r>
                        <a:rPr lang="en-US" sz="2200" dirty="0">
                          <a:effectLst/>
                        </a:rPr>
                        <a:t> </a:t>
                      </a:r>
                      <a:endParaRPr lang="en-US" sz="1100" dirty="0">
                        <a:effectLst/>
                      </a:endParaRPr>
                    </a:p>
                    <a:p>
                      <a:pPr marL="0" marR="0" algn="ctr">
                        <a:spcBef>
                          <a:spcPts val="0"/>
                        </a:spcBef>
                        <a:spcAft>
                          <a:spcPts val="0"/>
                        </a:spcAft>
                      </a:pPr>
                      <a:r>
                        <a:rPr lang="en-US" sz="2000" dirty="0">
                          <a:effectLst/>
                        </a:rPr>
                        <a:t>SP-21-110</a:t>
                      </a:r>
                      <a:endParaRPr lang="en-US" sz="1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71755" marR="0" algn="l">
                        <a:lnSpc>
                          <a:spcPts val="1345"/>
                        </a:lnSpc>
                        <a:spcBef>
                          <a:spcPts val="0"/>
                        </a:spcBef>
                        <a:spcAft>
                          <a:spcPts val="0"/>
                        </a:spcAft>
                      </a:pPr>
                      <a:r>
                        <a:rPr lang="en-US" sz="1200">
                          <a:effectLst/>
                        </a:rPr>
                        <a:t> </a:t>
                      </a:r>
                      <a:endParaRPr lang="en-US" sz="1100">
                        <a:effectLst/>
                      </a:endParaRPr>
                    </a:p>
                    <a:p>
                      <a:pPr marL="71755" marR="0" algn="l">
                        <a:lnSpc>
                          <a:spcPts val="1345"/>
                        </a:lnSpc>
                        <a:spcBef>
                          <a:spcPts val="0"/>
                        </a:spcBef>
                        <a:spcAft>
                          <a:spcPts val="0"/>
                        </a:spcAft>
                      </a:pPr>
                      <a:r>
                        <a:rPr lang="en-US" sz="1200">
                          <a:effectLst/>
                        </a:rPr>
                        <a:t>Class/ Section:</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39370" marR="0" algn="ctr">
                        <a:lnSpc>
                          <a:spcPts val="1375"/>
                        </a:lnSpc>
                        <a:spcBef>
                          <a:spcPts val="0"/>
                        </a:spcBef>
                        <a:spcAft>
                          <a:spcPts val="0"/>
                        </a:spcAft>
                      </a:pPr>
                      <a:r>
                        <a:rPr lang="en-US" sz="1400">
                          <a:effectLst/>
                        </a:rPr>
                        <a:t> </a:t>
                      </a:r>
                      <a:endParaRPr lang="en-US" sz="1100">
                        <a:effectLst/>
                      </a:endParaRPr>
                    </a:p>
                    <a:p>
                      <a:pPr marL="0" marR="0" algn="ctr">
                        <a:lnSpc>
                          <a:spcPts val="1375"/>
                        </a:lnSpc>
                        <a:spcBef>
                          <a:spcPts val="0"/>
                        </a:spcBef>
                        <a:spcAft>
                          <a:spcPts val="0"/>
                        </a:spcAft>
                      </a:pPr>
                      <a:r>
                        <a:rPr lang="en-US" sz="1400">
                          <a:effectLst/>
                        </a:rPr>
                        <a:t> </a:t>
                      </a:r>
                      <a:endParaRPr lang="en-US" sz="1100">
                        <a:effectLst/>
                      </a:endParaRPr>
                    </a:p>
                    <a:p>
                      <a:pPr marL="0" marR="0" algn="ctr">
                        <a:lnSpc>
                          <a:spcPts val="1375"/>
                        </a:lnSpc>
                        <a:spcBef>
                          <a:spcPts val="0"/>
                        </a:spcBef>
                        <a:spcAft>
                          <a:spcPts val="0"/>
                        </a:spcAft>
                      </a:pPr>
                      <a:r>
                        <a:rPr lang="en-US" sz="1400">
                          <a:effectLst/>
                        </a:rPr>
                        <a:t>BS-SE 1</a:t>
                      </a:r>
                      <a:r>
                        <a:rPr lang="en-US" sz="1400" baseline="30000">
                          <a:effectLst/>
                        </a:rPr>
                        <a:t>ST</a:t>
                      </a:r>
                      <a:r>
                        <a:rPr lang="en-US" sz="900">
                          <a:effectLst/>
                        </a:rPr>
                        <a:t>  </a:t>
                      </a:r>
                      <a:r>
                        <a:rPr lang="en-US" sz="1400">
                          <a:effectLst/>
                        </a:rPr>
                        <a:t>Evening</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63460457"/>
                  </a:ext>
                </a:extLst>
              </a:tr>
              <a:tr h="654526">
                <a:tc>
                  <a:txBody>
                    <a:bodyPr/>
                    <a:lstStyle/>
                    <a:p>
                      <a:pPr marL="71120" marR="0" algn="ctr">
                        <a:lnSpc>
                          <a:spcPts val="1285"/>
                        </a:lnSpc>
                        <a:spcBef>
                          <a:spcPts val="0"/>
                        </a:spcBef>
                        <a:spcAft>
                          <a:spcPts val="0"/>
                        </a:spcAft>
                      </a:pPr>
                      <a:r>
                        <a:rPr lang="en-US" sz="1200">
                          <a:effectLst/>
                        </a:rPr>
                        <a:t>System ID:</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spcBef>
                          <a:spcPts val="5"/>
                        </a:spcBef>
                        <a:spcAft>
                          <a:spcPts val="0"/>
                        </a:spcAft>
                      </a:pPr>
                      <a:r>
                        <a:rPr lang="en-US" sz="1600">
                          <a:effectLst/>
                        </a:rPr>
                        <a:t>NUML-S21-23529</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71755" marR="0" algn="l">
                        <a:lnSpc>
                          <a:spcPts val="1285"/>
                        </a:lnSpc>
                        <a:spcBef>
                          <a:spcPts val="0"/>
                        </a:spcBef>
                        <a:spcAft>
                          <a:spcPts val="0"/>
                        </a:spcAft>
                      </a:pPr>
                      <a:r>
                        <a:rPr lang="en-US" sz="1200">
                          <a:effectLst/>
                        </a:rPr>
                        <a:t>Program:</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spcBef>
                          <a:spcPts val="5"/>
                        </a:spcBef>
                        <a:spcAft>
                          <a:spcPts val="0"/>
                        </a:spcAft>
                      </a:pPr>
                      <a:r>
                        <a:rPr lang="en-US" sz="1100">
                          <a:effectLst/>
                        </a:rPr>
                        <a:t>BS Software Engineering</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92213587"/>
                  </a:ext>
                </a:extLst>
              </a:tr>
              <a:tr h="552780">
                <a:tc>
                  <a:txBody>
                    <a:bodyPr/>
                    <a:lstStyle/>
                    <a:p>
                      <a:pPr marL="0" marR="0" algn="l">
                        <a:lnSpc>
                          <a:spcPts val="1275"/>
                        </a:lnSpc>
                        <a:spcBef>
                          <a:spcPts val="0"/>
                        </a:spcBef>
                        <a:spcAft>
                          <a:spcPts val="0"/>
                        </a:spcAft>
                      </a:pPr>
                      <a:r>
                        <a:rPr lang="en-US" sz="1200">
                          <a:effectLst/>
                        </a:rPr>
                        <a:t>     Email:</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37465" marR="0" algn="ctr">
                        <a:lnSpc>
                          <a:spcPts val="1255"/>
                        </a:lnSpc>
                        <a:spcBef>
                          <a:spcPts val="0"/>
                        </a:spcBef>
                        <a:spcAft>
                          <a:spcPts val="0"/>
                        </a:spcAft>
                      </a:pPr>
                      <a:r>
                        <a:rPr lang="en-US" sz="1200" u="sng">
                          <a:effectLst/>
                          <a:hlinkClick r:id="rId2"/>
                        </a:rPr>
                        <a:t>hamza.mehmood513@gmail.com</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71755" marR="0" algn="ctr">
                        <a:lnSpc>
                          <a:spcPts val="1275"/>
                        </a:lnSpc>
                        <a:spcBef>
                          <a:spcPts val="0"/>
                        </a:spcBef>
                        <a:spcAft>
                          <a:spcPts val="0"/>
                        </a:spcAft>
                      </a:pPr>
                      <a:r>
                        <a:rPr lang="en-US" sz="1200">
                          <a:effectLst/>
                        </a:rPr>
                        <a:t>Teacher’s   Name:</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1270" marR="0" algn="ctr">
                        <a:spcBef>
                          <a:spcPts val="0"/>
                        </a:spcBef>
                        <a:spcAft>
                          <a:spcPts val="0"/>
                        </a:spcAft>
                      </a:pPr>
                      <a:r>
                        <a:rPr lang="en-US" sz="1600" dirty="0" err="1" smtClean="0">
                          <a:effectLst/>
                          <a:latin typeface="+mn-lt"/>
                          <a:ea typeface="+mn-ea"/>
                          <a:cs typeface="+mn-cs"/>
                        </a:rPr>
                        <a:t>Aaqib</a:t>
                      </a:r>
                      <a:r>
                        <a:rPr lang="en-US" sz="1600" baseline="0" dirty="0" smtClean="0">
                          <a:effectLst/>
                          <a:latin typeface="+mn-lt"/>
                          <a:ea typeface="+mn-ea"/>
                          <a:cs typeface="+mn-cs"/>
                        </a:rPr>
                        <a:t> </a:t>
                      </a:r>
                      <a:r>
                        <a:rPr lang="en-US" sz="1600" baseline="0" dirty="0" err="1" smtClean="0">
                          <a:effectLst/>
                          <a:latin typeface="+mn-lt"/>
                          <a:ea typeface="+mn-ea"/>
                          <a:cs typeface="+mn-cs"/>
                        </a:rPr>
                        <a:t>Adeel</a:t>
                      </a:r>
                      <a:endParaRPr lang="en-US" sz="1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67383681"/>
                  </a:ext>
                </a:extLst>
              </a:tr>
              <a:tr h="1060427">
                <a:tc>
                  <a:txBody>
                    <a:bodyPr/>
                    <a:lstStyle/>
                    <a:p>
                      <a:pPr marL="71120" marR="0" algn="ctr">
                        <a:lnSpc>
                          <a:spcPts val="1285"/>
                        </a:lnSpc>
                        <a:spcBef>
                          <a:spcPts val="0"/>
                        </a:spcBef>
                        <a:spcAft>
                          <a:spcPts val="0"/>
                        </a:spcAft>
                      </a:pPr>
                      <a:r>
                        <a:rPr lang="en-US" sz="1600">
                          <a:effectLst/>
                        </a:rPr>
                        <a:t> </a:t>
                      </a:r>
                      <a:endParaRPr lang="en-US" sz="1100">
                        <a:effectLst/>
                      </a:endParaRPr>
                    </a:p>
                    <a:p>
                      <a:pPr marL="71120" marR="0" algn="ctr">
                        <a:lnSpc>
                          <a:spcPts val="1285"/>
                        </a:lnSpc>
                        <a:spcBef>
                          <a:spcPts val="0"/>
                        </a:spcBef>
                        <a:spcAft>
                          <a:spcPts val="0"/>
                        </a:spcAft>
                      </a:pPr>
                      <a:r>
                        <a:rPr lang="en-US" sz="1600">
                          <a:effectLst/>
                        </a:rPr>
                        <a:t>Course Title:</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2540" marR="0" algn="ctr">
                        <a:spcBef>
                          <a:spcPts val="0"/>
                        </a:spcBef>
                        <a:spcAft>
                          <a:spcPts val="0"/>
                        </a:spcAft>
                      </a:pPr>
                      <a:r>
                        <a:rPr lang="en-US" sz="2000" dirty="0" smtClean="0">
                          <a:effectLst/>
                          <a:latin typeface="+mn-lt"/>
                          <a:ea typeface="+mn-ea"/>
                          <a:cs typeface="+mn-cs"/>
                        </a:rPr>
                        <a:t>Intro</a:t>
                      </a:r>
                      <a:r>
                        <a:rPr lang="en-US" sz="2000" baseline="0" dirty="0" smtClean="0">
                          <a:effectLst/>
                          <a:latin typeface="+mn-lt"/>
                          <a:ea typeface="+mn-ea"/>
                          <a:cs typeface="+mn-cs"/>
                        </a:rPr>
                        <a:t> to Info &amp; Comp Tech.</a:t>
                      </a:r>
                      <a:endParaRPr lang="en-US" sz="1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71755" marR="0" algn="l">
                        <a:lnSpc>
                          <a:spcPts val="1285"/>
                        </a:lnSpc>
                        <a:spcBef>
                          <a:spcPts val="0"/>
                        </a:spcBef>
                        <a:spcAft>
                          <a:spcPts val="0"/>
                        </a:spcAft>
                      </a:pPr>
                      <a:r>
                        <a:rPr lang="en-US" sz="1200">
                          <a:effectLst/>
                        </a:rPr>
                        <a:t> </a:t>
                      </a:r>
                      <a:endParaRPr lang="en-US" sz="1100">
                        <a:effectLst/>
                      </a:endParaRPr>
                    </a:p>
                    <a:p>
                      <a:pPr marL="71755" marR="0" algn="l">
                        <a:lnSpc>
                          <a:spcPts val="1285"/>
                        </a:lnSpc>
                        <a:spcBef>
                          <a:spcPts val="0"/>
                        </a:spcBef>
                        <a:spcAft>
                          <a:spcPts val="0"/>
                        </a:spcAft>
                      </a:pPr>
                      <a:r>
                        <a:rPr lang="en-US" sz="1200">
                          <a:effectLst/>
                        </a:rPr>
                        <a:t>Campus:</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36195" marR="0" algn="ctr">
                        <a:lnSpc>
                          <a:spcPts val="1255"/>
                        </a:lnSpc>
                        <a:spcBef>
                          <a:spcPts val="0"/>
                        </a:spcBef>
                        <a:spcAft>
                          <a:spcPts val="0"/>
                        </a:spcAft>
                      </a:pPr>
                      <a:r>
                        <a:rPr lang="en-US" sz="1800">
                          <a:effectLst/>
                        </a:rPr>
                        <a:t> </a:t>
                      </a:r>
                      <a:endParaRPr lang="en-US" sz="1100">
                        <a:effectLst/>
                      </a:endParaRPr>
                    </a:p>
                    <a:p>
                      <a:pPr marL="36195" marR="0" algn="ctr">
                        <a:lnSpc>
                          <a:spcPts val="1255"/>
                        </a:lnSpc>
                        <a:spcBef>
                          <a:spcPts val="0"/>
                        </a:spcBef>
                        <a:spcAft>
                          <a:spcPts val="0"/>
                        </a:spcAft>
                      </a:pPr>
                      <a:r>
                        <a:rPr lang="en-US" sz="1400">
                          <a:effectLst/>
                        </a:rPr>
                        <a:t>Islamabad</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31925482"/>
                  </a:ext>
                </a:extLst>
              </a:tr>
              <a:tr h="748929">
                <a:tc>
                  <a:txBody>
                    <a:bodyPr/>
                    <a:lstStyle/>
                    <a:p>
                      <a:pPr marL="0" marR="0" algn="ctr">
                        <a:lnSpc>
                          <a:spcPts val="1285"/>
                        </a:lnSpc>
                        <a:spcBef>
                          <a:spcPts val="0"/>
                        </a:spcBef>
                        <a:spcAft>
                          <a:spcPts val="0"/>
                        </a:spcAft>
                      </a:pPr>
                      <a:r>
                        <a:rPr lang="en-US" sz="1600">
                          <a:effectLst/>
                        </a:rPr>
                        <a:t>Course Code:</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l">
                        <a:spcBef>
                          <a:spcPts val="0"/>
                        </a:spcBef>
                        <a:spcAft>
                          <a:spcPts val="0"/>
                        </a:spcAft>
                      </a:pPr>
                      <a:r>
                        <a:rPr lang="en-US" sz="2000" dirty="0">
                          <a:effectLst/>
                        </a:rPr>
                        <a:t>                </a:t>
                      </a:r>
                      <a:r>
                        <a:rPr lang="en-US" sz="2000" dirty="0" smtClean="0">
                          <a:effectLst/>
                        </a:rPr>
                        <a:t>SEIT-113</a:t>
                      </a:r>
                      <a:endParaRPr lang="en-US" sz="1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71755" marR="0" algn="ctr">
                        <a:lnSpc>
                          <a:spcPts val="1285"/>
                        </a:lnSpc>
                        <a:spcBef>
                          <a:spcPts val="0"/>
                        </a:spcBef>
                        <a:spcAft>
                          <a:spcPts val="0"/>
                        </a:spcAft>
                      </a:pPr>
                      <a:r>
                        <a:rPr lang="en-US" sz="1200">
                          <a:effectLst/>
                        </a:rPr>
                        <a:t> </a:t>
                      </a:r>
                      <a:endParaRPr lang="en-US" sz="1100">
                        <a:effectLst/>
                      </a:endParaRPr>
                    </a:p>
                    <a:p>
                      <a:pPr marL="71755" marR="0" algn="l">
                        <a:lnSpc>
                          <a:spcPts val="1285"/>
                        </a:lnSpc>
                        <a:spcBef>
                          <a:spcPts val="0"/>
                        </a:spcBef>
                        <a:spcAft>
                          <a:spcPts val="0"/>
                        </a:spcAft>
                      </a:pPr>
                      <a:r>
                        <a:rPr lang="en-US" sz="1200">
                          <a:effectLst/>
                        </a:rPr>
                        <a:t>    DEPT</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l">
                        <a:lnSpc>
                          <a:spcPts val="1255"/>
                        </a:lnSpc>
                        <a:spcBef>
                          <a:spcPts val="0"/>
                        </a:spcBef>
                        <a:spcAft>
                          <a:spcPts val="0"/>
                        </a:spcAft>
                      </a:pPr>
                      <a:r>
                        <a:rPr lang="en-US" sz="1800" dirty="0">
                          <a:effectLst/>
                        </a:rPr>
                        <a:t>           </a:t>
                      </a:r>
                      <a:r>
                        <a:rPr lang="en-US" sz="1400" dirty="0">
                          <a:effectLst/>
                        </a:rPr>
                        <a:t>FECS</a:t>
                      </a:r>
                      <a:endParaRPr lang="en-US" sz="1100" dirty="0">
                        <a:effectLst/>
                      </a:endParaRPr>
                    </a:p>
                    <a:p>
                      <a:pPr marL="0" marR="0" algn="ctr">
                        <a:lnSpc>
                          <a:spcPts val="1255"/>
                        </a:lnSpc>
                        <a:spcBef>
                          <a:spcPts val="0"/>
                        </a:spcBef>
                        <a:spcAft>
                          <a:spcPts val="0"/>
                        </a:spcAft>
                      </a:pPr>
                      <a:r>
                        <a:rPr lang="en-US" sz="1400" dirty="0">
                          <a:effectLst/>
                        </a:rPr>
                        <a:t>GHAZALI BLOCK</a:t>
                      </a:r>
                      <a:endParaRPr lang="en-US" sz="110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3842670"/>
                  </a:ext>
                </a:extLst>
              </a:tr>
            </a:tbl>
          </a:graphicData>
        </a:graphic>
      </p:graphicFrame>
    </p:spTree>
    <p:extLst>
      <p:ext uri="{BB962C8B-B14F-4D97-AF65-F5344CB8AC3E}">
        <p14:creationId xmlns:p14="http://schemas.microsoft.com/office/powerpoint/2010/main" val="4272011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1BC5-06E2-4BE0-BC62-08B2312EB503}"/>
              </a:ext>
            </a:extLst>
          </p:cNvPr>
          <p:cNvSpPr>
            <a:spLocks noGrp="1"/>
          </p:cNvSpPr>
          <p:nvPr>
            <p:ph type="title"/>
          </p:nvPr>
        </p:nvSpPr>
        <p:spPr>
          <a:xfrm>
            <a:off x="1790700" y="688072"/>
            <a:ext cx="8610600" cy="1293028"/>
          </a:xfrm>
        </p:spPr>
        <p:txBody>
          <a:bodyPr/>
          <a:lstStyle/>
          <a:p>
            <a:pPr algn="ctr"/>
            <a:r>
              <a:rPr lang="en-US" b="1" i="1" u="sng" dirty="0"/>
              <a:t>Voltage regulation</a:t>
            </a:r>
          </a:p>
        </p:txBody>
      </p:sp>
      <p:sp>
        <p:nvSpPr>
          <p:cNvPr id="3" name="Content Placeholder 2">
            <a:extLst>
              <a:ext uri="{FF2B5EF4-FFF2-40B4-BE49-F238E27FC236}">
                <a16:creationId xmlns:a16="http://schemas.microsoft.com/office/drawing/2014/main" id="{A53A1E9D-70C4-49DB-BFC6-1DE5D891CA15}"/>
              </a:ext>
            </a:extLst>
          </p:cNvPr>
          <p:cNvSpPr>
            <a:spLocks noGrp="1"/>
          </p:cNvSpPr>
          <p:nvPr>
            <p:ph sz="half" idx="1"/>
          </p:nvPr>
        </p:nvSpPr>
        <p:spPr/>
        <p:txBody>
          <a:bodyPr/>
          <a:lstStyle/>
          <a:p>
            <a:pPr algn="just"/>
            <a:r>
              <a:rPr lang="en-US" dirty="0"/>
              <a:t>It is a measure of circuits ability to maintain a constant output voltage.</a:t>
            </a:r>
          </a:p>
          <a:p>
            <a:pPr algn="just"/>
            <a:r>
              <a:rPr lang="en-US" dirty="0"/>
              <a:t>A Zener diode when working in a breakdown region serve as a voltage regulator.</a:t>
            </a:r>
          </a:p>
          <a:p>
            <a:pPr algn="just"/>
            <a:r>
              <a:rPr lang="en-US" dirty="0"/>
              <a:t>Voltage regulator operates in the following cases:</a:t>
            </a:r>
          </a:p>
          <a:p>
            <a:pPr algn="just"/>
            <a:endParaRPr lang="en-US" dirty="0"/>
          </a:p>
        </p:txBody>
      </p:sp>
      <p:pic>
        <p:nvPicPr>
          <p:cNvPr id="6" name="Content Placeholder 5">
            <a:extLst>
              <a:ext uri="{FF2B5EF4-FFF2-40B4-BE49-F238E27FC236}">
                <a16:creationId xmlns:a16="http://schemas.microsoft.com/office/drawing/2014/main" id="{82869AB5-B3C5-40D2-AE67-0C40DA1D27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38925" y="2194559"/>
            <a:ext cx="4519405" cy="3629025"/>
          </a:xfrm>
        </p:spPr>
      </p:pic>
    </p:spTree>
    <p:extLst>
      <p:ext uri="{BB962C8B-B14F-4D97-AF65-F5344CB8AC3E}">
        <p14:creationId xmlns:p14="http://schemas.microsoft.com/office/powerpoint/2010/main" val="98466158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6918-E499-41AA-9902-A14B1519D484}"/>
              </a:ext>
            </a:extLst>
          </p:cNvPr>
          <p:cNvSpPr>
            <a:spLocks noGrp="1"/>
          </p:cNvSpPr>
          <p:nvPr>
            <p:ph type="title"/>
          </p:nvPr>
        </p:nvSpPr>
        <p:spPr>
          <a:xfrm>
            <a:off x="1790700" y="751121"/>
            <a:ext cx="8610600" cy="1293028"/>
          </a:xfrm>
        </p:spPr>
        <p:txBody>
          <a:bodyPr/>
          <a:lstStyle/>
          <a:p>
            <a:pPr algn="ctr"/>
            <a:r>
              <a:rPr lang="en-US" b="1" i="1" u="sng" dirty="0"/>
              <a:t>Case - one</a:t>
            </a:r>
          </a:p>
        </p:txBody>
      </p:sp>
      <p:sp>
        <p:nvSpPr>
          <p:cNvPr id="3" name="Content Placeholder 2">
            <a:extLst>
              <a:ext uri="{FF2B5EF4-FFF2-40B4-BE49-F238E27FC236}">
                <a16:creationId xmlns:a16="http://schemas.microsoft.com/office/drawing/2014/main" id="{933152E1-FC87-422A-8576-C72EE5A6071D}"/>
              </a:ext>
            </a:extLst>
          </p:cNvPr>
          <p:cNvSpPr>
            <a:spLocks noGrp="1"/>
          </p:cNvSpPr>
          <p:nvPr>
            <p:ph sz="half" idx="1"/>
          </p:nvPr>
        </p:nvSpPr>
        <p:spPr>
          <a:xfrm>
            <a:off x="685799" y="2194559"/>
            <a:ext cx="10326757" cy="4024125"/>
          </a:xfrm>
        </p:spPr>
        <p:txBody>
          <a:bodyPr/>
          <a:lstStyle/>
          <a:p>
            <a:r>
              <a:rPr lang="en-US" dirty="0"/>
              <a:t>Suppose resistance is kept fixed but supply voltage is increased it will increased current.</a:t>
            </a:r>
          </a:p>
          <a:p>
            <a:r>
              <a:rPr lang="en-US" dirty="0"/>
              <a:t>The increase in current will be </a:t>
            </a:r>
            <a:r>
              <a:rPr lang="en-US" dirty="0" err="1"/>
              <a:t>absorbtion</a:t>
            </a:r>
            <a:r>
              <a:rPr lang="en-US" dirty="0"/>
              <a:t> by the Zener diode without affecting current.</a:t>
            </a:r>
          </a:p>
          <a:p>
            <a:r>
              <a:rPr lang="en-US" dirty="0"/>
              <a:t>Hence when voltage changes the current and resistance change in such a way as to keep V-out constant.</a:t>
            </a:r>
          </a:p>
        </p:txBody>
      </p:sp>
    </p:spTree>
    <p:extLst>
      <p:ext uri="{BB962C8B-B14F-4D97-AF65-F5344CB8AC3E}">
        <p14:creationId xmlns:p14="http://schemas.microsoft.com/office/powerpoint/2010/main" val="1341500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1)">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2357-3DC0-4661-8038-07D3E038CADD}"/>
              </a:ext>
            </a:extLst>
          </p:cNvPr>
          <p:cNvSpPr>
            <a:spLocks noGrp="1"/>
          </p:cNvSpPr>
          <p:nvPr>
            <p:ph type="title"/>
          </p:nvPr>
        </p:nvSpPr>
        <p:spPr>
          <a:xfrm>
            <a:off x="1530626" y="639316"/>
            <a:ext cx="8610600" cy="1293028"/>
          </a:xfrm>
        </p:spPr>
        <p:txBody>
          <a:bodyPr/>
          <a:lstStyle/>
          <a:p>
            <a:pPr algn="ctr"/>
            <a:r>
              <a:rPr lang="en-US" b="1" u="sng" dirty="0"/>
              <a:t>Case - two</a:t>
            </a:r>
          </a:p>
        </p:txBody>
      </p:sp>
      <p:sp>
        <p:nvSpPr>
          <p:cNvPr id="3" name="Content Placeholder 2">
            <a:extLst>
              <a:ext uri="{FF2B5EF4-FFF2-40B4-BE49-F238E27FC236}">
                <a16:creationId xmlns:a16="http://schemas.microsoft.com/office/drawing/2014/main" id="{79CDBCE2-E532-4D22-8E7A-E03BFBEEB6F9}"/>
              </a:ext>
            </a:extLst>
          </p:cNvPr>
          <p:cNvSpPr>
            <a:spLocks noGrp="1"/>
          </p:cNvSpPr>
          <p:nvPr>
            <p:ph sz="half" idx="1"/>
          </p:nvPr>
        </p:nvSpPr>
        <p:spPr>
          <a:xfrm>
            <a:off x="685800" y="2194559"/>
            <a:ext cx="10127974" cy="4024125"/>
          </a:xfrm>
        </p:spPr>
        <p:txBody>
          <a:bodyPr/>
          <a:lstStyle/>
          <a:p>
            <a:pPr algn="just"/>
            <a:r>
              <a:rPr lang="en-US" dirty="0"/>
              <a:t>In this case input voltage is fixed but current is change.</a:t>
            </a:r>
          </a:p>
          <a:p>
            <a:pPr algn="just"/>
            <a:r>
              <a:rPr lang="en-US" dirty="0"/>
              <a:t>When current increase the diode current decreases thereby keeping resistance drop constant.</a:t>
            </a:r>
          </a:p>
          <a:p>
            <a:pPr algn="just"/>
            <a:r>
              <a:rPr lang="en-US" dirty="0"/>
              <a:t>In this way output voltage remains unaffected.</a:t>
            </a:r>
          </a:p>
          <a:p>
            <a:pPr marL="0" indent="0" algn="just">
              <a:buNone/>
            </a:pPr>
            <a:r>
              <a:rPr lang="en-US" dirty="0"/>
              <a:t>	Vout= Vin-IR = Vin-(Iz-IL)R</a:t>
            </a:r>
          </a:p>
        </p:txBody>
      </p:sp>
    </p:spTree>
    <p:extLst>
      <p:ext uri="{BB962C8B-B14F-4D97-AF65-F5344CB8AC3E}">
        <p14:creationId xmlns:p14="http://schemas.microsoft.com/office/powerpoint/2010/main" val="1348308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146F-FA23-42DC-8959-81F0BC294893}"/>
              </a:ext>
            </a:extLst>
          </p:cNvPr>
          <p:cNvSpPr>
            <a:spLocks noGrp="1"/>
          </p:cNvSpPr>
          <p:nvPr>
            <p:ph type="title"/>
          </p:nvPr>
        </p:nvSpPr>
        <p:spPr>
          <a:xfrm>
            <a:off x="1714500" y="777625"/>
            <a:ext cx="8610600" cy="1293028"/>
          </a:xfrm>
        </p:spPr>
        <p:txBody>
          <a:bodyPr/>
          <a:lstStyle/>
          <a:p>
            <a:pPr algn="ctr"/>
            <a:r>
              <a:rPr lang="en-US" b="1" i="1" u="sng" dirty="0"/>
              <a:t>Zener diode as peak clipper</a:t>
            </a:r>
            <a:r>
              <a:rPr lang="en-US" dirty="0"/>
              <a:t> </a:t>
            </a:r>
          </a:p>
        </p:txBody>
      </p:sp>
      <p:sp>
        <p:nvSpPr>
          <p:cNvPr id="3" name="Content Placeholder 2">
            <a:extLst>
              <a:ext uri="{FF2B5EF4-FFF2-40B4-BE49-F238E27FC236}">
                <a16:creationId xmlns:a16="http://schemas.microsoft.com/office/drawing/2014/main" id="{D1367071-B1DC-4DA4-A157-292FD94976A5}"/>
              </a:ext>
            </a:extLst>
          </p:cNvPr>
          <p:cNvSpPr>
            <a:spLocks noGrp="1"/>
          </p:cNvSpPr>
          <p:nvPr>
            <p:ph sz="half" idx="1"/>
          </p:nvPr>
        </p:nvSpPr>
        <p:spPr/>
        <p:txBody>
          <a:bodyPr>
            <a:normAutofit lnSpcReduction="10000"/>
          </a:bodyPr>
          <a:lstStyle/>
          <a:p>
            <a:r>
              <a:rPr lang="en-US" dirty="0"/>
              <a:t>Zener diode is used in wave shaping of circuits.</a:t>
            </a:r>
          </a:p>
          <a:p>
            <a:r>
              <a:rPr lang="en-US" dirty="0"/>
              <a:t>Take two similar diodes D1, D2 and join them back to back across the input.</a:t>
            </a:r>
          </a:p>
          <a:p>
            <a:r>
              <a:rPr lang="en-US" b="1" u="sng" dirty="0"/>
              <a:t>During positive input half cycle</a:t>
            </a:r>
            <a:r>
              <a:rPr lang="en-US" dirty="0"/>
              <a:t> D1 is shorted but D2 is act as an open.</a:t>
            </a:r>
          </a:p>
          <a:p>
            <a:r>
              <a:rPr lang="en-US" dirty="0"/>
              <a:t>Therefore it goes into breakdown and holds the output voltage constant.</a:t>
            </a:r>
          </a:p>
          <a:p>
            <a:r>
              <a:rPr lang="en-US" b="1" u="sng" dirty="0"/>
              <a:t>During the negative half cycle </a:t>
            </a:r>
            <a:r>
              <a:rPr lang="en-US" dirty="0"/>
              <a:t>roles of D1 and D2 are reserved.</a:t>
            </a:r>
            <a:endParaRPr lang="en-US" b="1" u="sng" dirty="0"/>
          </a:p>
        </p:txBody>
      </p:sp>
      <p:pic>
        <p:nvPicPr>
          <p:cNvPr id="6" name="Content Placeholder 5">
            <a:extLst>
              <a:ext uri="{FF2B5EF4-FFF2-40B4-BE49-F238E27FC236}">
                <a16:creationId xmlns:a16="http://schemas.microsoft.com/office/drawing/2014/main" id="{AC219F2B-4EB8-4FB0-8F0D-C83F33EA547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94558"/>
            <a:ext cx="5334000" cy="2973789"/>
          </a:xfrm>
        </p:spPr>
      </p:pic>
    </p:spTree>
    <p:extLst>
      <p:ext uri="{BB962C8B-B14F-4D97-AF65-F5344CB8AC3E}">
        <p14:creationId xmlns:p14="http://schemas.microsoft.com/office/powerpoint/2010/main" val="24572239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7BC3-7E0F-4A9E-82D9-14B42651403E}"/>
              </a:ext>
            </a:extLst>
          </p:cNvPr>
          <p:cNvSpPr>
            <a:spLocks noGrp="1"/>
          </p:cNvSpPr>
          <p:nvPr>
            <p:ph type="title"/>
          </p:nvPr>
        </p:nvSpPr>
        <p:spPr>
          <a:xfrm>
            <a:off x="1714500" y="639316"/>
            <a:ext cx="8610600" cy="1293028"/>
          </a:xfrm>
        </p:spPr>
        <p:txBody>
          <a:bodyPr/>
          <a:lstStyle/>
          <a:p>
            <a:pPr algn="ctr"/>
            <a:r>
              <a:rPr lang="en-US" b="1" i="1" u="sng" dirty="0"/>
              <a:t>Meter protection</a:t>
            </a:r>
          </a:p>
        </p:txBody>
      </p:sp>
      <p:sp>
        <p:nvSpPr>
          <p:cNvPr id="3" name="Content Placeholder 2">
            <a:extLst>
              <a:ext uri="{FF2B5EF4-FFF2-40B4-BE49-F238E27FC236}">
                <a16:creationId xmlns:a16="http://schemas.microsoft.com/office/drawing/2014/main" id="{4D28F240-5E50-41E7-85B6-D4CB4D985A03}"/>
              </a:ext>
            </a:extLst>
          </p:cNvPr>
          <p:cNvSpPr>
            <a:spLocks noGrp="1"/>
          </p:cNvSpPr>
          <p:nvPr>
            <p:ph sz="half" idx="1"/>
          </p:nvPr>
        </p:nvSpPr>
        <p:spPr/>
        <p:txBody>
          <a:bodyPr>
            <a:normAutofit fontScale="92500" lnSpcReduction="10000"/>
          </a:bodyPr>
          <a:lstStyle/>
          <a:p>
            <a:r>
              <a:rPr lang="en-US" dirty="0"/>
              <a:t>Zener diodes are frequently used in volt-ohm mA for protection meter movement against burn out from accidential overloads.</a:t>
            </a:r>
          </a:p>
          <a:p>
            <a:r>
              <a:rPr lang="en-US" dirty="0"/>
              <a:t>If the volt meter range is set to 2.5 V but accidently connected to 25 V circuit there will be a burn out which cause severe damage.</a:t>
            </a:r>
          </a:p>
          <a:p>
            <a:r>
              <a:rPr lang="en-US" dirty="0"/>
              <a:t>This hazard can be avoided by connecting a Zener diode in parallel with the meter so that most of the current will pass through the diode which leads to avoidness of  such severe incidents.</a:t>
            </a:r>
          </a:p>
        </p:txBody>
      </p:sp>
      <p:pic>
        <p:nvPicPr>
          <p:cNvPr id="6" name="Content Placeholder 5">
            <a:extLst>
              <a:ext uri="{FF2B5EF4-FFF2-40B4-BE49-F238E27FC236}">
                <a16:creationId xmlns:a16="http://schemas.microsoft.com/office/drawing/2014/main" id="{4D1CF76D-4EEB-4A25-9595-B0F98B7A86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2" y="2194559"/>
            <a:ext cx="5334000" cy="2731098"/>
          </a:xfrm>
        </p:spPr>
      </p:pic>
    </p:spTree>
    <p:extLst>
      <p:ext uri="{BB962C8B-B14F-4D97-AF65-F5344CB8AC3E}">
        <p14:creationId xmlns:p14="http://schemas.microsoft.com/office/powerpoint/2010/main" val="46871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 Power Supply</a:t>
            </a:r>
          </a:p>
        </p:txBody>
      </p:sp>
      <p:sp>
        <p:nvSpPr>
          <p:cNvPr id="3" name="Content Placeholder 2"/>
          <p:cNvSpPr>
            <a:spLocks noGrp="1"/>
          </p:cNvSpPr>
          <p:nvPr>
            <p:ph idx="1"/>
          </p:nvPr>
        </p:nvSpPr>
        <p:spPr/>
        <p:txBody>
          <a:bodyPr/>
          <a:lstStyle/>
          <a:p>
            <a:pPr algn="just">
              <a:lnSpc>
                <a:spcPct val="80000"/>
              </a:lnSpc>
            </a:pPr>
            <a:r>
              <a:rPr lang="en-US" altLang="en-US" sz="2400" dirty="0"/>
              <a:t>The sine wave is a common type of alternating current (ac) and alternating voltage.</a:t>
            </a:r>
          </a:p>
          <a:p>
            <a:pPr algn="just">
              <a:lnSpc>
                <a:spcPct val="80000"/>
              </a:lnSpc>
            </a:pPr>
            <a:r>
              <a:rPr lang="en-US" altLang="en-US" sz="2400" dirty="0"/>
              <a:t>The time required for a sine wave to complete one full cycle is called the period (T).</a:t>
            </a:r>
          </a:p>
          <a:p>
            <a:pPr algn="just">
              <a:lnSpc>
                <a:spcPct val="80000"/>
              </a:lnSpc>
            </a:pPr>
            <a:r>
              <a:rPr lang="en-US" altLang="en-US" sz="2400" dirty="0"/>
              <a:t>Frequency ( </a:t>
            </a:r>
            <a:r>
              <a:rPr lang="en-US" altLang="en-US" sz="2400" i="1" dirty="0"/>
              <a:t>f </a:t>
            </a:r>
            <a:r>
              <a:rPr lang="en-US" altLang="en-US" sz="2400" dirty="0"/>
              <a:t>) is the number of cycles that a sine wave completes in one second.</a:t>
            </a:r>
          </a:p>
          <a:p>
            <a:pPr lvl="1" algn="just">
              <a:lnSpc>
                <a:spcPct val="80000"/>
              </a:lnSpc>
            </a:pPr>
            <a:r>
              <a:rPr lang="en-US" altLang="en-US" sz="2400" dirty="0"/>
              <a:t>The more cycles completed in one second. The higher the frequency.</a:t>
            </a:r>
          </a:p>
          <a:p>
            <a:pPr lvl="1" algn="just">
              <a:lnSpc>
                <a:spcPct val="80000"/>
              </a:lnSpc>
            </a:pPr>
            <a:r>
              <a:rPr lang="en-US" altLang="en-US" sz="2400" dirty="0"/>
              <a:t>Frequency is measured in </a:t>
            </a:r>
            <a:r>
              <a:rPr lang="en-US" altLang="en-US" sz="2400" b="1" dirty="0"/>
              <a:t>hertz</a:t>
            </a:r>
            <a:r>
              <a:rPr lang="en-US" altLang="en-US" sz="2400" dirty="0"/>
              <a:t> (Hz)</a:t>
            </a:r>
          </a:p>
          <a:p>
            <a:pPr algn="just">
              <a:lnSpc>
                <a:spcPct val="80000"/>
              </a:lnSpc>
            </a:pPr>
            <a:r>
              <a:rPr lang="en-US" altLang="en-US" sz="2400" dirty="0"/>
              <a:t>Relationship between frequency ( </a:t>
            </a:r>
            <a:r>
              <a:rPr lang="en-US" altLang="en-US" sz="2400" i="1" dirty="0"/>
              <a:t>f</a:t>
            </a:r>
            <a:r>
              <a:rPr lang="en-US" altLang="en-US" sz="2400" dirty="0"/>
              <a:t> ) and period (T) is:   </a:t>
            </a:r>
            <a:r>
              <a:rPr lang="en-US" altLang="en-US" sz="1800" b="1" i="1" dirty="0"/>
              <a:t>f</a:t>
            </a:r>
            <a:r>
              <a:rPr lang="en-US" altLang="en-US" sz="1800" b="1" dirty="0"/>
              <a:t>  = 1/T</a:t>
            </a:r>
            <a:endParaRPr lang="en-US" altLang="en-US" sz="1800" dirty="0"/>
          </a:p>
          <a:p>
            <a:pPr algn="just">
              <a:lnSpc>
                <a:spcPct val="80000"/>
              </a:lnSpc>
            </a:pPr>
            <a:endParaRPr lang="en-US" altLang="en-US" sz="1800" dirty="0"/>
          </a:p>
          <a:p>
            <a:endParaRPr lang="en-US" dirty="0"/>
          </a:p>
        </p:txBody>
      </p:sp>
    </p:spTree>
    <p:extLst>
      <p:ext uri="{BB962C8B-B14F-4D97-AF65-F5344CB8AC3E}">
        <p14:creationId xmlns:p14="http://schemas.microsoft.com/office/powerpoint/2010/main" val="4199286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ircle(in)">
                                      <p:cBhvr>
                                        <p:cTn id="26" dur="2000"/>
                                        <p:tgtEl>
                                          <p:spTgt spid="3">
                                            <p:txEl>
                                              <p:pRg st="3" end="3"/>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ircle(in)">
                                      <p:cBhvr>
                                        <p:cTn id="29" dur="20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circle(in)">
                                      <p:cBhvr>
                                        <p:cTn id="3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1612392" y="1043874"/>
            <a:ext cx="8804214" cy="5137470"/>
          </a:xfrm>
          <a:prstGeom prst="rect">
            <a:avLst/>
          </a:prstGeom>
        </p:spPr>
      </p:pic>
    </p:spTree>
    <p:extLst>
      <p:ext uri="{BB962C8B-B14F-4D97-AF65-F5344CB8AC3E}">
        <p14:creationId xmlns:p14="http://schemas.microsoft.com/office/powerpoint/2010/main" val="179535202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 Power Supply</a:t>
            </a:r>
          </a:p>
        </p:txBody>
      </p:sp>
      <p:sp>
        <p:nvSpPr>
          <p:cNvPr id="3" name="Content Placeholder 2"/>
          <p:cNvSpPr>
            <a:spLocks noGrp="1"/>
          </p:cNvSpPr>
          <p:nvPr>
            <p:ph idx="1"/>
          </p:nvPr>
        </p:nvSpPr>
        <p:spPr/>
        <p:txBody>
          <a:bodyPr/>
          <a:lstStyle/>
          <a:p>
            <a:r>
              <a:rPr lang="en-US" altLang="en-US" dirty="0"/>
              <a:t>Basic components</a:t>
            </a:r>
          </a:p>
          <a:p>
            <a:pPr lvl="1"/>
            <a:r>
              <a:rPr lang="en-US" altLang="en-US" dirty="0"/>
              <a:t>Rectifier</a:t>
            </a:r>
          </a:p>
          <a:p>
            <a:pPr lvl="1"/>
            <a:r>
              <a:rPr lang="en-US" altLang="en-US" dirty="0"/>
              <a:t>Filter</a:t>
            </a:r>
          </a:p>
          <a:p>
            <a:pPr lvl="1"/>
            <a:r>
              <a:rPr lang="en-US" altLang="en-US" dirty="0"/>
              <a:t>Regulator</a:t>
            </a:r>
          </a:p>
          <a:p>
            <a:pPr marL="0" indent="0">
              <a:buNone/>
            </a:pP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724275"/>
            <a:ext cx="47244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2568" y="3724275"/>
            <a:ext cx="2438400" cy="1018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068" y="5019675"/>
            <a:ext cx="29337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18786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circle(in)">
                                      <p:cBhvr>
                                        <p:cTn id="34" dur="20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0660-CC55-4EB1-A091-F0058AF9F728}"/>
              </a:ext>
            </a:extLst>
          </p:cNvPr>
          <p:cNvSpPr>
            <a:spLocks noGrp="1"/>
          </p:cNvSpPr>
          <p:nvPr>
            <p:ph type="title"/>
          </p:nvPr>
        </p:nvSpPr>
        <p:spPr>
          <a:xfrm>
            <a:off x="1790700" y="639315"/>
            <a:ext cx="8610600" cy="1293028"/>
          </a:xfrm>
        </p:spPr>
        <p:txBody>
          <a:bodyPr/>
          <a:lstStyle/>
          <a:p>
            <a:pPr algn="ctr"/>
            <a:r>
              <a:rPr lang="en-US" b="1" i="1" u="sng" dirty="0"/>
              <a:t>summary</a:t>
            </a:r>
          </a:p>
        </p:txBody>
      </p:sp>
      <p:sp>
        <p:nvSpPr>
          <p:cNvPr id="3" name="Content Placeholder 2">
            <a:extLst>
              <a:ext uri="{FF2B5EF4-FFF2-40B4-BE49-F238E27FC236}">
                <a16:creationId xmlns:a16="http://schemas.microsoft.com/office/drawing/2014/main" id="{C6B4CFFB-46CB-4179-A4ED-0EFA6109DBCB}"/>
              </a:ext>
            </a:extLst>
          </p:cNvPr>
          <p:cNvSpPr>
            <a:spLocks noGrp="1"/>
          </p:cNvSpPr>
          <p:nvPr>
            <p:ph idx="1"/>
          </p:nvPr>
        </p:nvSpPr>
        <p:spPr/>
        <p:txBody>
          <a:bodyPr/>
          <a:lstStyle/>
          <a:p>
            <a:pPr marL="0" indent="0">
              <a:buNone/>
            </a:pPr>
            <a:r>
              <a:rPr lang="en-US" b="1" dirty="0"/>
              <a:t>In this presentation we have discussed about :</a:t>
            </a:r>
          </a:p>
          <a:p>
            <a:r>
              <a:rPr lang="en-US" b="1" dirty="0"/>
              <a:t>Zener diode.</a:t>
            </a:r>
          </a:p>
          <a:p>
            <a:r>
              <a:rPr lang="en-US" b="1" dirty="0"/>
              <a:t>Zener biasing.</a:t>
            </a:r>
          </a:p>
          <a:p>
            <a:r>
              <a:rPr lang="en-US" b="1" dirty="0"/>
              <a:t>V/I characteristics.</a:t>
            </a:r>
          </a:p>
          <a:p>
            <a:r>
              <a:rPr lang="en-US" b="1" dirty="0"/>
              <a:t>Applications.</a:t>
            </a:r>
          </a:p>
          <a:p>
            <a:r>
              <a:rPr lang="en-US" b="1" dirty="0"/>
              <a:t>Voltage regulator.</a:t>
            </a:r>
          </a:p>
          <a:p>
            <a:r>
              <a:rPr lang="en-US" b="1" dirty="0"/>
              <a:t>Zener diode as peak clipper. </a:t>
            </a:r>
          </a:p>
          <a:p>
            <a:r>
              <a:rPr lang="en-US" b="1" dirty="0"/>
              <a:t>Meter protection.</a:t>
            </a:r>
          </a:p>
        </p:txBody>
      </p:sp>
    </p:spTree>
    <p:extLst>
      <p:ext uri="{BB962C8B-B14F-4D97-AF65-F5344CB8AC3E}">
        <p14:creationId xmlns:p14="http://schemas.microsoft.com/office/powerpoint/2010/main" val="35477772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anim calcmode="lin" valueType="num">
                                      <p:cBhvr>
                                        <p:cTn id="8"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anim calcmode="lin" valueType="num">
                                      <p:cBhvr>
                                        <p:cTn id="1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p:cTn id="3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6B6E-837B-4626-8954-77A6A3198CFA}"/>
              </a:ext>
            </a:extLst>
          </p:cNvPr>
          <p:cNvSpPr>
            <a:spLocks noGrp="1"/>
          </p:cNvSpPr>
          <p:nvPr>
            <p:ph type="ctrTitle"/>
          </p:nvPr>
        </p:nvSpPr>
        <p:spPr/>
        <p:txBody>
          <a:bodyPr>
            <a:noAutofit/>
          </a:bodyPr>
          <a:lstStyle/>
          <a:p>
            <a:pPr algn="ctr"/>
            <a:r>
              <a:rPr lang="en-US" sz="3600" dirty="0"/>
              <a:t>In the absence of information, we jump to the worst conclusions.</a:t>
            </a:r>
          </a:p>
        </p:txBody>
      </p:sp>
      <p:sp>
        <p:nvSpPr>
          <p:cNvPr id="3" name="Subtitle 2">
            <a:extLst>
              <a:ext uri="{FF2B5EF4-FFF2-40B4-BE49-F238E27FC236}">
                <a16:creationId xmlns:a16="http://schemas.microsoft.com/office/drawing/2014/main" id="{DB368AD8-1BE4-474A-8268-9C8AB3503179}"/>
              </a:ext>
            </a:extLst>
          </p:cNvPr>
          <p:cNvSpPr>
            <a:spLocks noGrp="1"/>
          </p:cNvSpPr>
          <p:nvPr>
            <p:ph type="subTitle" idx="1"/>
          </p:nvPr>
        </p:nvSpPr>
        <p:spPr/>
        <p:txBody>
          <a:bodyPr/>
          <a:lstStyle/>
          <a:p>
            <a:pPr algn="ctr"/>
            <a:r>
              <a:rPr lang="en-US" sz="3200" dirty="0">
                <a:latin typeface="Old English Text MT" panose="03040902040508030806" pitchFamily="66" charset="0"/>
              </a:rPr>
              <a:t>That’s It!!! </a:t>
            </a:r>
            <a:endParaRPr lang="en-US" dirty="0">
              <a:latin typeface="Old English Text MT" panose="03040902040508030806" pitchFamily="66" charset="0"/>
            </a:endParaRPr>
          </a:p>
        </p:txBody>
      </p:sp>
      <p:sp>
        <p:nvSpPr>
          <p:cNvPr id="4" name="Smiley Face 3">
            <a:extLst>
              <a:ext uri="{FF2B5EF4-FFF2-40B4-BE49-F238E27FC236}">
                <a16:creationId xmlns:a16="http://schemas.microsoft.com/office/drawing/2014/main" id="{821B047C-9BC4-4A78-9685-956A1817BD42}"/>
              </a:ext>
            </a:extLst>
          </p:cNvPr>
          <p:cNvSpPr/>
          <p:nvPr/>
        </p:nvSpPr>
        <p:spPr>
          <a:xfrm rot="1374660">
            <a:off x="8590723" y="3792904"/>
            <a:ext cx="1030357" cy="916607"/>
          </a:xfrm>
          <a:prstGeom prst="smileyFac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73458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4" presetClass="emph" presetSubtype="0" fill="hold" nodeType="clickEffect">
                                  <p:stCondLst>
                                    <p:cond delay="0"/>
                                  </p:stCondLst>
                                  <p:iterate type="lt">
                                    <p:tmPct val="10000"/>
                                  </p:iterate>
                                  <p:childTnLst>
                                    <p:animMotion origin="layout" path="M -3.54167E-6 2.96296E-6 L -3.54167E-6 -0.07223 " pathEditMode="relative" rAng="0" ptsTypes="AA">
                                      <p:cBhvr>
                                        <p:cTn id="12" dur="250" accel="50000" decel="50000" autoRev="1" fill="hold">
                                          <p:stCondLst>
                                            <p:cond delay="0"/>
                                          </p:stCondLst>
                                        </p:cTn>
                                        <p:tgtEl>
                                          <p:spTgt spid="3">
                                            <p:txEl>
                                              <p:pRg st="0" end="0"/>
                                            </p:txEl>
                                          </p:spTgt>
                                        </p:tgtEl>
                                        <p:attrNameLst>
                                          <p:attrName>ppt_x</p:attrName>
                                          <p:attrName>ppt_y</p:attrName>
                                        </p:attrNameLst>
                                      </p:cBhvr>
                                      <p:rCtr x="0" y="-3611"/>
                                    </p:animMotion>
                                    <p:animRot by="1500000">
                                      <p:cBhvr>
                                        <p:cTn id="13" dur="125" fill="hold">
                                          <p:stCondLst>
                                            <p:cond delay="0"/>
                                          </p:stCondLst>
                                        </p:cTn>
                                        <p:tgtEl>
                                          <p:spTgt spid="3">
                                            <p:txEl>
                                              <p:pRg st="0" end="0"/>
                                            </p:txEl>
                                          </p:spTgt>
                                        </p:tgtEl>
                                        <p:attrNameLst>
                                          <p:attrName>r</p:attrName>
                                        </p:attrNameLst>
                                      </p:cBhvr>
                                    </p:animRot>
                                    <p:animRot by="-1500000">
                                      <p:cBhvr>
                                        <p:cTn id="14" dur="125" fill="hold">
                                          <p:stCondLst>
                                            <p:cond delay="125"/>
                                          </p:stCondLst>
                                        </p:cTn>
                                        <p:tgtEl>
                                          <p:spTgt spid="3">
                                            <p:txEl>
                                              <p:pRg st="0" end="0"/>
                                            </p:txEl>
                                          </p:spTgt>
                                        </p:tgtEl>
                                        <p:attrNameLst>
                                          <p:attrName>r</p:attrName>
                                        </p:attrNameLst>
                                      </p:cBhvr>
                                    </p:animRot>
                                    <p:animRot by="-1500000">
                                      <p:cBhvr>
                                        <p:cTn id="15" dur="125" fill="hold">
                                          <p:stCondLst>
                                            <p:cond delay="250"/>
                                          </p:stCondLst>
                                        </p:cTn>
                                        <p:tgtEl>
                                          <p:spTgt spid="3">
                                            <p:txEl>
                                              <p:pRg st="0" end="0"/>
                                            </p:txEl>
                                          </p:spTgt>
                                        </p:tgtEl>
                                        <p:attrNameLst>
                                          <p:attrName>r</p:attrName>
                                        </p:attrNameLst>
                                      </p:cBhvr>
                                    </p:animRot>
                                    <p:animRot by="1500000">
                                      <p:cBhvr>
                                        <p:cTn id="16"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22AD-9877-42CC-A9C6-5FC03D652DE2}"/>
              </a:ext>
            </a:extLst>
          </p:cNvPr>
          <p:cNvSpPr>
            <a:spLocks noGrp="1"/>
          </p:cNvSpPr>
          <p:nvPr>
            <p:ph type="ctrTitle"/>
          </p:nvPr>
        </p:nvSpPr>
        <p:spPr>
          <a:xfrm>
            <a:off x="1371600" y="1366083"/>
            <a:ext cx="9448800" cy="1825096"/>
          </a:xfrm>
        </p:spPr>
        <p:txBody>
          <a:bodyPr/>
          <a:lstStyle/>
          <a:p>
            <a:r>
              <a:rPr lang="en-US" b="1" i="1" dirty="0" smtClean="0"/>
              <a:t>Applied physics</a:t>
            </a:r>
            <a:r>
              <a:rPr lang="en-US" dirty="0"/>
              <a:t/>
            </a:r>
            <a:br>
              <a:rPr lang="en-US" dirty="0"/>
            </a:br>
            <a:r>
              <a:rPr lang="en-US" sz="2800" dirty="0"/>
              <a:t>(</a:t>
            </a:r>
            <a:r>
              <a:rPr lang="en-US" sz="2400" i="1" dirty="0"/>
              <a:t>Zener Diode &amp; Voltage Regulator)</a:t>
            </a:r>
            <a:endParaRPr lang="en-US" i="1" dirty="0"/>
          </a:p>
        </p:txBody>
      </p:sp>
      <p:sp>
        <p:nvSpPr>
          <p:cNvPr id="3" name="Subtitle 2">
            <a:extLst>
              <a:ext uri="{FF2B5EF4-FFF2-40B4-BE49-F238E27FC236}">
                <a16:creationId xmlns:a16="http://schemas.microsoft.com/office/drawing/2014/main" id="{BFD0576D-3C94-41B3-9580-BA06F48D1FCF}"/>
              </a:ext>
            </a:extLst>
          </p:cNvPr>
          <p:cNvSpPr>
            <a:spLocks noGrp="1"/>
          </p:cNvSpPr>
          <p:nvPr>
            <p:ph type="subTitle" idx="1"/>
          </p:nvPr>
        </p:nvSpPr>
        <p:spPr>
          <a:xfrm>
            <a:off x="1371600" y="3429000"/>
            <a:ext cx="9448800" cy="1165086"/>
          </a:xfrm>
        </p:spPr>
        <p:txBody>
          <a:bodyPr>
            <a:normAutofit fontScale="92500" lnSpcReduction="10000"/>
          </a:bodyPr>
          <a:lstStyle/>
          <a:p>
            <a:r>
              <a:rPr lang="en-US" dirty="0" smtClean="0"/>
              <a:t>Created</a:t>
            </a:r>
            <a:r>
              <a:rPr lang="en-US" dirty="0" smtClean="0"/>
              <a:t> </a:t>
            </a:r>
            <a:r>
              <a:rPr lang="en-US" dirty="0"/>
              <a:t>By </a:t>
            </a:r>
            <a:r>
              <a:rPr lang="en-US" dirty="0" smtClean="0"/>
              <a:t>: </a:t>
            </a:r>
            <a:endParaRPr lang="en-US" dirty="0"/>
          </a:p>
          <a:p>
            <a:r>
              <a:rPr lang="en-US" sz="2400" dirty="0" smtClean="0"/>
              <a:t>Hamza Mehmood (SP-21-110) </a:t>
            </a:r>
          </a:p>
          <a:p>
            <a:r>
              <a:rPr lang="en-US" sz="2400" dirty="0" smtClean="0"/>
              <a:t>NUML-S21-23529</a:t>
            </a:r>
            <a:endParaRPr lang="en-US" sz="2400" dirty="0"/>
          </a:p>
        </p:txBody>
      </p:sp>
    </p:spTree>
    <p:extLst>
      <p:ext uri="{BB962C8B-B14F-4D97-AF65-F5344CB8AC3E}">
        <p14:creationId xmlns:p14="http://schemas.microsoft.com/office/powerpoint/2010/main" val="12748750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D48F-1DBE-4CF0-93E4-67D3933B136D}"/>
              </a:ext>
            </a:extLst>
          </p:cNvPr>
          <p:cNvSpPr>
            <a:spLocks noGrp="1"/>
          </p:cNvSpPr>
          <p:nvPr>
            <p:ph type="title"/>
          </p:nvPr>
        </p:nvSpPr>
        <p:spPr>
          <a:xfrm>
            <a:off x="1790700" y="539086"/>
            <a:ext cx="8610600" cy="1293028"/>
          </a:xfrm>
        </p:spPr>
        <p:txBody>
          <a:bodyPr>
            <a:normAutofit/>
          </a:bodyPr>
          <a:lstStyle/>
          <a:p>
            <a:pPr algn="ctr"/>
            <a:r>
              <a:rPr lang="en-US" b="1" i="1" u="sng" dirty="0"/>
              <a:t>Introduction of Zener Diode</a:t>
            </a:r>
          </a:p>
        </p:txBody>
      </p:sp>
      <p:sp>
        <p:nvSpPr>
          <p:cNvPr id="3" name="Content Placeholder 2">
            <a:extLst>
              <a:ext uri="{FF2B5EF4-FFF2-40B4-BE49-F238E27FC236}">
                <a16:creationId xmlns:a16="http://schemas.microsoft.com/office/drawing/2014/main" id="{9BDF3058-AEFB-48F0-88B3-6669740219E3}"/>
              </a:ext>
            </a:extLst>
          </p:cNvPr>
          <p:cNvSpPr>
            <a:spLocks noGrp="1"/>
          </p:cNvSpPr>
          <p:nvPr>
            <p:ph idx="1"/>
          </p:nvPr>
        </p:nvSpPr>
        <p:spPr>
          <a:xfrm>
            <a:off x="685800" y="1991140"/>
            <a:ext cx="10820400" cy="4024125"/>
          </a:xfrm>
        </p:spPr>
        <p:txBody>
          <a:bodyPr/>
          <a:lstStyle/>
          <a:p>
            <a:pPr marL="0" indent="0" algn="just">
              <a:buNone/>
            </a:pPr>
            <a:r>
              <a:rPr lang="en-US" sz="2800" dirty="0"/>
              <a:t>The </a:t>
            </a:r>
            <a:r>
              <a:rPr lang="en-US" sz="2800" dirty="0">
                <a:solidFill>
                  <a:schemeClr val="accent6">
                    <a:lumMod val="75000"/>
                  </a:schemeClr>
                </a:solidFill>
              </a:rPr>
              <a:t>Zener diode</a:t>
            </a:r>
            <a:r>
              <a:rPr lang="en-US" sz="2800" dirty="0"/>
              <a:t> is Si pn junction devices that differ from rectifier diodes </a:t>
            </a:r>
            <a:r>
              <a:rPr lang="en-US" sz="2800" i="1" dirty="0"/>
              <a:t>because it is design for operation in the reverse-breakdown region. The breakdown voltage</a:t>
            </a:r>
            <a:r>
              <a:rPr lang="en-US" sz="2800" dirty="0"/>
              <a:t> of a Zener diode is set by carefully controlling the level during manufacture. The basic function of </a:t>
            </a:r>
            <a:r>
              <a:rPr lang="en-US" sz="2800" dirty="0">
                <a:solidFill>
                  <a:schemeClr val="accent6">
                    <a:lumMod val="75000"/>
                  </a:schemeClr>
                </a:solidFill>
              </a:rPr>
              <a:t>Zener diode</a:t>
            </a:r>
            <a:r>
              <a:rPr lang="en-US" sz="2800" dirty="0"/>
              <a:t> is to maintain a specific voltage across its terminals with in given limits of line or load change. Typically is used for providing stable reference voltage for use in power supplies and other equipment.</a:t>
            </a:r>
            <a:endParaRPr lang="en-US" dirty="0"/>
          </a:p>
        </p:txBody>
      </p:sp>
    </p:spTree>
    <p:extLst>
      <p:ext uri="{BB962C8B-B14F-4D97-AF65-F5344CB8AC3E}">
        <p14:creationId xmlns:p14="http://schemas.microsoft.com/office/powerpoint/2010/main" val="2665372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AABE-CEFD-4897-B590-92634F3B5E7B}"/>
              </a:ext>
            </a:extLst>
          </p:cNvPr>
          <p:cNvSpPr>
            <a:spLocks noGrp="1"/>
          </p:cNvSpPr>
          <p:nvPr>
            <p:ph type="title"/>
          </p:nvPr>
        </p:nvSpPr>
        <p:spPr>
          <a:xfrm>
            <a:off x="1790700" y="751121"/>
            <a:ext cx="8610600" cy="1293028"/>
          </a:xfrm>
        </p:spPr>
        <p:txBody>
          <a:bodyPr>
            <a:normAutofit/>
          </a:bodyPr>
          <a:lstStyle/>
          <a:p>
            <a:pPr algn="ctr"/>
            <a:r>
              <a:rPr lang="en-US" sz="5400" b="1" i="1" u="sng" dirty="0"/>
              <a:t>Zener diodes</a:t>
            </a:r>
          </a:p>
        </p:txBody>
      </p:sp>
      <p:pic>
        <p:nvPicPr>
          <p:cNvPr id="9" name="Content Placeholder 8">
            <a:extLst>
              <a:ext uri="{FF2B5EF4-FFF2-40B4-BE49-F238E27FC236}">
                <a16:creationId xmlns:a16="http://schemas.microsoft.com/office/drawing/2014/main" id="{095D331D-21B3-4124-8B93-18A978FDB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7543" y="2382906"/>
            <a:ext cx="8993757" cy="3222763"/>
          </a:xfrm>
        </p:spPr>
      </p:pic>
    </p:spTree>
    <p:extLst>
      <p:ext uri="{BB962C8B-B14F-4D97-AF65-F5344CB8AC3E}">
        <p14:creationId xmlns:p14="http://schemas.microsoft.com/office/powerpoint/2010/main" val="224288994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434F-2978-49D5-B545-328245AFC449}"/>
              </a:ext>
            </a:extLst>
          </p:cNvPr>
          <p:cNvSpPr>
            <a:spLocks noGrp="1"/>
          </p:cNvSpPr>
          <p:nvPr>
            <p:ph type="title"/>
          </p:nvPr>
        </p:nvSpPr>
        <p:spPr>
          <a:xfrm>
            <a:off x="1790700" y="639316"/>
            <a:ext cx="8610600" cy="1293028"/>
          </a:xfrm>
        </p:spPr>
        <p:txBody>
          <a:bodyPr/>
          <a:lstStyle/>
          <a:p>
            <a:pPr algn="l"/>
            <a:r>
              <a:rPr lang="en-US" b="1" i="1" u="sng" dirty="0"/>
              <a:t>Zener Diode – forward bias</a:t>
            </a:r>
          </a:p>
        </p:txBody>
      </p:sp>
      <p:sp>
        <p:nvSpPr>
          <p:cNvPr id="3" name="Content Placeholder 2">
            <a:extLst>
              <a:ext uri="{FF2B5EF4-FFF2-40B4-BE49-F238E27FC236}">
                <a16:creationId xmlns:a16="http://schemas.microsoft.com/office/drawing/2014/main" id="{02A5AA6A-DA18-4F60-B111-6FDBEA0B48EE}"/>
              </a:ext>
            </a:extLst>
          </p:cNvPr>
          <p:cNvSpPr>
            <a:spLocks noGrp="1"/>
          </p:cNvSpPr>
          <p:nvPr>
            <p:ph sz="half" idx="1"/>
          </p:nvPr>
        </p:nvSpPr>
        <p:spPr/>
        <p:txBody>
          <a:bodyPr/>
          <a:lstStyle/>
          <a:p>
            <a:pPr algn="just"/>
            <a:r>
              <a:rPr lang="en-US" dirty="0"/>
              <a:t>When a Zener diode is forward biased, it operates as a normal diode.</a:t>
            </a:r>
          </a:p>
          <a:p>
            <a:pPr algn="just"/>
            <a:r>
              <a:rPr lang="en-US" dirty="0"/>
              <a:t>In forward biased P side connected to +</a:t>
            </a:r>
            <a:r>
              <a:rPr lang="en-US" dirty="0" err="1"/>
              <a:t>ive</a:t>
            </a:r>
            <a:r>
              <a:rPr lang="en-US" dirty="0"/>
              <a:t> and N side connected to </a:t>
            </a:r>
            <a:br>
              <a:rPr lang="en-US" dirty="0"/>
            </a:br>
            <a:r>
              <a:rPr lang="en-US" dirty="0"/>
              <a:t>-</a:t>
            </a:r>
            <a:r>
              <a:rPr lang="en-US" dirty="0" err="1"/>
              <a:t>ive</a:t>
            </a:r>
            <a:r>
              <a:rPr lang="en-US" dirty="0"/>
              <a:t> terminal of battery. In this case the electrons and holes are swept across the junction an large current flow through it.</a:t>
            </a:r>
          </a:p>
        </p:txBody>
      </p:sp>
      <p:pic>
        <p:nvPicPr>
          <p:cNvPr id="6" name="Content Placeholder 5">
            <a:extLst>
              <a:ext uri="{FF2B5EF4-FFF2-40B4-BE49-F238E27FC236}">
                <a16:creationId xmlns:a16="http://schemas.microsoft.com/office/drawing/2014/main" id="{56502811-B7C5-4194-9CAB-F79DA737EF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4688" y="2194559"/>
            <a:ext cx="4861512" cy="3094797"/>
          </a:xfrm>
        </p:spPr>
      </p:pic>
    </p:spTree>
    <p:extLst>
      <p:ext uri="{BB962C8B-B14F-4D97-AF65-F5344CB8AC3E}">
        <p14:creationId xmlns:p14="http://schemas.microsoft.com/office/powerpoint/2010/main" val="22403687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288D-873C-44CA-AA6E-3D0BA093B86B}"/>
              </a:ext>
            </a:extLst>
          </p:cNvPr>
          <p:cNvSpPr>
            <a:spLocks noGrp="1"/>
          </p:cNvSpPr>
          <p:nvPr>
            <p:ph type="title"/>
          </p:nvPr>
        </p:nvSpPr>
        <p:spPr>
          <a:xfrm>
            <a:off x="1790700" y="701324"/>
            <a:ext cx="8610600" cy="1293028"/>
          </a:xfrm>
        </p:spPr>
        <p:txBody>
          <a:bodyPr/>
          <a:lstStyle/>
          <a:p>
            <a:pPr algn="l"/>
            <a:r>
              <a:rPr lang="en-US" b="1" i="1" u="sng" dirty="0"/>
              <a:t>Zener diode – Reverse biased</a:t>
            </a:r>
          </a:p>
        </p:txBody>
      </p:sp>
      <p:sp>
        <p:nvSpPr>
          <p:cNvPr id="3" name="Content Placeholder 2">
            <a:extLst>
              <a:ext uri="{FF2B5EF4-FFF2-40B4-BE49-F238E27FC236}">
                <a16:creationId xmlns:a16="http://schemas.microsoft.com/office/drawing/2014/main" id="{90FC59A5-03A5-46F8-AFBA-0C955DAF2D67}"/>
              </a:ext>
            </a:extLst>
          </p:cNvPr>
          <p:cNvSpPr>
            <a:spLocks noGrp="1"/>
          </p:cNvSpPr>
          <p:nvPr>
            <p:ph sz="half" idx="1"/>
          </p:nvPr>
        </p:nvSpPr>
        <p:spPr/>
        <p:txBody>
          <a:bodyPr/>
          <a:lstStyle/>
          <a:p>
            <a:pPr algn="just"/>
            <a:r>
              <a:rPr lang="en-US" dirty="0"/>
              <a:t>In case of reverse bias current practically zero and at certain voltage which called Zener voltage the current increases sharply.</a:t>
            </a:r>
          </a:p>
          <a:p>
            <a:pPr algn="just"/>
            <a:r>
              <a:rPr lang="en-US" dirty="0"/>
              <a:t>Each Zener diode has breakdown rating which specifies the max voltage that can be dropped across it.</a:t>
            </a:r>
          </a:p>
        </p:txBody>
      </p:sp>
      <p:pic>
        <p:nvPicPr>
          <p:cNvPr id="6" name="Content Placeholder 5">
            <a:extLst>
              <a:ext uri="{FF2B5EF4-FFF2-40B4-BE49-F238E27FC236}">
                <a16:creationId xmlns:a16="http://schemas.microsoft.com/office/drawing/2014/main" id="{9C822427-B521-4078-A920-D744D72AC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6415" y="2236076"/>
            <a:ext cx="5349785" cy="2669090"/>
          </a:xfrm>
        </p:spPr>
      </p:pic>
    </p:spTree>
    <p:extLst>
      <p:ext uri="{BB962C8B-B14F-4D97-AF65-F5344CB8AC3E}">
        <p14:creationId xmlns:p14="http://schemas.microsoft.com/office/powerpoint/2010/main" val="26467377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CF06-9C4F-45E5-9F6D-7029C162FFBF}"/>
              </a:ext>
            </a:extLst>
          </p:cNvPr>
          <p:cNvSpPr>
            <a:spLocks noGrp="1"/>
          </p:cNvSpPr>
          <p:nvPr>
            <p:ph type="title"/>
          </p:nvPr>
        </p:nvSpPr>
        <p:spPr>
          <a:xfrm>
            <a:off x="1790700" y="639316"/>
            <a:ext cx="8610600" cy="1293028"/>
          </a:xfrm>
        </p:spPr>
        <p:txBody>
          <a:bodyPr/>
          <a:lstStyle/>
          <a:p>
            <a:pPr algn="l"/>
            <a:r>
              <a:rPr lang="en-US" sz="3600" b="1" i="1" u="sng" dirty="0"/>
              <a:t>Zener diode V/I characteristics</a:t>
            </a:r>
            <a:endParaRPr lang="en-US" b="1" i="1" u="sng" dirty="0"/>
          </a:p>
        </p:txBody>
      </p:sp>
      <p:sp>
        <p:nvSpPr>
          <p:cNvPr id="3" name="Content Placeholder 2">
            <a:extLst>
              <a:ext uri="{FF2B5EF4-FFF2-40B4-BE49-F238E27FC236}">
                <a16:creationId xmlns:a16="http://schemas.microsoft.com/office/drawing/2014/main" id="{A08C8403-AD77-4CAE-96FC-92275DB2D769}"/>
              </a:ext>
            </a:extLst>
          </p:cNvPr>
          <p:cNvSpPr>
            <a:spLocks noGrp="1"/>
          </p:cNvSpPr>
          <p:nvPr>
            <p:ph sz="half" idx="1"/>
          </p:nvPr>
        </p:nvSpPr>
        <p:spPr/>
        <p:txBody>
          <a:bodyPr/>
          <a:lstStyle/>
          <a:p>
            <a:pPr algn="just"/>
            <a:r>
              <a:rPr lang="en-US" dirty="0"/>
              <a:t>In the reverse bias region, a reverse leakage current flows until the breakdown voltage is reached.</a:t>
            </a:r>
          </a:p>
          <a:p>
            <a:pPr algn="just"/>
            <a:r>
              <a:rPr lang="en-US" dirty="0"/>
              <a:t>At this point, the reverse current, called Zener current Iz, increases sharply.</a:t>
            </a:r>
          </a:p>
        </p:txBody>
      </p:sp>
      <p:pic>
        <p:nvPicPr>
          <p:cNvPr id="6" name="Content Placeholder 5">
            <a:extLst>
              <a:ext uri="{FF2B5EF4-FFF2-40B4-BE49-F238E27FC236}">
                <a16:creationId xmlns:a16="http://schemas.microsoft.com/office/drawing/2014/main" id="{A23CF3AC-6C59-41D6-B723-36AF4758B5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1116" y="2194559"/>
            <a:ext cx="4829175" cy="3686175"/>
          </a:xfrm>
        </p:spPr>
      </p:pic>
    </p:spTree>
    <p:extLst>
      <p:ext uri="{BB962C8B-B14F-4D97-AF65-F5344CB8AC3E}">
        <p14:creationId xmlns:p14="http://schemas.microsoft.com/office/powerpoint/2010/main" val="1242217767"/>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CB41-3D1F-427C-87DC-B5510E9A0EC5}"/>
              </a:ext>
            </a:extLst>
          </p:cNvPr>
          <p:cNvSpPr>
            <a:spLocks noGrp="1"/>
          </p:cNvSpPr>
          <p:nvPr>
            <p:ph type="title"/>
          </p:nvPr>
        </p:nvSpPr>
        <p:spPr>
          <a:xfrm>
            <a:off x="1790700" y="639316"/>
            <a:ext cx="8610600" cy="1293028"/>
          </a:xfrm>
        </p:spPr>
        <p:txBody>
          <a:bodyPr/>
          <a:lstStyle/>
          <a:p>
            <a:pPr algn="ctr"/>
            <a:r>
              <a:rPr lang="en-US" b="1" i="1" u="sng" dirty="0"/>
              <a:t>Zener diode application</a:t>
            </a:r>
          </a:p>
        </p:txBody>
      </p:sp>
      <p:sp>
        <p:nvSpPr>
          <p:cNvPr id="3" name="Content Placeholder 2">
            <a:extLst>
              <a:ext uri="{FF2B5EF4-FFF2-40B4-BE49-F238E27FC236}">
                <a16:creationId xmlns:a16="http://schemas.microsoft.com/office/drawing/2014/main" id="{E3811C05-1B73-4C32-B154-D13E34EFA0A6}"/>
              </a:ext>
            </a:extLst>
          </p:cNvPr>
          <p:cNvSpPr>
            <a:spLocks noGrp="1"/>
          </p:cNvSpPr>
          <p:nvPr>
            <p:ph sz="half" idx="1"/>
          </p:nvPr>
        </p:nvSpPr>
        <p:spPr/>
        <p:txBody>
          <a:bodyPr/>
          <a:lstStyle/>
          <a:p>
            <a:pPr marL="0" indent="0" algn="just">
              <a:buNone/>
            </a:pPr>
            <a:r>
              <a:rPr lang="en-US" dirty="0"/>
              <a:t>In this simple illustration of Zener regulation circuit, the Zener diode will adjust its impedance based on varying input voltages. Zener current will increase or decrease directly with voltage input changes. The Zener current Iz, will vary to maintain a constant Vz.</a:t>
            </a:r>
          </a:p>
        </p:txBody>
      </p:sp>
      <p:pic>
        <p:nvPicPr>
          <p:cNvPr id="6" name="Content Placeholder 5">
            <a:extLst>
              <a:ext uri="{FF2B5EF4-FFF2-40B4-BE49-F238E27FC236}">
                <a16:creationId xmlns:a16="http://schemas.microsoft.com/office/drawing/2014/main" id="{D8D4E838-8D5D-430A-95EF-3FDBDD18E90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02286" y="2286000"/>
            <a:ext cx="4399281" cy="2869096"/>
          </a:xfrm>
        </p:spPr>
      </p:pic>
    </p:spTree>
    <p:extLst>
      <p:ext uri="{BB962C8B-B14F-4D97-AF65-F5344CB8AC3E}">
        <p14:creationId xmlns:p14="http://schemas.microsoft.com/office/powerpoint/2010/main" val="93425982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Electrical Charge</a:t>
            </a:r>
            <a:br>
              <a:rPr lang="en-US" dirty="0"/>
            </a:b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sz="2400" dirty="0"/>
              <a:t>Electricity is the movement of electrons. Electrons create charge.</a:t>
            </a:r>
          </a:p>
          <a:p>
            <a:pPr marL="0" indent="0" algn="just">
              <a:buNone/>
            </a:pPr>
            <a:endParaRPr lang="en-US" sz="2400" dirty="0"/>
          </a:p>
          <a:p>
            <a:pPr algn="just"/>
            <a:r>
              <a:rPr lang="en-US" sz="2400" b="1" dirty="0"/>
              <a:t>Voltage</a:t>
            </a:r>
            <a:r>
              <a:rPr lang="en-US" sz="2400" dirty="0"/>
              <a:t> is the difference in charge between two points.</a:t>
            </a:r>
          </a:p>
          <a:p>
            <a:pPr marL="0" indent="0" algn="just">
              <a:buNone/>
            </a:pPr>
            <a:r>
              <a:rPr lang="en-US" sz="2400" dirty="0"/>
              <a:t>	The unit “volt” represented by the letter “V”.</a:t>
            </a:r>
          </a:p>
          <a:p>
            <a:pPr algn="just"/>
            <a:r>
              <a:rPr lang="en-US" sz="2400" b="1" dirty="0"/>
              <a:t>Current</a:t>
            </a:r>
            <a:r>
              <a:rPr lang="en-US" sz="2400" dirty="0"/>
              <a:t> is the rate at which charge is flowing.</a:t>
            </a:r>
          </a:p>
          <a:p>
            <a:pPr marL="0" indent="0" algn="just">
              <a:buNone/>
            </a:pPr>
            <a:r>
              <a:rPr lang="en-US" sz="2400" dirty="0"/>
              <a:t>	Current is measured in Amperes. Amps are 	represented in equations by the letter “I”.</a:t>
            </a:r>
          </a:p>
          <a:p>
            <a:pPr algn="just"/>
            <a:r>
              <a:rPr lang="en-US" sz="2400" b="1" dirty="0"/>
              <a:t>Resistance</a:t>
            </a:r>
            <a:r>
              <a:rPr lang="en-US" sz="2400" dirty="0"/>
              <a:t> is a material’s tendency to resist the flow of charge (current).</a:t>
            </a:r>
          </a:p>
          <a:p>
            <a:pPr marL="0" indent="0" algn="just">
              <a:buNone/>
            </a:pPr>
            <a:r>
              <a:rPr lang="de-DE" sz="2400" dirty="0"/>
              <a:t>	</a:t>
            </a:r>
            <a:r>
              <a:rPr lang="en-US" sz="2400" dirty="0"/>
              <a:t>Represented in schematics with the </a:t>
            </a:r>
            <a:r>
              <a:rPr lang="en-US" sz="2400" dirty="0" err="1"/>
              <a:t>greek</a:t>
            </a:r>
            <a:r>
              <a:rPr lang="en-US" sz="2400" dirty="0"/>
              <a:t> letter “Ω”, 	which is called omega, and pronounced “ohm”</a:t>
            </a:r>
          </a:p>
          <a:p>
            <a:endParaRPr lang="en-US" dirty="0"/>
          </a:p>
        </p:txBody>
      </p:sp>
    </p:spTree>
    <p:extLst>
      <p:ext uri="{BB962C8B-B14F-4D97-AF65-F5344CB8AC3E}">
        <p14:creationId xmlns:p14="http://schemas.microsoft.com/office/powerpoint/2010/main" val="32546249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down)">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down)">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down)">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264</TotalTime>
  <Words>757</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Old English Text MT</vt:lpstr>
      <vt:lpstr>Times New Roman</vt:lpstr>
      <vt:lpstr>Vapor Trail</vt:lpstr>
      <vt:lpstr>National University Of Modern Languages</vt:lpstr>
      <vt:lpstr>Applied physics (Zener Diode &amp; Voltage Regulator)</vt:lpstr>
      <vt:lpstr>Introduction of Zener Diode</vt:lpstr>
      <vt:lpstr>Zener diodes</vt:lpstr>
      <vt:lpstr>Zener Diode – forward bias</vt:lpstr>
      <vt:lpstr>Zener diode – Reverse biased</vt:lpstr>
      <vt:lpstr>Zener diode V/I characteristics</vt:lpstr>
      <vt:lpstr>Zener diode application</vt:lpstr>
      <vt:lpstr>Electrical Charge </vt:lpstr>
      <vt:lpstr>Voltage regulation</vt:lpstr>
      <vt:lpstr>Case - one</vt:lpstr>
      <vt:lpstr>Case - two</vt:lpstr>
      <vt:lpstr>Zener diode as peak clipper </vt:lpstr>
      <vt:lpstr>Meter protection</vt:lpstr>
      <vt:lpstr>AC Power Supply</vt:lpstr>
      <vt:lpstr>PowerPoint Presentation</vt:lpstr>
      <vt:lpstr>DC Power Supply</vt:lpstr>
      <vt:lpstr>summary</vt:lpstr>
      <vt:lpstr>In the absence of information, we jump to the worst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Electronics (Zener Diode &amp; Voltage</dc:title>
  <dc:creator>Zaini</dc:creator>
  <cp:lastModifiedBy>Moorche</cp:lastModifiedBy>
  <cp:revision>44</cp:revision>
  <dcterms:created xsi:type="dcterms:W3CDTF">2020-02-26T11:27:21Z</dcterms:created>
  <dcterms:modified xsi:type="dcterms:W3CDTF">2021-05-17T10:19:52Z</dcterms:modified>
</cp:coreProperties>
</file>