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82" r:id="rId4"/>
    <p:sldId id="258" r:id="rId5"/>
    <p:sldId id="259" r:id="rId6"/>
    <p:sldId id="261" r:id="rId7"/>
    <p:sldId id="262" r:id="rId8"/>
    <p:sldId id="263"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35" autoAdjust="0"/>
    <p:restoredTop sz="94660" autoAdjust="0"/>
  </p:normalViewPr>
  <p:slideViewPr>
    <p:cSldViewPr snapToGrid="0">
      <p:cViewPr varScale="1">
        <p:scale>
          <a:sx n="75" d="100"/>
          <a:sy n="75" d="100"/>
        </p:scale>
        <p:origin x="90" y="1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CB6F8-846F-49F8-BAA6-BBADCE0FD84E}"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145783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CB6F8-846F-49F8-BAA6-BBADCE0FD84E}"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377043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CB6F8-846F-49F8-BAA6-BBADCE0FD84E}"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46324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CB6F8-846F-49F8-BAA6-BBADCE0FD84E}"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5EF4-4558-4F05-B660-6BA421DDB40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9481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CB6F8-846F-49F8-BAA6-BBADCE0FD84E}"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2661354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ECB6F8-846F-49F8-BAA6-BBADCE0FD84E}"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1878951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ECB6F8-846F-49F8-BAA6-BBADCE0FD84E}"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406264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CB6F8-846F-49F8-BAA6-BBADCE0FD84E}"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2546305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CB6F8-846F-49F8-BAA6-BBADCE0FD84E}"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174929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CB6F8-846F-49F8-BAA6-BBADCE0FD84E}"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346853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CB6F8-846F-49F8-BAA6-BBADCE0FD84E}"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123268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ECB6F8-846F-49F8-BAA6-BBADCE0FD84E}"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307633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ECB6F8-846F-49F8-BAA6-BBADCE0FD84E}"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32020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ECB6F8-846F-49F8-BAA6-BBADCE0FD84E}"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423811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CB6F8-846F-49F8-BAA6-BBADCE0FD84E}" type="datetimeFigureOut">
              <a:rPr lang="en-US" smtClean="0"/>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229662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CB6F8-846F-49F8-BAA6-BBADCE0FD84E}"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349174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CB6F8-846F-49F8-BAA6-BBADCE0FD84E}"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5EF4-4558-4F05-B660-6BA421DDB407}" type="slidenum">
              <a:rPr lang="en-US" smtClean="0"/>
              <a:t>‹#›</a:t>
            </a:fld>
            <a:endParaRPr lang="en-US"/>
          </a:p>
        </p:txBody>
      </p:sp>
    </p:spTree>
    <p:extLst>
      <p:ext uri="{BB962C8B-B14F-4D97-AF65-F5344CB8AC3E}">
        <p14:creationId xmlns:p14="http://schemas.microsoft.com/office/powerpoint/2010/main" val="278226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ECB6F8-846F-49F8-BAA6-BBADCE0FD84E}" type="datetimeFigureOut">
              <a:rPr lang="en-US" smtClean="0"/>
              <a:t>12/31/2022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4E65EF4-4558-4F05-B660-6BA421DDB407}" type="slidenum">
              <a:rPr lang="en-US" smtClean="0"/>
              <a:t>‹#›</a:t>
            </a:fld>
            <a:endParaRPr lang="en-US"/>
          </a:p>
        </p:txBody>
      </p:sp>
    </p:spTree>
    <p:extLst>
      <p:ext uri="{BB962C8B-B14F-4D97-AF65-F5344CB8AC3E}">
        <p14:creationId xmlns:p14="http://schemas.microsoft.com/office/powerpoint/2010/main" val="98128765"/>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184E-5BAA-416C-B77D-DCD33DD98F69}"/>
              </a:ext>
            </a:extLst>
          </p:cNvPr>
          <p:cNvSpPr>
            <a:spLocks noGrp="1"/>
          </p:cNvSpPr>
          <p:nvPr>
            <p:ph type="ctrTitle"/>
          </p:nvPr>
        </p:nvSpPr>
        <p:spPr>
          <a:xfrm>
            <a:off x="1160261" y="685798"/>
            <a:ext cx="9144000" cy="1359617"/>
          </a:xfrm>
        </p:spPr>
        <p:txBody>
          <a:bodyPr>
            <a:normAutofit/>
          </a:bodyPr>
          <a:lstStyle/>
          <a:p>
            <a:r>
              <a:rPr lang="en-US" sz="8000" dirty="0" smtClean="0"/>
              <a:t>Scheduler</a:t>
            </a:r>
            <a:endParaRPr lang="en-US" sz="8000" dirty="0"/>
          </a:p>
        </p:txBody>
      </p:sp>
      <p:sp>
        <p:nvSpPr>
          <p:cNvPr id="3" name="Subtitle 2">
            <a:extLst>
              <a:ext uri="{FF2B5EF4-FFF2-40B4-BE49-F238E27FC236}">
                <a16:creationId xmlns:a16="http://schemas.microsoft.com/office/drawing/2014/main" id="{0A4FB973-BBB2-47E2-B952-98ABA25A88F2}"/>
              </a:ext>
            </a:extLst>
          </p:cNvPr>
          <p:cNvSpPr>
            <a:spLocks noGrp="1"/>
          </p:cNvSpPr>
          <p:nvPr>
            <p:ph type="subTitle" idx="1"/>
          </p:nvPr>
        </p:nvSpPr>
        <p:spPr>
          <a:xfrm>
            <a:off x="1160261" y="2326341"/>
            <a:ext cx="9144000" cy="1764802"/>
          </a:xfrm>
        </p:spPr>
        <p:txBody>
          <a:bodyPr>
            <a:normAutofit/>
          </a:bodyPr>
          <a:lstStyle/>
          <a:p>
            <a:r>
              <a:rPr lang="en-US" sz="4000" dirty="0" smtClean="0"/>
              <a:t>Operating System</a:t>
            </a:r>
            <a:endParaRPr lang="en-US" sz="4000" dirty="0"/>
          </a:p>
        </p:txBody>
      </p:sp>
      <p:sp>
        <p:nvSpPr>
          <p:cNvPr id="4" name="TextBox 3">
            <a:extLst>
              <a:ext uri="{FF2B5EF4-FFF2-40B4-BE49-F238E27FC236}">
                <a16:creationId xmlns:a16="http://schemas.microsoft.com/office/drawing/2014/main" id="{B8DC657E-04B2-43C1-8101-CCE4C8E4202C}"/>
              </a:ext>
            </a:extLst>
          </p:cNvPr>
          <p:cNvSpPr txBox="1"/>
          <p:nvPr/>
        </p:nvSpPr>
        <p:spPr>
          <a:xfrm>
            <a:off x="4102100" y="3208742"/>
            <a:ext cx="4187687" cy="3416320"/>
          </a:xfrm>
          <a:prstGeom prst="rect">
            <a:avLst/>
          </a:prstGeom>
          <a:noFill/>
        </p:spPr>
        <p:txBody>
          <a:bodyPr wrap="square" rtlCol="0">
            <a:spAutoFit/>
          </a:bodyPr>
          <a:lstStyle/>
          <a:p>
            <a:pPr algn="ctr"/>
            <a:r>
              <a:rPr lang="en-US" sz="3600" b="1" dirty="0" smtClean="0"/>
              <a:t>   Prepared </a:t>
            </a:r>
            <a:r>
              <a:rPr lang="en-US" sz="3600" b="1" dirty="0" smtClean="0"/>
              <a:t>By</a:t>
            </a:r>
            <a:r>
              <a:rPr lang="en-US" sz="3600" dirty="0" smtClean="0"/>
              <a:t>:</a:t>
            </a:r>
          </a:p>
          <a:p>
            <a:pPr algn="ctr"/>
            <a:r>
              <a:rPr lang="en-US" sz="3600" dirty="0" smtClean="0"/>
              <a:t>Hamza </a:t>
            </a:r>
            <a:r>
              <a:rPr lang="en-US" sz="3600" dirty="0" smtClean="0"/>
              <a:t>Mehmood</a:t>
            </a:r>
          </a:p>
          <a:p>
            <a:pPr algn="ctr"/>
            <a:r>
              <a:rPr lang="en-US" sz="3600" dirty="0" err="1" smtClean="0"/>
              <a:t>Jibran</a:t>
            </a:r>
            <a:r>
              <a:rPr lang="en-US" sz="3600" dirty="0" smtClean="0"/>
              <a:t> </a:t>
            </a:r>
            <a:r>
              <a:rPr lang="en-US" sz="3600" dirty="0" err="1" smtClean="0"/>
              <a:t>Naeem</a:t>
            </a:r>
            <a:endParaRPr lang="en-US" sz="3600" dirty="0" smtClean="0"/>
          </a:p>
          <a:p>
            <a:pPr algn="ctr"/>
            <a:r>
              <a:rPr lang="en-US" sz="3600" dirty="0" err="1" smtClean="0"/>
              <a:t>Saad</a:t>
            </a:r>
            <a:r>
              <a:rPr lang="en-US" sz="3600" dirty="0" smtClean="0"/>
              <a:t> </a:t>
            </a:r>
            <a:r>
              <a:rPr lang="en-US" sz="3600" dirty="0" err="1" smtClean="0"/>
              <a:t>Rehman</a:t>
            </a:r>
            <a:endParaRPr lang="en-US" sz="3600" dirty="0" smtClean="0"/>
          </a:p>
          <a:p>
            <a:pPr algn="ctr"/>
            <a:r>
              <a:rPr lang="en-US" sz="3600" dirty="0" err="1" smtClean="0"/>
              <a:t>Anique</a:t>
            </a:r>
            <a:r>
              <a:rPr lang="en-US" sz="3600" dirty="0" smtClean="0"/>
              <a:t> </a:t>
            </a:r>
            <a:r>
              <a:rPr lang="en-US" sz="3600" dirty="0" err="1" smtClean="0"/>
              <a:t>Khadim</a:t>
            </a:r>
            <a:endParaRPr lang="en-US" sz="3600" dirty="0" smtClean="0"/>
          </a:p>
          <a:p>
            <a:pPr algn="ctr"/>
            <a:endParaRPr lang="en-US" sz="3600" dirty="0"/>
          </a:p>
        </p:txBody>
      </p:sp>
    </p:spTree>
    <p:extLst>
      <p:ext uri="{BB962C8B-B14F-4D97-AF65-F5344CB8AC3E}">
        <p14:creationId xmlns:p14="http://schemas.microsoft.com/office/powerpoint/2010/main" val="341736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4865-DC93-4482-A68B-086E0B0A88BB}"/>
              </a:ext>
            </a:extLst>
          </p:cNvPr>
          <p:cNvSpPr>
            <a:spLocks noGrp="1"/>
          </p:cNvSpPr>
          <p:nvPr>
            <p:ph type="title"/>
          </p:nvPr>
        </p:nvSpPr>
        <p:spPr/>
        <p:txBody>
          <a:bodyPr>
            <a:normAutofit/>
          </a:bodyPr>
          <a:lstStyle/>
          <a:p>
            <a:r>
              <a:rPr lang="en-US" sz="4000" dirty="0"/>
              <a:t>Outline </a:t>
            </a:r>
          </a:p>
        </p:txBody>
      </p:sp>
      <p:sp>
        <p:nvSpPr>
          <p:cNvPr id="3" name="Content Placeholder 2">
            <a:extLst>
              <a:ext uri="{FF2B5EF4-FFF2-40B4-BE49-F238E27FC236}">
                <a16:creationId xmlns:a16="http://schemas.microsoft.com/office/drawing/2014/main" id="{1CE177C0-9E4A-47DA-920F-8CCB9CCBA846}"/>
              </a:ext>
            </a:extLst>
          </p:cNvPr>
          <p:cNvSpPr>
            <a:spLocks noGrp="1"/>
          </p:cNvSpPr>
          <p:nvPr>
            <p:ph idx="1"/>
          </p:nvPr>
        </p:nvSpPr>
        <p:spPr>
          <a:xfrm>
            <a:off x="913795" y="2096063"/>
            <a:ext cx="10353762" cy="4226359"/>
          </a:xfrm>
        </p:spPr>
        <p:txBody>
          <a:bodyPr>
            <a:noAutofit/>
          </a:bodyPr>
          <a:lstStyle/>
          <a:p>
            <a:pPr>
              <a:buFont typeface="Wingdings" panose="05000000000000000000" pitchFamily="2" charset="2"/>
              <a:buChar char="Ø"/>
            </a:pPr>
            <a:r>
              <a:rPr lang="en-GB" sz="3600" dirty="0" smtClean="0"/>
              <a:t>Scheduler</a:t>
            </a:r>
          </a:p>
          <a:p>
            <a:r>
              <a:rPr lang="en-US" sz="3600" dirty="0">
                <a:effectLst/>
              </a:rPr>
              <a:t>Long-Term Scheduler</a:t>
            </a:r>
          </a:p>
          <a:p>
            <a:r>
              <a:rPr lang="en-US" sz="3600" dirty="0">
                <a:effectLst/>
              </a:rPr>
              <a:t>Short-Term Scheduler</a:t>
            </a:r>
          </a:p>
          <a:p>
            <a:r>
              <a:rPr lang="en-US" sz="3600" dirty="0">
                <a:effectLst/>
              </a:rPr>
              <a:t>Medium-Term </a:t>
            </a:r>
            <a:r>
              <a:rPr lang="en-US" sz="3600" dirty="0" smtClean="0">
                <a:effectLst/>
              </a:rPr>
              <a:t>Scheduler</a:t>
            </a:r>
          </a:p>
          <a:p>
            <a:r>
              <a:rPr lang="en-US" sz="3600" dirty="0">
                <a:effectLst/>
              </a:rPr>
              <a:t>Comparison among Scheduler</a:t>
            </a:r>
          </a:p>
          <a:p>
            <a:pPr marL="0" indent="0">
              <a:buNone/>
            </a:pPr>
            <a:r>
              <a:rPr lang="en-US" sz="3600" dirty="0"/>
              <a:t/>
            </a:r>
            <a:br>
              <a:rPr lang="en-US" sz="3600" dirty="0"/>
            </a:br>
            <a:endParaRPr lang="en-US" sz="3600" dirty="0">
              <a:effectLst/>
            </a:endParaRPr>
          </a:p>
          <a:p>
            <a:pPr>
              <a:buFont typeface="Wingdings" panose="05000000000000000000" pitchFamily="2" charset="2"/>
              <a:buChar char="Ø"/>
            </a:pPr>
            <a:endParaRPr lang="en-GB" sz="3600" dirty="0"/>
          </a:p>
        </p:txBody>
      </p:sp>
    </p:spTree>
    <p:extLst>
      <p:ext uri="{BB962C8B-B14F-4D97-AF65-F5344CB8AC3E}">
        <p14:creationId xmlns:p14="http://schemas.microsoft.com/office/powerpoint/2010/main" val="172548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0265"/>
            <a:ext cx="10353761" cy="1326321"/>
          </a:xfrm>
        </p:spPr>
        <p:txBody>
          <a:bodyPr/>
          <a:lstStyle/>
          <a:p>
            <a:r>
              <a:rPr lang="en-US" dirty="0"/>
              <a:t>WHAT IS </a:t>
            </a:r>
            <a:r>
              <a:rPr lang="en-US" dirty="0" smtClean="0"/>
              <a:t>Scheduler?</a:t>
            </a:r>
            <a:endParaRPr lang="en-US" dirty="0"/>
          </a:p>
        </p:txBody>
      </p:sp>
      <p:sp>
        <p:nvSpPr>
          <p:cNvPr id="4" name="TextBox 3"/>
          <p:cNvSpPr txBox="1"/>
          <p:nvPr/>
        </p:nvSpPr>
        <p:spPr>
          <a:xfrm>
            <a:off x="393337" y="1866537"/>
            <a:ext cx="11177441" cy="1815882"/>
          </a:xfrm>
          <a:prstGeom prst="rect">
            <a:avLst/>
          </a:prstGeom>
          <a:noFill/>
        </p:spPr>
        <p:txBody>
          <a:bodyPr wrap="square" rtlCol="0">
            <a:spAutoFit/>
          </a:bodyPr>
          <a:lstStyle/>
          <a:p>
            <a:r>
              <a:rPr lang="en-US" sz="2800" dirty="0"/>
              <a:t>The OS scheduler </a:t>
            </a:r>
            <a:r>
              <a:rPr lang="en-US" sz="2800" b="1" dirty="0"/>
              <a:t>determines how to move processes between the ready and run queues</a:t>
            </a:r>
            <a:r>
              <a:rPr lang="en-US" sz="2800" dirty="0"/>
              <a:t> which can only have one entry per processor core on the system; in the above diagram, it has been merged with the CPU.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570" y="3922370"/>
            <a:ext cx="4659308" cy="2622121"/>
          </a:xfrm>
          <a:prstGeom prst="rect">
            <a:avLst/>
          </a:prstGeom>
        </p:spPr>
      </p:pic>
    </p:spTree>
    <p:extLst>
      <p:ext uri="{BB962C8B-B14F-4D97-AF65-F5344CB8AC3E}">
        <p14:creationId xmlns:p14="http://schemas.microsoft.com/office/powerpoint/2010/main" val="133266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3D1F-EC6B-4E40-9F7B-FBE52980FB12}"/>
              </a:ext>
            </a:extLst>
          </p:cNvPr>
          <p:cNvSpPr>
            <a:spLocks noGrp="1"/>
          </p:cNvSpPr>
          <p:nvPr>
            <p:ph type="title"/>
          </p:nvPr>
        </p:nvSpPr>
        <p:spPr>
          <a:xfrm>
            <a:off x="649002" y="252624"/>
            <a:ext cx="9739516" cy="1311006"/>
          </a:xfrm>
        </p:spPr>
        <p:txBody>
          <a:bodyPr/>
          <a:lstStyle/>
          <a:p>
            <a:r>
              <a:rPr lang="en-GB" dirty="0" smtClean="0"/>
              <a:t>Scheduler and its terms</a:t>
            </a:r>
            <a:endParaRPr lang="en-US" dirty="0"/>
          </a:p>
        </p:txBody>
      </p:sp>
      <p:sp>
        <p:nvSpPr>
          <p:cNvPr id="3" name="Content Placeholder 2">
            <a:extLst>
              <a:ext uri="{FF2B5EF4-FFF2-40B4-BE49-F238E27FC236}">
                <a16:creationId xmlns:a16="http://schemas.microsoft.com/office/drawing/2014/main" id="{20BD2D44-4ACC-4D48-8C3B-9A7E7B265F40}"/>
              </a:ext>
            </a:extLst>
          </p:cNvPr>
          <p:cNvSpPr>
            <a:spLocks noGrp="1"/>
          </p:cNvSpPr>
          <p:nvPr>
            <p:ph idx="1"/>
          </p:nvPr>
        </p:nvSpPr>
        <p:spPr>
          <a:xfrm>
            <a:off x="838200" y="1524000"/>
            <a:ext cx="10010256" cy="1071084"/>
          </a:xfrm>
        </p:spPr>
        <p:txBody>
          <a:bodyPr>
            <a:noAutofit/>
          </a:bodyPr>
          <a:lstStyle/>
          <a:p>
            <a:r>
              <a:rPr lang="en-US" sz="2800" dirty="0">
                <a:effectLst/>
              </a:rPr>
              <a:t>Schedulers are special system software which handle process scheduling in various ways. Their main task is to select the jobs to be submitted into the system and to decide which process to run. Schedulers are of three </a:t>
            </a:r>
            <a:r>
              <a:rPr lang="en-US" sz="2800" dirty="0" smtClean="0">
                <a:effectLst/>
              </a:rPr>
              <a:t>types:</a:t>
            </a:r>
            <a:endParaRPr lang="en-US" sz="2800" dirty="0">
              <a:effectLst/>
            </a:endParaRPr>
          </a:p>
          <a:p>
            <a:r>
              <a:rPr lang="en-US" sz="2800" dirty="0">
                <a:effectLst/>
              </a:rPr>
              <a:t>Long-Term Scheduler</a:t>
            </a:r>
          </a:p>
          <a:p>
            <a:r>
              <a:rPr lang="en-US" sz="2800" dirty="0">
                <a:effectLst/>
              </a:rPr>
              <a:t>Short-Term Scheduler</a:t>
            </a:r>
          </a:p>
          <a:p>
            <a:r>
              <a:rPr lang="en-US" sz="2800" dirty="0">
                <a:effectLst/>
              </a:rPr>
              <a:t>Medium-Term </a:t>
            </a:r>
            <a:r>
              <a:rPr lang="en-US" sz="2800" dirty="0" smtClean="0">
                <a:effectLst/>
              </a:rPr>
              <a:t>Scheduler</a:t>
            </a:r>
            <a:r>
              <a:rPr lang="en-US" sz="2800" dirty="0"/>
              <a:t/>
            </a:r>
            <a:br>
              <a:rPr lang="en-US" sz="2800" dirty="0"/>
            </a:br>
            <a:endParaRPr lang="en-GB" sz="2800" dirty="0"/>
          </a:p>
        </p:txBody>
      </p:sp>
    </p:spTree>
    <p:extLst>
      <p:ext uri="{BB962C8B-B14F-4D97-AF65-F5344CB8AC3E}">
        <p14:creationId xmlns:p14="http://schemas.microsoft.com/office/powerpoint/2010/main" val="278929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1054-6F68-4390-9E8E-8910D5A36BF3}"/>
              </a:ext>
            </a:extLst>
          </p:cNvPr>
          <p:cNvSpPr>
            <a:spLocks noGrp="1"/>
          </p:cNvSpPr>
          <p:nvPr>
            <p:ph type="title"/>
          </p:nvPr>
        </p:nvSpPr>
        <p:spPr>
          <a:xfrm>
            <a:off x="794523" y="229273"/>
            <a:ext cx="10353761" cy="1326321"/>
          </a:xfrm>
        </p:spPr>
        <p:txBody>
          <a:bodyPr/>
          <a:lstStyle/>
          <a:p>
            <a:r>
              <a:rPr lang="en-US" sz="3600" dirty="0">
                <a:effectLst/>
              </a:rPr>
              <a:t>Long-Term Scheduler</a:t>
            </a:r>
          </a:p>
        </p:txBody>
      </p:sp>
      <p:sp>
        <p:nvSpPr>
          <p:cNvPr id="3" name="Content Placeholder 2"/>
          <p:cNvSpPr>
            <a:spLocks noGrp="1"/>
          </p:cNvSpPr>
          <p:nvPr>
            <p:ph idx="1"/>
          </p:nvPr>
        </p:nvSpPr>
        <p:spPr>
          <a:xfrm>
            <a:off x="913795" y="1684155"/>
            <a:ext cx="10353762" cy="4855579"/>
          </a:xfrm>
        </p:spPr>
        <p:txBody>
          <a:bodyPr>
            <a:noAutofit/>
          </a:bodyPr>
          <a:lstStyle/>
          <a:p>
            <a:r>
              <a:rPr lang="en-US" dirty="0">
                <a:effectLst/>
              </a:rPr>
              <a:t>It is also called a </a:t>
            </a:r>
            <a:r>
              <a:rPr lang="en-US" b="1" dirty="0">
                <a:effectLst/>
              </a:rPr>
              <a:t>job scheduler</a:t>
            </a:r>
            <a:r>
              <a:rPr lang="en-US" dirty="0">
                <a:effectLst/>
              </a:rPr>
              <a:t>. A long-term scheduler determines which programs are admitted to the system for processing. It selects processes from the queue and loads them into memory for execution. Process loads into the memory for CPU scheduling.</a:t>
            </a:r>
          </a:p>
          <a:p>
            <a:r>
              <a:rPr lang="en-US" dirty="0">
                <a:effectLst/>
              </a:rPr>
              <a:t>The primary objective of the job scheduler is to provide a balanced mix of jobs, such as I/O bound and processor bound. It also controls the degree of multiprogramming. If the degree of multiprogramming is stable, then the average rate of process creation must be equal to the average departure rate of processes leaving the system</a:t>
            </a:r>
            <a:r>
              <a:rPr lang="en-US" dirty="0" smtClean="0">
                <a:effectLst/>
              </a:rPr>
              <a:t>.</a:t>
            </a:r>
          </a:p>
          <a:p>
            <a:r>
              <a:rPr lang="en-US" dirty="0">
                <a:effectLst/>
              </a:rPr>
              <a:t>On some systems, the long-term scheduler may not be available or minimal. Time-sharing operating systems have no long term scheduler. When a process changes the state from new to ready, then there is use of long-term scheduler.</a:t>
            </a:r>
          </a:p>
        </p:txBody>
      </p:sp>
    </p:spTree>
    <p:extLst>
      <p:ext uri="{BB962C8B-B14F-4D97-AF65-F5344CB8AC3E}">
        <p14:creationId xmlns:p14="http://schemas.microsoft.com/office/powerpoint/2010/main" val="29553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E47A-9D64-41BC-94E5-D3E65AC3CDA0}"/>
              </a:ext>
            </a:extLst>
          </p:cNvPr>
          <p:cNvSpPr>
            <a:spLocks noGrp="1"/>
          </p:cNvSpPr>
          <p:nvPr>
            <p:ph type="title"/>
          </p:nvPr>
        </p:nvSpPr>
        <p:spPr>
          <a:xfrm>
            <a:off x="913796" y="283028"/>
            <a:ext cx="10353761" cy="1326321"/>
          </a:xfrm>
        </p:spPr>
        <p:txBody>
          <a:bodyPr>
            <a:normAutofit/>
          </a:bodyPr>
          <a:lstStyle/>
          <a:p>
            <a:r>
              <a:rPr lang="en-US" sz="3600" dirty="0">
                <a:effectLst/>
              </a:rPr>
              <a:t>Short Term Scheduler</a:t>
            </a:r>
          </a:p>
        </p:txBody>
      </p:sp>
      <p:sp>
        <p:nvSpPr>
          <p:cNvPr id="3" name="Content Placeholder 2">
            <a:extLst>
              <a:ext uri="{FF2B5EF4-FFF2-40B4-BE49-F238E27FC236}">
                <a16:creationId xmlns:a16="http://schemas.microsoft.com/office/drawing/2014/main" id="{1745B92E-0614-4C4B-9D0E-4AE26B12D4E9}"/>
              </a:ext>
            </a:extLst>
          </p:cNvPr>
          <p:cNvSpPr>
            <a:spLocks noGrp="1"/>
          </p:cNvSpPr>
          <p:nvPr>
            <p:ph idx="1"/>
          </p:nvPr>
        </p:nvSpPr>
        <p:spPr>
          <a:xfrm>
            <a:off x="913795" y="1743367"/>
            <a:ext cx="10353762" cy="4761936"/>
          </a:xfrm>
        </p:spPr>
        <p:txBody>
          <a:bodyPr>
            <a:noAutofit/>
          </a:bodyPr>
          <a:lstStyle/>
          <a:p>
            <a:r>
              <a:rPr lang="en-US" sz="2800" dirty="0">
                <a:effectLst/>
              </a:rPr>
              <a:t>It is also called as </a:t>
            </a:r>
            <a:r>
              <a:rPr lang="en-US" sz="2800" b="1" dirty="0">
                <a:effectLst/>
              </a:rPr>
              <a:t>CPU scheduler</a:t>
            </a:r>
            <a:r>
              <a:rPr lang="en-US" sz="2800" dirty="0">
                <a:effectLst/>
              </a:rPr>
              <a:t>. Its main objective is to increase system performance in accordance with the chosen set of criteria. It is the change of ready state to running state of the process. CPU scheduler selects a process among the processes that are ready to execute and allocates CPU to one of them.</a:t>
            </a:r>
          </a:p>
          <a:p>
            <a:r>
              <a:rPr lang="en-US" sz="2800" dirty="0">
                <a:effectLst/>
              </a:rPr>
              <a:t>Short-term schedulers, also known as dispatchers, make the decision of which process to execute next. Short-term schedulers are faster than long-term schedulers.</a:t>
            </a:r>
          </a:p>
        </p:txBody>
      </p:sp>
    </p:spTree>
    <p:extLst>
      <p:ext uri="{BB962C8B-B14F-4D97-AF65-F5344CB8AC3E}">
        <p14:creationId xmlns:p14="http://schemas.microsoft.com/office/powerpoint/2010/main" val="429465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10875" y="400972"/>
            <a:ext cx="5862416" cy="970628"/>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effectLst/>
              </a:rPr>
              <a:t>Medium Term Scheduler</a:t>
            </a:r>
          </a:p>
        </p:txBody>
      </p:sp>
      <p:sp>
        <p:nvSpPr>
          <p:cNvPr id="6" name="Content Placeholder 2"/>
          <p:cNvSpPr txBox="1">
            <a:spLocks/>
          </p:cNvSpPr>
          <p:nvPr/>
        </p:nvSpPr>
        <p:spPr>
          <a:xfrm>
            <a:off x="650913" y="1704439"/>
            <a:ext cx="10515600" cy="491843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400" dirty="0">
                <a:effectLst/>
              </a:rPr>
              <a:t>Medium-term scheduling is a part of </a:t>
            </a:r>
            <a:r>
              <a:rPr lang="en-US" sz="2400" b="1" dirty="0">
                <a:effectLst/>
              </a:rPr>
              <a:t>swapping</a:t>
            </a:r>
            <a:r>
              <a:rPr lang="en-US" sz="2400" dirty="0">
                <a:effectLst/>
              </a:rPr>
              <a:t>. It removes the processes from the memory. It reduces the degree of multiprogramming. The medium-term scheduler is in-charge of handling the swapped out-processes.</a:t>
            </a:r>
          </a:p>
          <a:p>
            <a:r>
              <a:rPr lang="en-US" sz="2400" dirty="0">
                <a:effectLst/>
              </a:rPr>
              <a:t>A running process may become suspended if it makes an I/O request. A suspended processes cannot make any progress towards completion. In this condition, to remove the process from memory and make space for other processes, the suspended process is moved to the secondary storage. This process is called </a:t>
            </a:r>
            <a:r>
              <a:rPr lang="en-US" sz="2400" b="1" dirty="0">
                <a:effectLst/>
              </a:rPr>
              <a:t>swapping</a:t>
            </a:r>
            <a:r>
              <a:rPr lang="en-US" sz="2400" dirty="0">
                <a:effectLst/>
              </a:rPr>
              <a:t>, and the process is said to be swapped out or rolled out. Swapping may be necessary to improve the process mix.</a:t>
            </a:r>
          </a:p>
        </p:txBody>
      </p:sp>
    </p:spTree>
    <p:extLst>
      <p:ext uri="{BB962C8B-B14F-4D97-AF65-F5344CB8AC3E}">
        <p14:creationId xmlns:p14="http://schemas.microsoft.com/office/powerpoint/2010/main" val="246695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3" y="457201"/>
            <a:ext cx="6270171" cy="1384995"/>
          </a:xfrm>
          <a:prstGeom prst="rect">
            <a:avLst/>
          </a:prstGeom>
          <a:noFill/>
        </p:spPr>
        <p:txBody>
          <a:bodyPr wrap="square" rtlCol="0">
            <a:spAutoFit/>
          </a:bodyPr>
          <a:lstStyle/>
          <a:p>
            <a:r>
              <a:rPr lang="en-US" sz="2800" b="1" dirty="0" smtClean="0"/>
              <a:t>     Comparison </a:t>
            </a:r>
            <a:r>
              <a:rPr lang="en-US" sz="2800" b="1" dirty="0"/>
              <a:t>among Scheduler</a:t>
            </a:r>
          </a:p>
          <a:p>
            <a:r>
              <a:rPr lang="en-US" sz="2800" b="1" dirty="0"/>
              <a:t/>
            </a:r>
            <a:br>
              <a:rPr lang="en-US" sz="2800" b="1" dirty="0"/>
            </a:b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424" y="1279071"/>
            <a:ext cx="8113258" cy="5349956"/>
          </a:xfrm>
          <a:prstGeom prst="rect">
            <a:avLst/>
          </a:prstGeom>
        </p:spPr>
      </p:pic>
    </p:spTree>
    <p:extLst>
      <p:ext uri="{BB962C8B-B14F-4D97-AF65-F5344CB8AC3E}">
        <p14:creationId xmlns:p14="http://schemas.microsoft.com/office/powerpoint/2010/main" val="123189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3280" y="2534194"/>
            <a:ext cx="4961038" cy="1200329"/>
          </a:xfrm>
          <a:prstGeom prst="rect">
            <a:avLst/>
          </a:prstGeom>
          <a:noFill/>
        </p:spPr>
        <p:txBody>
          <a:bodyPr wrap="none" rtlCol="0">
            <a:spAutoFit/>
          </a:bodyPr>
          <a:lstStyle/>
          <a:p>
            <a:r>
              <a:rPr lang="en-US" sz="7200" b="1" dirty="0" smtClean="0"/>
              <a:t>Thank you</a:t>
            </a:r>
            <a:endParaRPr lang="en-US" sz="7200" b="1" dirty="0"/>
          </a:p>
        </p:txBody>
      </p:sp>
    </p:spTree>
    <p:extLst>
      <p:ext uri="{BB962C8B-B14F-4D97-AF65-F5344CB8AC3E}">
        <p14:creationId xmlns:p14="http://schemas.microsoft.com/office/powerpoint/2010/main" val="180104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583</TotalTime>
  <Words>114</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Wingdings</vt:lpstr>
      <vt:lpstr>Damask</vt:lpstr>
      <vt:lpstr>Scheduler</vt:lpstr>
      <vt:lpstr>Outline </vt:lpstr>
      <vt:lpstr>WHAT IS Scheduler?</vt:lpstr>
      <vt:lpstr>Scheduler and its terms</vt:lpstr>
      <vt:lpstr>Long-Term Scheduler</vt:lpstr>
      <vt:lpstr>Short Term Scheduler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Projection</dc:title>
  <dc:creator>Ahtesham</dc:creator>
  <cp:lastModifiedBy>Moorche</cp:lastModifiedBy>
  <cp:revision>49</cp:revision>
  <dcterms:created xsi:type="dcterms:W3CDTF">2022-01-05T06:44:06Z</dcterms:created>
  <dcterms:modified xsi:type="dcterms:W3CDTF">2022-12-31T13:38:47Z</dcterms:modified>
</cp:coreProperties>
</file>