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5"/>
  </p:notesMasterIdLst>
  <p:sldIdLst>
    <p:sldId id="256" r:id="rId2"/>
    <p:sldId id="257" r:id="rId3"/>
    <p:sldId id="259" r:id="rId4"/>
    <p:sldId id="280" r:id="rId5"/>
    <p:sldId id="281" r:id="rId6"/>
    <p:sldId id="282" r:id="rId7"/>
    <p:sldId id="283" r:id="rId8"/>
    <p:sldId id="258" r:id="rId9"/>
    <p:sldId id="260" r:id="rId10"/>
    <p:sldId id="284" r:id="rId11"/>
    <p:sldId id="263" r:id="rId12"/>
    <p:sldId id="264" r:id="rId13"/>
    <p:sldId id="265" r:id="rId14"/>
    <p:sldId id="285" r:id="rId15"/>
    <p:sldId id="267" r:id="rId16"/>
    <p:sldId id="278" r:id="rId17"/>
    <p:sldId id="268" r:id="rId18"/>
    <p:sldId id="270" r:id="rId19"/>
    <p:sldId id="276" r:id="rId20"/>
    <p:sldId id="286" r:id="rId21"/>
    <p:sldId id="287" r:id="rId22"/>
    <p:sldId id="288" r:id="rId23"/>
    <p:sldId id="272" r:id="rId24"/>
    <p:sldId id="289" r:id="rId25"/>
    <p:sldId id="290" r:id="rId26"/>
    <p:sldId id="291" r:id="rId27"/>
    <p:sldId id="292" r:id="rId28"/>
    <p:sldId id="293" r:id="rId29"/>
    <p:sldId id="294" r:id="rId30"/>
    <p:sldId id="295" r:id="rId31"/>
    <p:sldId id="296" r:id="rId32"/>
    <p:sldId id="297" r:id="rId33"/>
    <p:sldId id="298" r:id="rId34"/>
    <p:sldId id="273" r:id="rId35"/>
    <p:sldId id="274" r:id="rId36"/>
    <p:sldId id="275"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26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95" d="100"/>
          <a:sy n="95" d="100"/>
        </p:scale>
        <p:origin x="-112" y="-10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71B67F-3561-5848-9763-C2C512259C99}" type="datetimeFigureOut">
              <a:rPr lang="en-US" smtClean="0"/>
              <a:t>09/11/16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38FCAC-EC77-374A-B30F-EAAB2FAEAEB0}" type="slidenum">
              <a:rPr lang="en-US" smtClean="0"/>
              <a:t>‹#›</a:t>
            </a:fld>
            <a:endParaRPr lang="en-US"/>
          </a:p>
        </p:txBody>
      </p:sp>
    </p:spTree>
    <p:extLst>
      <p:ext uri="{BB962C8B-B14F-4D97-AF65-F5344CB8AC3E}">
        <p14:creationId xmlns:p14="http://schemas.microsoft.com/office/powerpoint/2010/main" val="18898191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678377B-EB7F-724B-8C6E-80123E5DBAD4}" type="slidenum">
              <a:rPr lang="en-US"/>
              <a:pPr eaLnBrk="1" hangingPunct="1"/>
              <a:t>39</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D16D5C9-AB1C-0346-A192-87DAA5E26CCA}" type="slidenum">
              <a:rPr lang="en-US"/>
              <a:pPr eaLnBrk="1" hangingPunct="1"/>
              <a:t>45</a:t>
            </a:fld>
            <a:endParaRPr lang="en-US"/>
          </a:p>
        </p:txBody>
      </p:sp>
      <p:sp>
        <p:nvSpPr>
          <p:cNvPr id="20483"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p>
        </p:txBody>
      </p:sp>
      <p:sp>
        <p:nvSpPr>
          <p:cNvPr id="20484" name="Rectangle 1027"/>
          <p:cNvSpPr>
            <a:spLocks noGrp="1" noRot="1" noChangeAspect="1" noChangeArrowheads="1" noTextEdit="1"/>
          </p:cNvSpPr>
          <p:nvPr>
            <p:ph type="sldImg"/>
          </p:nvPr>
        </p:nvSpPr>
        <p:spPr>
          <a:noFill/>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D47827C-42B0-7D42-9442-1DF4D2A5CB2E}" type="slidenum">
              <a:rPr lang="en-US"/>
              <a:pPr eaLnBrk="1" hangingPunct="1"/>
              <a:t>46</a:t>
            </a:fld>
            <a:endParaRPr lang="en-US"/>
          </a:p>
        </p:txBody>
      </p:sp>
      <p:sp>
        <p:nvSpPr>
          <p:cNvPr id="21507"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p>
        </p:txBody>
      </p:sp>
      <p:sp>
        <p:nvSpPr>
          <p:cNvPr id="21508" name="Rectangle 1027"/>
          <p:cNvSpPr>
            <a:spLocks noGrp="1" noRot="1" noChangeAspect="1" noChangeArrowheads="1" noTextEdit="1"/>
          </p:cNvSpPr>
          <p:nvPr>
            <p:ph type="sldImg"/>
          </p:nvPr>
        </p:nvSpPr>
        <p:spPr>
          <a:noFill/>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AD03130-844B-1C4C-9B53-DE406AFC93D6}" type="slidenum">
              <a:rPr lang="en-US"/>
              <a:pPr eaLnBrk="1" hangingPunct="1"/>
              <a:t>48</a:t>
            </a:fld>
            <a:endParaRPr lang="en-US"/>
          </a:p>
        </p:txBody>
      </p:sp>
      <p:sp>
        <p:nvSpPr>
          <p:cNvPr id="22531"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p>
        </p:txBody>
      </p:sp>
      <p:sp>
        <p:nvSpPr>
          <p:cNvPr id="22532" name="Rectangle 1027"/>
          <p:cNvSpPr>
            <a:spLocks noGrp="1" noRot="1" noChangeAspect="1" noChangeArrowheads="1" noTextEdit="1"/>
          </p:cNvSpPr>
          <p:nvPr>
            <p:ph type="sldImg"/>
          </p:nvPr>
        </p:nvSpPr>
        <p:spPr>
          <a:noFill/>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4956746-384F-AF4B-AE32-1D76F815C16C}" type="slidenum">
              <a:rPr lang="en-US"/>
              <a:pPr eaLnBrk="1" hangingPunct="1"/>
              <a:t>49</a:t>
            </a:fld>
            <a:endParaRPr lang="en-US"/>
          </a:p>
        </p:txBody>
      </p:sp>
      <p:sp>
        <p:nvSpPr>
          <p:cNvPr id="23555"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p>
        </p:txBody>
      </p:sp>
      <p:sp>
        <p:nvSpPr>
          <p:cNvPr id="23556" name="Rectangle 1027"/>
          <p:cNvSpPr>
            <a:spLocks noGrp="1" noRot="1" noChangeAspect="1" noChangeArrowheads="1" noTextEdit="1"/>
          </p:cNvSpPr>
          <p:nvPr>
            <p:ph type="sldImg"/>
          </p:nvPr>
        </p:nvSpPr>
        <p:spPr>
          <a:noFill/>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B182B06-2F6C-FA4D-A8B8-07BACA16096A}" type="slidenum">
              <a:rPr lang="en-US"/>
              <a:pPr eaLnBrk="1" hangingPunct="1"/>
              <a:t>50</a:t>
            </a:fld>
            <a:endParaRPr lang="en-US"/>
          </a:p>
        </p:txBody>
      </p:sp>
      <p:sp>
        <p:nvSpPr>
          <p:cNvPr id="24579"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p>
        </p:txBody>
      </p:sp>
      <p:sp>
        <p:nvSpPr>
          <p:cNvPr id="24580" name="Rectangle 1027"/>
          <p:cNvSpPr>
            <a:spLocks noGrp="1" noRot="1" noChangeAspect="1" noChangeArrowheads="1" noTextEdit="1"/>
          </p:cNvSpPr>
          <p:nvPr>
            <p:ph type="sldImg"/>
          </p:nvPr>
        </p:nvSpPr>
        <p:spPr>
          <a:noFill/>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7E844F9-13B8-7045-AEC2-645A976AEEF2}" type="slidenum">
              <a:rPr lang="en-US"/>
              <a:pPr eaLnBrk="1" hangingPunct="1"/>
              <a:t>51</a:t>
            </a:fld>
            <a:endParaRPr lang="en-US"/>
          </a:p>
        </p:txBody>
      </p:sp>
      <p:sp>
        <p:nvSpPr>
          <p:cNvPr id="25603"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p>
        </p:txBody>
      </p:sp>
      <p:sp>
        <p:nvSpPr>
          <p:cNvPr id="25604" name="Rectangle 1027"/>
          <p:cNvSpPr>
            <a:spLocks noGrp="1" noRot="1" noChangeAspect="1" noChangeArrowheads="1" noTextEdit="1"/>
          </p:cNvSpPr>
          <p:nvPr>
            <p:ph type="sldImg"/>
          </p:nvPr>
        </p:nvSpPr>
        <p:spPr>
          <a:noFill/>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EF812C9-0119-5E47-88C0-1C8D9F15F55A}" type="slidenum">
              <a:rPr lang="en-US"/>
              <a:pPr eaLnBrk="1" hangingPunct="1"/>
              <a:t>52</a:t>
            </a:fld>
            <a:endParaRPr lang="en-US"/>
          </a:p>
        </p:txBody>
      </p:sp>
      <p:sp>
        <p:nvSpPr>
          <p:cNvPr id="26627" name="Rectangle 102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0488" tIns="44450" rIns="90488" bIns="44450"/>
          <a:lstStyle/>
          <a:p>
            <a:pPr eaLnBrk="1" hangingPunct="1"/>
            <a:endParaRPr lang="en-US"/>
          </a:p>
        </p:txBody>
      </p:sp>
      <p:sp>
        <p:nvSpPr>
          <p:cNvPr id="26628" name="Rectangle 1027"/>
          <p:cNvSpPr>
            <a:spLocks noGrp="1" noRot="1" noChangeAspect="1" noChangeArrowheads="1" noTextEdit="1"/>
          </p:cNvSpPr>
          <p:nvPr>
            <p:ph type="sldImg"/>
          </p:nvPr>
        </p:nvSpPr>
        <p:spPr>
          <a:noFill/>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5234A5-D21C-4D28-B0FC-85D06D91797E}" type="datetimeFigureOut">
              <a:rPr lang="en-US" smtClean="0"/>
              <a:t>09/11/16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161197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5234A5-D21C-4D28-B0FC-85D06D91797E}" type="datetimeFigureOut">
              <a:rPr lang="en-US" smtClean="0"/>
              <a:t>09/11/16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392166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155234A5-D21C-4D28-B0FC-85D06D91797E}" type="datetimeFigureOut">
              <a:rPr lang="en-US" smtClean="0"/>
              <a:t>09/11/16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2228005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155234A5-D21C-4D28-B0FC-85D06D91797E}" type="datetimeFigureOut">
              <a:rPr lang="en-US" smtClean="0"/>
              <a:t>09/11/16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2754305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5234A5-D21C-4D28-B0FC-85D06D91797E}" type="datetimeFigureOut">
              <a:rPr lang="en-US" smtClean="0"/>
              <a:t>09/11/16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2916084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5234A5-D21C-4D28-B0FC-85D06D91797E}" type="datetimeFigureOut">
              <a:rPr lang="en-US" smtClean="0"/>
              <a:t>09/11/16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173257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5234A5-D21C-4D28-B0FC-85D06D91797E}" type="datetimeFigureOut">
              <a:rPr lang="en-US" smtClean="0"/>
              <a:t>09/11/16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51577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5234A5-D21C-4D28-B0FC-85D06D91797E}" type="datetimeFigureOut">
              <a:rPr lang="en-US" smtClean="0"/>
              <a:t>09/11/16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3999270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5234A5-D21C-4D28-B0FC-85D06D91797E}" type="datetimeFigureOut">
              <a:rPr lang="en-US" smtClean="0"/>
              <a:t>09/11/16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252696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5234A5-D21C-4D28-B0FC-85D06D91797E}" type="datetimeFigureOut">
              <a:rPr lang="en-US" smtClean="0"/>
              <a:t>09/11/16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10400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5234A5-D21C-4D28-B0FC-85D06D91797E}" type="datetimeFigureOut">
              <a:rPr lang="en-US" smtClean="0"/>
              <a:t>09/11/16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269910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234A5-D21C-4D28-B0FC-85D06D91797E}" type="datetimeFigureOut">
              <a:rPr lang="en-US" smtClean="0"/>
              <a:t>09/11/16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72772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5234A5-D21C-4D28-B0FC-85D06D91797E}" type="datetimeFigureOut">
              <a:rPr lang="en-US" smtClean="0"/>
              <a:t>09/11/16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171602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55234A5-D21C-4D28-B0FC-85D06D91797E}" type="datetimeFigureOut">
              <a:rPr lang="en-US" smtClean="0"/>
              <a:t>09/11/16</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81B5DCC-33E5-47B5-BBE8-095E95870490}" type="slidenum">
              <a:rPr lang="en-US" smtClean="0"/>
              <a:t>‹#›</a:t>
            </a:fld>
            <a:endParaRPr lang="en-US"/>
          </a:p>
        </p:txBody>
      </p:sp>
    </p:spTree>
    <p:extLst>
      <p:ext uri="{BB962C8B-B14F-4D97-AF65-F5344CB8AC3E}">
        <p14:creationId xmlns:p14="http://schemas.microsoft.com/office/powerpoint/2010/main" val="37968226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55234A5-D21C-4D28-B0FC-85D06D91797E}" type="datetimeFigureOut">
              <a:rPr lang="en-US" smtClean="0"/>
              <a:t>09/11/16</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81B5DCC-33E5-47B5-BBE8-095E95870490}" type="slidenum">
              <a:rPr lang="en-US" smtClean="0"/>
              <a:t>‹#›</a:t>
            </a:fld>
            <a:endParaRPr lang="en-US"/>
          </a:p>
        </p:txBody>
      </p:sp>
    </p:spTree>
    <p:extLst>
      <p:ext uri="{BB962C8B-B14F-4D97-AF65-F5344CB8AC3E}">
        <p14:creationId xmlns:p14="http://schemas.microsoft.com/office/powerpoint/2010/main" val="289777607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ccountingverse.com/accounting-basics/types-of-businesse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ACCOUNTING FUNDAMENTALS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509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Operations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326070636"/>
              </p:ext>
            </p:extLst>
          </p:nvPr>
        </p:nvGraphicFramePr>
        <p:xfrm>
          <a:off x="1419594" y="2850149"/>
          <a:ext cx="8128000" cy="2345055"/>
        </p:xfrm>
        <a:graphic>
          <a:graphicData uri="http://schemas.openxmlformats.org/drawingml/2006/table">
            <a:tbl>
              <a:tblPr firstRow="1" bandRow="1">
                <a:tableStyleId>{21E4AEA4-8DFA-4A89-87EB-49C32662AFE0}</a:tableStyleId>
              </a:tblPr>
              <a:tblGrid>
                <a:gridCol w="4064000"/>
                <a:gridCol w="4064000"/>
              </a:tblGrid>
              <a:tr h="568325">
                <a:tc>
                  <a:txBody>
                    <a:bodyPr/>
                    <a:lstStyle/>
                    <a:p>
                      <a:pPr algn="ctr"/>
                      <a:r>
                        <a:rPr lang="en-US" dirty="0" smtClean="0"/>
                        <a:t>TYPE</a:t>
                      </a:r>
                      <a:endParaRPr lang="en-US" dirty="0"/>
                    </a:p>
                  </a:txBody>
                  <a:tcPr marL="121920" marR="121920"/>
                </a:tc>
                <a:tc>
                  <a:txBody>
                    <a:bodyPr/>
                    <a:lstStyle/>
                    <a:p>
                      <a:pPr algn="ctr"/>
                      <a:r>
                        <a:rPr lang="en-US" dirty="0" smtClean="0"/>
                        <a:t>ACTIVITY</a:t>
                      </a:r>
                      <a:endParaRPr lang="en-US" dirty="0"/>
                    </a:p>
                  </a:txBody>
                  <a:tcPr marL="121920" marR="121920"/>
                </a:tc>
              </a:tr>
              <a:tr h="568325">
                <a:tc>
                  <a:txBody>
                    <a:bodyPr/>
                    <a:lstStyle/>
                    <a:p>
                      <a:pPr marL="0" indent="0">
                        <a:buNone/>
                      </a:pPr>
                      <a:r>
                        <a:rPr lang="en-US" dirty="0" smtClean="0"/>
                        <a:t>1. SERVICE</a:t>
                      </a:r>
                    </a:p>
                  </a:txBody>
                  <a:tcPr marL="121920" marR="121920"/>
                </a:tc>
                <a:tc>
                  <a:txBody>
                    <a:bodyPr/>
                    <a:lstStyle/>
                    <a:p>
                      <a:r>
                        <a:rPr lang="en-US" i="1" dirty="0" smtClean="0">
                          <a:solidFill>
                            <a:srgbClr val="002060"/>
                          </a:solidFill>
                        </a:rPr>
                        <a:t>Selling</a:t>
                      </a:r>
                      <a:r>
                        <a:rPr lang="en-US" i="1" baseline="0" dirty="0" smtClean="0">
                          <a:solidFill>
                            <a:srgbClr val="002060"/>
                          </a:solidFill>
                        </a:rPr>
                        <a:t> people’s time</a:t>
                      </a:r>
                      <a:endParaRPr lang="en-US" i="1" dirty="0">
                        <a:solidFill>
                          <a:srgbClr val="002060"/>
                        </a:solidFill>
                      </a:endParaRPr>
                    </a:p>
                  </a:txBody>
                  <a:tcPr marL="121920" marR="121920"/>
                </a:tc>
              </a:tr>
              <a:tr h="568325">
                <a:tc>
                  <a:txBody>
                    <a:bodyPr/>
                    <a:lstStyle/>
                    <a:p>
                      <a:r>
                        <a:rPr lang="en-US" dirty="0" smtClean="0"/>
                        <a:t>2. MERCHANDISING/TRADE</a:t>
                      </a:r>
                      <a:endParaRPr lang="en-US" dirty="0"/>
                    </a:p>
                  </a:txBody>
                  <a:tcPr marL="121920" marR="121920"/>
                </a:tc>
                <a:tc>
                  <a:txBody>
                    <a:bodyPr/>
                    <a:lstStyle/>
                    <a:p>
                      <a:r>
                        <a:rPr lang="en-US" i="1" dirty="0" smtClean="0">
                          <a:solidFill>
                            <a:srgbClr val="002060"/>
                          </a:solidFill>
                        </a:rPr>
                        <a:t>Buying and selling</a:t>
                      </a:r>
                      <a:r>
                        <a:rPr lang="en-US" i="1" baseline="0" dirty="0" smtClean="0">
                          <a:solidFill>
                            <a:srgbClr val="002060"/>
                          </a:solidFill>
                        </a:rPr>
                        <a:t> products</a:t>
                      </a:r>
                      <a:endParaRPr lang="en-US" i="1" dirty="0">
                        <a:solidFill>
                          <a:srgbClr val="002060"/>
                        </a:solidFill>
                      </a:endParaRPr>
                    </a:p>
                  </a:txBody>
                  <a:tcPr marL="121920" marR="121920"/>
                </a:tc>
              </a:tr>
              <a:tr h="568325">
                <a:tc>
                  <a:txBody>
                    <a:bodyPr/>
                    <a:lstStyle/>
                    <a:p>
                      <a:r>
                        <a:rPr lang="en-US" dirty="0" smtClean="0"/>
                        <a:t>3. MANUFACTURING</a:t>
                      </a:r>
                      <a:endParaRPr lang="en-US" dirty="0"/>
                    </a:p>
                  </a:txBody>
                  <a:tcPr marL="121920" marR="121920"/>
                </a:tc>
                <a:tc>
                  <a:txBody>
                    <a:bodyPr/>
                    <a:lstStyle/>
                    <a:p>
                      <a:r>
                        <a:rPr lang="en-US" i="1" dirty="0" smtClean="0">
                          <a:solidFill>
                            <a:srgbClr val="002060"/>
                          </a:solidFill>
                        </a:rPr>
                        <a:t>Conversion of</a:t>
                      </a:r>
                      <a:r>
                        <a:rPr lang="en-US" i="1" baseline="0" dirty="0" smtClean="0">
                          <a:solidFill>
                            <a:srgbClr val="002060"/>
                          </a:solidFill>
                        </a:rPr>
                        <a:t> raw materials into finished products</a:t>
                      </a:r>
                      <a:endParaRPr lang="en-US" i="1" dirty="0">
                        <a:solidFill>
                          <a:srgbClr val="002060"/>
                        </a:solidFill>
                      </a:endParaRPr>
                    </a:p>
                  </a:txBody>
                  <a:tcPr marL="121920" marR="121920"/>
                </a:tc>
              </a:tr>
            </a:tbl>
          </a:graphicData>
        </a:graphic>
      </p:graphicFrame>
    </p:spTree>
    <p:extLst>
      <p:ext uri="{BB962C8B-B14F-4D97-AF65-F5344CB8AC3E}">
        <p14:creationId xmlns:p14="http://schemas.microsoft.com/office/powerpoint/2010/main" val="38816524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BUSINESS</a:t>
            </a:r>
            <a:endParaRPr lang="en-US" dirty="0"/>
          </a:p>
        </p:txBody>
      </p:sp>
      <p:sp>
        <p:nvSpPr>
          <p:cNvPr id="3" name="Content Placeholder 2"/>
          <p:cNvSpPr>
            <a:spLocks noGrp="1"/>
          </p:cNvSpPr>
          <p:nvPr>
            <p:ph idx="1"/>
          </p:nvPr>
        </p:nvSpPr>
        <p:spPr>
          <a:xfrm>
            <a:off x="0" y="2222287"/>
            <a:ext cx="12192000" cy="4635713"/>
          </a:xfrm>
        </p:spPr>
        <p:txBody>
          <a:bodyPr>
            <a:normAutofit/>
          </a:bodyPr>
          <a:lstStyle/>
          <a:p>
            <a:r>
              <a:rPr lang="en-US" sz="2200" b="1" dirty="0" smtClean="0"/>
              <a:t>Sole Proprietorship </a:t>
            </a:r>
            <a:r>
              <a:rPr lang="en-US" sz="2200" dirty="0" smtClean="0"/>
              <a:t>– This business organization has a single owner called the proprietor who generally is also the manager. The owner receives all profits, absorbs all losses and is solely responsible for all debts of the business. </a:t>
            </a:r>
          </a:p>
          <a:p>
            <a:r>
              <a:rPr lang="en-US" sz="2200" b="1" dirty="0" smtClean="0"/>
              <a:t>Partnership – </a:t>
            </a:r>
            <a:r>
              <a:rPr lang="en-US" sz="2200" dirty="0" smtClean="0"/>
              <a:t>Is a business owned and operated by two or more persons who bind themselves to contribute money, property and industry into the common fund with the intention of dividing profit among themselves. </a:t>
            </a:r>
          </a:p>
          <a:p>
            <a:r>
              <a:rPr lang="en-US" sz="2200" b="1" dirty="0" smtClean="0"/>
              <a:t>Corporation – </a:t>
            </a:r>
            <a:r>
              <a:rPr lang="en-US" sz="2200" dirty="0" smtClean="0"/>
              <a:t>Is a business owned by its stockholders. It is an artificial being created by operation of law, having the rights of succession and the powers, attributes and properties authorized by law or incident to its existence.</a:t>
            </a:r>
            <a:endParaRPr lang="en-US" sz="2200" b="1" dirty="0"/>
          </a:p>
        </p:txBody>
      </p:sp>
    </p:spTree>
    <p:extLst>
      <p:ext uri="{BB962C8B-B14F-4D97-AF65-F5344CB8AC3E}">
        <p14:creationId xmlns:p14="http://schemas.microsoft.com/office/powerpoint/2010/main" val="364548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OF FINANCIAL INFORMATION</a:t>
            </a:r>
            <a:endParaRPr lang="en-US" dirty="0"/>
          </a:p>
        </p:txBody>
      </p:sp>
      <p:sp>
        <p:nvSpPr>
          <p:cNvPr id="3" name="Content Placeholder 2"/>
          <p:cNvSpPr>
            <a:spLocks noGrp="1"/>
          </p:cNvSpPr>
          <p:nvPr>
            <p:ph idx="1"/>
          </p:nvPr>
        </p:nvSpPr>
        <p:spPr>
          <a:xfrm>
            <a:off x="0" y="2222287"/>
            <a:ext cx="12192000" cy="4635713"/>
          </a:xfrm>
        </p:spPr>
        <p:txBody>
          <a:bodyPr>
            <a:normAutofit/>
          </a:bodyPr>
          <a:lstStyle/>
          <a:p>
            <a:pPr>
              <a:buFont typeface="Wingdings" panose="05000000000000000000" pitchFamily="2" charset="2"/>
              <a:buChar char="ü"/>
            </a:pPr>
            <a:r>
              <a:rPr lang="en-US" sz="2200" b="1" dirty="0" smtClean="0"/>
              <a:t>Investors</a:t>
            </a:r>
            <a:r>
              <a:rPr lang="en-US" sz="2200" dirty="0" smtClean="0"/>
              <a:t> – Needs information to help them determine whether they should buy, hold or sell.</a:t>
            </a:r>
          </a:p>
          <a:p>
            <a:pPr>
              <a:buFont typeface="Wingdings" panose="05000000000000000000" pitchFamily="2" charset="2"/>
              <a:buChar char="ü"/>
            </a:pPr>
            <a:r>
              <a:rPr lang="en-US" sz="2200" b="1" dirty="0" smtClean="0"/>
              <a:t>Employees – </a:t>
            </a:r>
            <a:r>
              <a:rPr lang="en-US" sz="2200" dirty="0" smtClean="0"/>
              <a:t>are interested in information about stability and profitability of their employers. They are also interested in information which enables them to assess the ability of the enterprise to provide remuneration, retirement benefits and employment opportunities.</a:t>
            </a:r>
          </a:p>
          <a:p>
            <a:pPr>
              <a:buFont typeface="Wingdings" panose="05000000000000000000" pitchFamily="2" charset="2"/>
              <a:buChar char="ü"/>
            </a:pPr>
            <a:r>
              <a:rPr lang="en-US" sz="2200" b="1" dirty="0" smtClean="0"/>
              <a:t>Lenders – </a:t>
            </a:r>
            <a:r>
              <a:rPr lang="en-US" sz="2200" dirty="0" smtClean="0"/>
              <a:t>are interested in information that enables them to determine whether their loans and the related interest  will be paid when due.</a:t>
            </a:r>
            <a:endParaRPr lang="en-US" sz="2200" dirty="0"/>
          </a:p>
        </p:txBody>
      </p:sp>
    </p:spTree>
    <p:extLst>
      <p:ext uri="{BB962C8B-B14F-4D97-AF65-F5344CB8AC3E}">
        <p14:creationId xmlns:p14="http://schemas.microsoft.com/office/powerpoint/2010/main" val="384062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OF FINANCIAL INFORMATION</a:t>
            </a:r>
            <a:endParaRPr lang="en-US" dirty="0"/>
          </a:p>
        </p:txBody>
      </p:sp>
      <p:sp>
        <p:nvSpPr>
          <p:cNvPr id="3" name="Content Placeholder 2"/>
          <p:cNvSpPr>
            <a:spLocks noGrp="1"/>
          </p:cNvSpPr>
          <p:nvPr>
            <p:ph idx="1"/>
          </p:nvPr>
        </p:nvSpPr>
        <p:spPr>
          <a:xfrm>
            <a:off x="0" y="2222287"/>
            <a:ext cx="12192000" cy="4635713"/>
          </a:xfrm>
        </p:spPr>
        <p:txBody>
          <a:bodyPr>
            <a:normAutofit/>
          </a:bodyPr>
          <a:lstStyle/>
          <a:p>
            <a:pPr>
              <a:buFont typeface="Wingdings" panose="05000000000000000000" pitchFamily="2" charset="2"/>
              <a:buChar char="ü"/>
            </a:pPr>
            <a:r>
              <a:rPr lang="en-US" sz="2200" b="1" dirty="0" smtClean="0"/>
              <a:t>Suppliers and other trade creditors</a:t>
            </a:r>
            <a:r>
              <a:rPr lang="en-US" sz="2200" dirty="0" smtClean="0"/>
              <a:t> – are interested in information that enables them to determine whether the amounts owing to them will be paid when due.</a:t>
            </a:r>
          </a:p>
          <a:p>
            <a:pPr>
              <a:buFont typeface="Wingdings" panose="05000000000000000000" pitchFamily="2" charset="2"/>
              <a:buChar char="ü"/>
            </a:pPr>
            <a:r>
              <a:rPr lang="en-US" sz="2200" b="1" dirty="0" smtClean="0"/>
              <a:t>Customers</a:t>
            </a:r>
            <a:r>
              <a:rPr lang="en-US" sz="2200" dirty="0" smtClean="0"/>
              <a:t> – have an interest in information about the continuance of an enterprise, especially when they have a long-term involvement with, or are dependent on, the enterprise.</a:t>
            </a:r>
          </a:p>
          <a:p>
            <a:pPr>
              <a:buFont typeface="Wingdings" panose="05000000000000000000" pitchFamily="2" charset="2"/>
              <a:buChar char="ü"/>
            </a:pPr>
            <a:r>
              <a:rPr lang="en-US" sz="2200" b="1" dirty="0" smtClean="0"/>
              <a:t>Government and their Agencies</a:t>
            </a:r>
            <a:r>
              <a:rPr lang="en-US" sz="2200" dirty="0" smtClean="0"/>
              <a:t> – are interested in an allocation of resources and, therefore, the activities of the enterprise. They also require information in order to regulate the activities of the enterprise, determine taxation policies and as the bases for the national income and similar statistics.</a:t>
            </a:r>
            <a:endParaRPr lang="en-US" sz="2200" dirty="0"/>
          </a:p>
        </p:txBody>
      </p:sp>
    </p:spTree>
    <p:extLst>
      <p:ext uri="{BB962C8B-B14F-4D97-AF65-F5344CB8AC3E}">
        <p14:creationId xmlns:p14="http://schemas.microsoft.com/office/powerpoint/2010/main" val="396183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1453" y="540085"/>
            <a:ext cx="10241280" cy="9906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GAAP</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Content Placeholder 1"/>
          <p:cNvSpPr>
            <a:spLocks noGrp="1"/>
          </p:cNvSpPr>
          <p:nvPr>
            <p:ph idx="1"/>
          </p:nvPr>
        </p:nvSpPr>
        <p:spPr>
          <a:xfrm>
            <a:off x="427790" y="2931695"/>
            <a:ext cx="11214099" cy="1661160"/>
          </a:xfrm>
          <a:prstGeom prst="rect">
            <a:avLst/>
          </a:prstGeom>
        </p:spPr>
        <p:txBody>
          <a:bodyPr>
            <a:noAutofit/>
          </a:bodyPr>
          <a:lstStyle/>
          <a:p>
            <a:pPr marL="285750" indent="-285750" algn="just">
              <a:buFontTx/>
              <a:buChar char="-"/>
            </a:pPr>
            <a:r>
              <a:rPr lang="en-US" sz="2800" dirty="0" smtClean="0"/>
              <a:t>Encompass the conventions, rules and procedures necessary to define accepted practice at a particular time.</a:t>
            </a:r>
          </a:p>
          <a:p>
            <a:pPr marL="285750" indent="-285750" algn="just">
              <a:buFontTx/>
              <a:buChar char="-"/>
            </a:pPr>
            <a:r>
              <a:rPr lang="en-US" sz="2800" dirty="0" smtClean="0"/>
              <a:t>Developed on the basis of experience, reason, custom, usage and practical necessity.</a:t>
            </a:r>
          </a:p>
        </p:txBody>
      </p:sp>
    </p:spTree>
    <p:extLst>
      <p:ext uri="{BB962C8B-B14F-4D97-AF65-F5344CB8AC3E}">
        <p14:creationId xmlns:p14="http://schemas.microsoft.com/office/powerpoint/2010/main" val="307870189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CONCEPTS</a:t>
            </a:r>
            <a:endParaRPr lang="en-US" dirty="0"/>
          </a:p>
        </p:txBody>
      </p:sp>
      <p:sp>
        <p:nvSpPr>
          <p:cNvPr id="3" name="Content Placeholder 2"/>
          <p:cNvSpPr>
            <a:spLocks noGrp="1"/>
          </p:cNvSpPr>
          <p:nvPr>
            <p:ph idx="1"/>
          </p:nvPr>
        </p:nvSpPr>
        <p:spPr>
          <a:xfrm>
            <a:off x="0" y="2222287"/>
            <a:ext cx="12192000" cy="4860438"/>
          </a:xfrm>
        </p:spPr>
        <p:txBody>
          <a:bodyPr>
            <a:normAutofit/>
          </a:bodyPr>
          <a:lstStyle/>
          <a:p>
            <a:r>
              <a:rPr lang="en-US" sz="2400" b="1" dirty="0" smtClean="0"/>
              <a:t>Entity Concept</a:t>
            </a:r>
            <a:r>
              <a:rPr lang="en-US" sz="2400" dirty="0" smtClean="0"/>
              <a:t> – An accounting entity is an organization that stands apart from other organizations and individuals as a separate economic unit. The transactions of different entities should not be accounted for together. </a:t>
            </a:r>
          </a:p>
          <a:p>
            <a:r>
              <a:rPr lang="en-US" sz="2400" b="1" dirty="0" smtClean="0"/>
              <a:t>Periodicity Concept</a:t>
            </a:r>
            <a:r>
              <a:rPr lang="en-US" sz="2400" dirty="0" smtClean="0"/>
              <a:t> – An entity's life can be meaningfully subdivided into equal time periods for reporting purposes. It will be aimless to wait for the actual last day of operations to perfectly measure the entity’s net income.</a:t>
            </a:r>
          </a:p>
          <a:p>
            <a:r>
              <a:rPr lang="en-US" sz="2400" b="1" dirty="0" smtClean="0"/>
              <a:t>Stable Monetary Unit Concept</a:t>
            </a:r>
            <a:r>
              <a:rPr lang="en-US" sz="2400" dirty="0" smtClean="0"/>
              <a:t> – The Philippine peso is a reasonable unit of measure and that its purchasing power is relatively stable. </a:t>
            </a:r>
            <a:endParaRPr lang="en-US" sz="2400" dirty="0"/>
          </a:p>
        </p:txBody>
      </p:sp>
    </p:spTree>
    <p:extLst>
      <p:ext uri="{BB962C8B-B14F-4D97-AF65-F5344CB8AC3E}">
        <p14:creationId xmlns:p14="http://schemas.microsoft.com/office/powerpoint/2010/main" val="254623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CONCEPTS</a:t>
            </a:r>
            <a:endParaRPr lang="en-US" dirty="0"/>
          </a:p>
        </p:txBody>
      </p:sp>
      <p:sp>
        <p:nvSpPr>
          <p:cNvPr id="3" name="Content Placeholder 2"/>
          <p:cNvSpPr>
            <a:spLocks noGrp="1"/>
          </p:cNvSpPr>
          <p:nvPr>
            <p:ph idx="1"/>
          </p:nvPr>
        </p:nvSpPr>
        <p:spPr>
          <a:xfrm>
            <a:off x="0" y="2222287"/>
            <a:ext cx="12192000" cy="4860438"/>
          </a:xfrm>
        </p:spPr>
        <p:txBody>
          <a:bodyPr>
            <a:normAutofit/>
          </a:bodyPr>
          <a:lstStyle/>
          <a:p>
            <a:r>
              <a:rPr lang="en-US" sz="2400" dirty="0"/>
              <a:t>Conservatism – This requires understanding rather than overstating (income) and expenses amounts that have a degree of uncertainty. The rule is to recognize revenue when it is reasonably certain and recognize expense as soon as they are reasonably possible. </a:t>
            </a:r>
          </a:p>
          <a:p>
            <a:r>
              <a:rPr lang="en-US" sz="2400" dirty="0" smtClean="0"/>
              <a:t>Matching – To avoid overstatement of income in any one period, the matching principles requires that revenues and related expenses be recorded in the same accounting period. </a:t>
            </a:r>
            <a:endParaRPr lang="en-US" sz="2400" dirty="0"/>
          </a:p>
          <a:p>
            <a:endParaRPr lang="en-US" sz="2400" dirty="0"/>
          </a:p>
        </p:txBody>
      </p:sp>
    </p:spTree>
    <p:extLst>
      <p:ext uri="{BB962C8B-B14F-4D97-AF65-F5344CB8AC3E}">
        <p14:creationId xmlns:p14="http://schemas.microsoft.com/office/powerpoint/2010/main" val="353524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PRINCIPLES</a:t>
            </a:r>
            <a:endParaRPr lang="en-US" dirty="0"/>
          </a:p>
        </p:txBody>
      </p:sp>
      <p:sp>
        <p:nvSpPr>
          <p:cNvPr id="3" name="Content Placeholder 2"/>
          <p:cNvSpPr>
            <a:spLocks noGrp="1"/>
          </p:cNvSpPr>
          <p:nvPr>
            <p:ph idx="1"/>
          </p:nvPr>
        </p:nvSpPr>
        <p:spPr>
          <a:xfrm>
            <a:off x="0" y="2222287"/>
            <a:ext cx="12192000" cy="4860438"/>
          </a:xfrm>
        </p:spPr>
        <p:txBody>
          <a:bodyPr>
            <a:normAutofit/>
          </a:bodyPr>
          <a:lstStyle/>
          <a:p>
            <a:r>
              <a:rPr lang="en-US" sz="2400" b="1" dirty="0" smtClean="0"/>
              <a:t>Objectivity Principle</a:t>
            </a:r>
            <a:r>
              <a:rPr lang="en-US" sz="2400" dirty="0" smtClean="0"/>
              <a:t> – Accounting records and statements should be based on the most reliable data available so that they will be as accurate and as useful as possible. </a:t>
            </a:r>
          </a:p>
          <a:p>
            <a:r>
              <a:rPr lang="en-US" sz="2400" b="1" dirty="0" smtClean="0"/>
              <a:t>Historical Cost</a:t>
            </a:r>
            <a:r>
              <a:rPr lang="en-US" sz="2400" dirty="0" smtClean="0"/>
              <a:t> – states that acquired assets should be recorded at their actual cost and not at what management thinks they are worth as at reporting date. </a:t>
            </a:r>
          </a:p>
          <a:p>
            <a:r>
              <a:rPr lang="en-US" sz="2400" b="1" dirty="0" smtClean="0"/>
              <a:t>Revenue Recognition Principle </a:t>
            </a:r>
            <a:r>
              <a:rPr lang="en-US" sz="2400" dirty="0" smtClean="0"/>
              <a:t>– revenues are to be recognized in the accounting period when goods are delivered or services rendered or performed.</a:t>
            </a:r>
            <a:endParaRPr lang="en-US" sz="2400" dirty="0"/>
          </a:p>
        </p:txBody>
      </p:sp>
    </p:spTree>
    <p:extLst>
      <p:ext uri="{BB962C8B-B14F-4D97-AF65-F5344CB8AC3E}">
        <p14:creationId xmlns:p14="http://schemas.microsoft.com/office/powerpoint/2010/main" val="2380030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PRINCIPLES</a:t>
            </a:r>
            <a:endParaRPr lang="en-US" dirty="0"/>
          </a:p>
        </p:txBody>
      </p:sp>
      <p:sp>
        <p:nvSpPr>
          <p:cNvPr id="3" name="Content Placeholder 2"/>
          <p:cNvSpPr>
            <a:spLocks noGrp="1"/>
          </p:cNvSpPr>
          <p:nvPr>
            <p:ph idx="1"/>
          </p:nvPr>
        </p:nvSpPr>
        <p:spPr>
          <a:xfrm>
            <a:off x="0" y="2222287"/>
            <a:ext cx="12192000" cy="4860438"/>
          </a:xfrm>
        </p:spPr>
        <p:txBody>
          <a:bodyPr>
            <a:normAutofit/>
          </a:bodyPr>
          <a:lstStyle/>
          <a:p>
            <a:r>
              <a:rPr lang="en-US" sz="2400" b="1" dirty="0" smtClean="0"/>
              <a:t>Expense Recognition Principle</a:t>
            </a:r>
            <a:r>
              <a:rPr lang="en-US" sz="2400" dirty="0" smtClean="0"/>
              <a:t> – expenses should be recognized in the accounting period in which goods and services are used to produce revenue and not when the entity pays for those goods or services. </a:t>
            </a:r>
          </a:p>
          <a:p>
            <a:r>
              <a:rPr lang="en-US" sz="2400" b="1" dirty="0" smtClean="0"/>
              <a:t>Adequate Disclosure</a:t>
            </a:r>
            <a:r>
              <a:rPr lang="en-US" sz="2400" dirty="0" smtClean="0"/>
              <a:t> – requires that all relevant information that would affect the user’s understanding and assessment of the accounting entity be disclosed in the financial statements. </a:t>
            </a:r>
          </a:p>
        </p:txBody>
      </p:sp>
    </p:spTree>
    <p:extLst>
      <p:ext uri="{BB962C8B-B14F-4D97-AF65-F5344CB8AC3E}">
        <p14:creationId xmlns:p14="http://schemas.microsoft.com/office/powerpoint/2010/main" val="234138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PRINCIPLES</a:t>
            </a:r>
            <a:endParaRPr lang="en-US" dirty="0"/>
          </a:p>
        </p:txBody>
      </p:sp>
      <p:sp>
        <p:nvSpPr>
          <p:cNvPr id="3" name="Content Placeholder 2"/>
          <p:cNvSpPr>
            <a:spLocks noGrp="1"/>
          </p:cNvSpPr>
          <p:nvPr>
            <p:ph idx="1"/>
          </p:nvPr>
        </p:nvSpPr>
        <p:spPr>
          <a:xfrm>
            <a:off x="0" y="2222287"/>
            <a:ext cx="12192000" cy="4860438"/>
          </a:xfrm>
        </p:spPr>
        <p:txBody>
          <a:bodyPr>
            <a:normAutofit/>
          </a:bodyPr>
          <a:lstStyle/>
          <a:p>
            <a:r>
              <a:rPr lang="en-US" sz="2400" b="1" dirty="0"/>
              <a:t>Materiality</a:t>
            </a:r>
            <a:r>
              <a:rPr lang="en-US" sz="2400" dirty="0"/>
              <a:t> – Financial reporting is only concerned with information that is significant enough to affect evaluations and decisions. </a:t>
            </a:r>
          </a:p>
          <a:p>
            <a:r>
              <a:rPr lang="en-US" sz="2400" b="1" dirty="0"/>
              <a:t>Consistency Principle </a:t>
            </a:r>
            <a:r>
              <a:rPr lang="en-US" sz="2400" dirty="0" smtClean="0"/>
              <a:t>– the firm should use the same accounting method from period to period to achieve comparability over time within the single enterprise. However, changes are permitted if justifiable and disclosed in the financial statements</a:t>
            </a:r>
            <a:r>
              <a:rPr lang="en-US" sz="2400" dirty="0"/>
              <a:t>.</a:t>
            </a:r>
            <a:endParaRPr lang="en-US" sz="2400" dirty="0" smtClean="0"/>
          </a:p>
        </p:txBody>
      </p:sp>
    </p:spTree>
    <p:extLst>
      <p:ext uri="{BB962C8B-B14F-4D97-AF65-F5344CB8AC3E}">
        <p14:creationId xmlns:p14="http://schemas.microsoft.com/office/powerpoint/2010/main" val="429364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a:t>
            </a:r>
            <a:endParaRPr lang="en-US" dirty="0"/>
          </a:p>
        </p:txBody>
      </p:sp>
      <p:sp>
        <p:nvSpPr>
          <p:cNvPr id="3" name="Content Placeholder 2"/>
          <p:cNvSpPr>
            <a:spLocks noGrp="1"/>
          </p:cNvSpPr>
          <p:nvPr>
            <p:ph idx="1"/>
          </p:nvPr>
        </p:nvSpPr>
        <p:spPr/>
        <p:txBody>
          <a:bodyPr>
            <a:normAutofit/>
          </a:bodyPr>
          <a:lstStyle/>
          <a:p>
            <a:r>
              <a:rPr lang="en-US" sz="2400" dirty="0" smtClean="0"/>
              <a:t>LANGUAGE OF BUSINESS</a:t>
            </a:r>
          </a:p>
          <a:p>
            <a:r>
              <a:rPr lang="en-US" sz="2400" i="1" dirty="0" smtClean="0"/>
              <a:t>(Measures business activities, processes that information into reports and communicates the results to decision-makers)</a:t>
            </a:r>
          </a:p>
          <a:p>
            <a:pPr marL="0" indent="0">
              <a:buNone/>
            </a:pPr>
            <a:endParaRPr lang="en-US" sz="2400" i="1" dirty="0" smtClean="0"/>
          </a:p>
        </p:txBody>
      </p:sp>
    </p:spTree>
    <p:extLst>
      <p:ext uri="{BB962C8B-B14F-4D97-AF65-F5344CB8AC3E}">
        <p14:creationId xmlns:p14="http://schemas.microsoft.com/office/powerpoint/2010/main" val="376028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201" y="538732"/>
            <a:ext cx="7630694" cy="646331"/>
          </a:xfrm>
          <a:prstGeom prst="rect">
            <a:avLst/>
          </a:prstGeom>
          <a:noFill/>
        </p:spPr>
        <p:txBody>
          <a:bodyPr wrap="square" rtlCol="0">
            <a:spAutoFit/>
          </a:bodyPr>
          <a:lstStyle/>
          <a:p>
            <a:r>
              <a:rPr lang="en-US" sz="3600" b="1" dirty="0" smtClean="0">
                <a:solidFill>
                  <a:srgbClr val="002060"/>
                </a:solidFill>
                <a:latin typeface="Aharoni" pitchFamily="2" charset="-79"/>
                <a:cs typeface="Aharoni" pitchFamily="2" charset="-79"/>
              </a:rPr>
              <a:t>CONCEPTUAL FRAMEWORK</a:t>
            </a:r>
            <a:endParaRPr lang="en-US" sz="3600" b="1" dirty="0">
              <a:solidFill>
                <a:srgbClr val="002060"/>
              </a:solidFill>
              <a:latin typeface="Aharoni" pitchFamily="2" charset="-79"/>
              <a:cs typeface="Aharoni" pitchFamily="2" charset="-79"/>
            </a:endParaRPr>
          </a:p>
        </p:txBody>
      </p:sp>
      <p:sp>
        <p:nvSpPr>
          <p:cNvPr id="5" name="TextBox 4"/>
          <p:cNvSpPr txBox="1"/>
          <p:nvPr/>
        </p:nvSpPr>
        <p:spPr>
          <a:xfrm>
            <a:off x="556127" y="2498207"/>
            <a:ext cx="11074400" cy="3539431"/>
          </a:xfrm>
          <a:prstGeom prst="rect">
            <a:avLst/>
          </a:prstGeom>
          <a:noFill/>
        </p:spPr>
        <p:txBody>
          <a:bodyPr wrap="square" rtlCol="0">
            <a:spAutoFit/>
          </a:bodyPr>
          <a:lstStyle/>
          <a:p>
            <a:pPr algn="just"/>
            <a:r>
              <a:rPr lang="en-US" sz="2800" dirty="0" smtClean="0"/>
              <a:t>-describes the basic concepts that underlie the preparation and presentation of financial statements for external users.</a:t>
            </a:r>
          </a:p>
          <a:p>
            <a:pPr algn="just"/>
            <a:endParaRPr lang="en-US" sz="2800" dirty="0" smtClean="0"/>
          </a:p>
          <a:p>
            <a:pPr algn="just"/>
            <a:endParaRPr lang="en-US" sz="2800" dirty="0" smtClean="0"/>
          </a:p>
          <a:p>
            <a:pPr marL="342900" indent="-342900" algn="just">
              <a:buFont typeface="Courier New" pitchFamily="49" charset="0"/>
              <a:buChar char="o"/>
            </a:pPr>
            <a:r>
              <a:rPr lang="en-US" sz="2800" dirty="0" smtClean="0"/>
              <a:t>Framework is not PFRS and hence does not define standards for any particular measurement or disclosure issue.</a:t>
            </a:r>
          </a:p>
          <a:p>
            <a:pPr marL="342900" indent="-342900" algn="just">
              <a:buFont typeface="Courier New" pitchFamily="49" charset="0"/>
              <a:buChar char="o"/>
            </a:pPr>
            <a:r>
              <a:rPr lang="en-US" sz="2800" dirty="0" smtClean="0"/>
              <a:t>In those cases where there is a conflict, the requirement of the PFRS prevail over those of the framework.</a:t>
            </a:r>
            <a:endParaRPr lang="en-US" sz="2800" dirty="0"/>
          </a:p>
        </p:txBody>
      </p:sp>
    </p:spTree>
    <p:extLst>
      <p:ext uri="{BB962C8B-B14F-4D97-AF65-F5344CB8AC3E}">
        <p14:creationId xmlns:p14="http://schemas.microsoft.com/office/powerpoint/2010/main" val="21619444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068" y="986503"/>
            <a:ext cx="11341396" cy="4955203"/>
          </a:xfrm>
          <a:prstGeom prst="rect">
            <a:avLst/>
          </a:prstGeom>
          <a:noFill/>
        </p:spPr>
        <p:txBody>
          <a:bodyPr wrap="square" rtlCol="0">
            <a:spAutoFit/>
          </a:bodyPr>
          <a:lstStyle/>
          <a:p>
            <a:r>
              <a:rPr lang="en-US" sz="3600" b="1" u="sng" dirty="0" smtClean="0">
                <a:solidFill>
                  <a:schemeClr val="bg1"/>
                </a:solidFill>
              </a:rPr>
              <a:t>Scope</a:t>
            </a:r>
          </a:p>
          <a:p>
            <a:endParaRPr lang="en-US" sz="2800" dirty="0" smtClean="0">
              <a:solidFill>
                <a:schemeClr val="bg1"/>
              </a:solidFill>
            </a:endParaRPr>
          </a:p>
          <a:p>
            <a:endParaRPr lang="en-US" sz="2800" i="1" dirty="0" smtClean="0"/>
          </a:p>
          <a:p>
            <a:r>
              <a:rPr lang="en-US" sz="2800" i="1" dirty="0" smtClean="0"/>
              <a:t>The Conceptual Framework addresses: </a:t>
            </a:r>
          </a:p>
          <a:p>
            <a:endParaRPr lang="en-US" sz="2800" i="1" dirty="0" smtClean="0"/>
          </a:p>
          <a:p>
            <a:pPr marL="514350" indent="-514350">
              <a:buAutoNum type="arabicPeriod"/>
            </a:pPr>
            <a:r>
              <a:rPr lang="en-US" sz="2800" dirty="0" smtClean="0"/>
              <a:t>The objective of financial reporting</a:t>
            </a:r>
          </a:p>
          <a:p>
            <a:pPr marL="514350" indent="-514350">
              <a:buAutoNum type="arabicPeriod"/>
            </a:pPr>
            <a:r>
              <a:rPr lang="en-US" sz="2800" dirty="0" smtClean="0"/>
              <a:t>The qualitative characteristics of useful financial information</a:t>
            </a:r>
          </a:p>
          <a:p>
            <a:pPr marL="514350" indent="-514350">
              <a:buAutoNum type="arabicPeriod"/>
            </a:pPr>
            <a:r>
              <a:rPr lang="en-US" sz="2800" dirty="0" smtClean="0"/>
              <a:t>The reporting entity</a:t>
            </a:r>
          </a:p>
          <a:p>
            <a:pPr marL="514350" indent="-514350">
              <a:buAutoNum type="arabicPeriod"/>
            </a:pPr>
            <a:r>
              <a:rPr lang="en-US" sz="2800" dirty="0" smtClean="0"/>
              <a:t>The definition, recognition and measurement of the elements from which financial statements are constructed</a:t>
            </a:r>
          </a:p>
          <a:p>
            <a:pPr marL="514350" indent="-514350">
              <a:buAutoNum type="arabicPeriod"/>
            </a:pPr>
            <a:r>
              <a:rPr lang="en-US" sz="2800" dirty="0" smtClean="0"/>
              <a:t>Concepts of capital and capital maintenance</a:t>
            </a:r>
            <a:endParaRPr lang="en-US" sz="2800" dirty="0"/>
          </a:p>
        </p:txBody>
      </p:sp>
    </p:spTree>
    <p:extLst>
      <p:ext uri="{BB962C8B-B14F-4D97-AF65-F5344CB8AC3E}">
        <p14:creationId xmlns:p14="http://schemas.microsoft.com/office/powerpoint/2010/main" val="67107514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6022" y="2429042"/>
            <a:ext cx="11379200" cy="1938992"/>
          </a:xfrm>
          <a:prstGeom prst="rect">
            <a:avLst/>
          </a:prstGeom>
          <a:noFill/>
        </p:spPr>
        <p:txBody>
          <a:bodyPr wrap="square" rtlCol="0">
            <a:spAutoFit/>
          </a:bodyPr>
          <a:lstStyle/>
          <a:p>
            <a:r>
              <a:rPr lang="en-US" sz="2400" i="1" u="sng" dirty="0" smtClean="0"/>
              <a:t>1. OBJECTIVE OF FINANCIAL REPORTING</a:t>
            </a:r>
          </a:p>
          <a:p>
            <a:endParaRPr lang="en-US" sz="2400" i="1" u="sng" dirty="0"/>
          </a:p>
          <a:p>
            <a:pPr algn="just"/>
            <a:r>
              <a:rPr lang="en-US" sz="2400" dirty="0" smtClean="0"/>
              <a:t>	-to provide financial information about the reporting entity that is useful to present and potential investors, lenders and other creditors in making decisions in their capacity as capital providers.</a:t>
            </a:r>
          </a:p>
        </p:txBody>
      </p:sp>
      <p:sp>
        <p:nvSpPr>
          <p:cNvPr id="3" name="TextBox 2"/>
          <p:cNvSpPr txBox="1"/>
          <p:nvPr/>
        </p:nvSpPr>
        <p:spPr>
          <a:xfrm>
            <a:off x="582867" y="4549676"/>
            <a:ext cx="11379200" cy="2308324"/>
          </a:xfrm>
          <a:prstGeom prst="rect">
            <a:avLst/>
          </a:prstGeom>
          <a:noFill/>
        </p:spPr>
        <p:txBody>
          <a:bodyPr wrap="square" rtlCol="0">
            <a:spAutoFit/>
          </a:bodyPr>
          <a:lstStyle/>
          <a:p>
            <a:pPr algn="just"/>
            <a:r>
              <a:rPr lang="en-US" sz="2400" i="1" u="sng" dirty="0" smtClean="0"/>
              <a:t>2. QUALITATIVE CHARACTERISTICS</a:t>
            </a:r>
          </a:p>
          <a:p>
            <a:pPr algn="just"/>
            <a:endParaRPr lang="en-US" sz="2400" dirty="0"/>
          </a:p>
          <a:p>
            <a:pPr algn="just"/>
            <a:r>
              <a:rPr lang="en-US" sz="2400" dirty="0" smtClean="0"/>
              <a:t>	-attributes that make the information provided in the financial statements useful to users.</a:t>
            </a:r>
          </a:p>
          <a:p>
            <a:pPr marL="342900" indent="-342900" algn="just">
              <a:buFont typeface="Wingdings" pitchFamily="2" charset="2"/>
              <a:buChar char="ü"/>
            </a:pPr>
            <a:r>
              <a:rPr lang="en-US" sz="2400" dirty="0" smtClean="0"/>
              <a:t>Fundamental</a:t>
            </a:r>
          </a:p>
          <a:p>
            <a:pPr marL="342900" indent="-342900" algn="just">
              <a:buFont typeface="Wingdings" pitchFamily="2" charset="2"/>
              <a:buChar char="ü"/>
            </a:pPr>
            <a:r>
              <a:rPr lang="en-US" sz="2400" dirty="0" smtClean="0"/>
              <a:t>Enhancing</a:t>
            </a:r>
            <a:endParaRPr lang="en-US" sz="2400" dirty="0"/>
          </a:p>
        </p:txBody>
      </p:sp>
    </p:spTree>
    <p:extLst>
      <p:ext uri="{BB962C8B-B14F-4D97-AF65-F5344CB8AC3E}">
        <p14:creationId xmlns:p14="http://schemas.microsoft.com/office/powerpoint/2010/main" val="41081243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CHARACTERISTICS</a:t>
            </a:r>
            <a:endParaRPr lang="en-US" dirty="0"/>
          </a:p>
        </p:txBody>
      </p:sp>
      <p:sp>
        <p:nvSpPr>
          <p:cNvPr id="3" name="Content Placeholder 2"/>
          <p:cNvSpPr>
            <a:spLocks noGrp="1"/>
          </p:cNvSpPr>
          <p:nvPr>
            <p:ph idx="1"/>
          </p:nvPr>
        </p:nvSpPr>
        <p:spPr>
          <a:xfrm>
            <a:off x="0" y="2222287"/>
            <a:ext cx="12192000" cy="4635713"/>
          </a:xfrm>
        </p:spPr>
        <p:txBody>
          <a:bodyPr>
            <a:normAutofit/>
          </a:bodyPr>
          <a:lstStyle/>
          <a:p>
            <a:r>
              <a:rPr lang="en-US" sz="2400" b="1" dirty="0" smtClean="0"/>
              <a:t>FUNDAMENTAL QUALITATIVE CHARACTERISTICS</a:t>
            </a:r>
          </a:p>
          <a:p>
            <a:r>
              <a:rPr lang="en-US" sz="2400" b="1" dirty="0" smtClean="0"/>
              <a:t>ENHANCING QUALITATIVE </a:t>
            </a:r>
            <a:r>
              <a:rPr lang="en-US" sz="2400" b="1" dirty="0"/>
              <a:t>CHARACTERISTICS</a:t>
            </a:r>
          </a:p>
          <a:p>
            <a:endParaRPr lang="en-US" sz="2400" b="1" dirty="0"/>
          </a:p>
        </p:txBody>
      </p:sp>
    </p:spTree>
    <p:extLst>
      <p:ext uri="{BB962C8B-B14F-4D97-AF65-F5344CB8AC3E}">
        <p14:creationId xmlns:p14="http://schemas.microsoft.com/office/powerpoint/2010/main" val="2098107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947" y="1157846"/>
            <a:ext cx="11074400" cy="4524315"/>
          </a:xfrm>
          <a:prstGeom prst="rect">
            <a:avLst/>
          </a:prstGeom>
          <a:noFill/>
        </p:spPr>
        <p:txBody>
          <a:bodyPr wrap="square" rtlCol="0">
            <a:spAutoFit/>
          </a:bodyPr>
          <a:lstStyle/>
          <a:p>
            <a:pPr marL="285750" indent="-285750">
              <a:buFont typeface="Wingdings" pitchFamily="2" charset="2"/>
              <a:buChar char="ü"/>
            </a:pPr>
            <a:r>
              <a:rPr lang="en-US" sz="3200" b="1" i="1" dirty="0" smtClean="0"/>
              <a:t>FUNDAMENTAL QUALITATIVE CHARACTERISTICS</a:t>
            </a:r>
          </a:p>
          <a:p>
            <a:pPr marL="285750" indent="-285750">
              <a:buFont typeface="Wingdings" pitchFamily="2" charset="2"/>
              <a:buChar char="ü"/>
            </a:pPr>
            <a:endParaRPr lang="en-US" sz="2400" i="1" dirty="0" smtClean="0"/>
          </a:p>
          <a:p>
            <a:r>
              <a:rPr lang="en-US" sz="2000" i="1" dirty="0" smtClean="0"/>
              <a:t>	</a:t>
            </a:r>
          </a:p>
          <a:p>
            <a:endParaRPr lang="en-US" sz="2000" i="1" dirty="0"/>
          </a:p>
          <a:p>
            <a:r>
              <a:rPr lang="en-US" sz="2000" i="1" dirty="0" smtClean="0"/>
              <a:t>-</a:t>
            </a:r>
            <a:r>
              <a:rPr lang="en-US" sz="2400" dirty="0" smtClean="0"/>
              <a:t>contribute to decision usefulness </a:t>
            </a:r>
            <a:r>
              <a:rPr lang="en-US" sz="2400" dirty="0"/>
              <a:t>of financial reporting information</a:t>
            </a:r>
            <a:r>
              <a:rPr lang="en-US" sz="2400" dirty="0" smtClean="0"/>
              <a:t>.</a:t>
            </a:r>
          </a:p>
          <a:p>
            <a:endParaRPr lang="en-US" sz="2400" i="1" dirty="0"/>
          </a:p>
          <a:p>
            <a:pPr marL="914400" lvl="1" indent="-457200">
              <a:buFont typeface="+mj-lt"/>
              <a:buAutoNum type="alphaLcPeriod"/>
            </a:pPr>
            <a:r>
              <a:rPr lang="en-US" sz="2000" i="1" u="sng" dirty="0" smtClean="0"/>
              <a:t>RELEVANCE- </a:t>
            </a:r>
            <a:r>
              <a:rPr lang="en-US" sz="2400" dirty="0" smtClean="0"/>
              <a:t>capable of making a difference in decision made by users.</a:t>
            </a:r>
          </a:p>
          <a:p>
            <a:pPr marL="1828800" lvl="3" indent="-457200">
              <a:buFont typeface="+mj-lt"/>
              <a:buAutoNum type="arabicPeriod"/>
            </a:pPr>
            <a:r>
              <a:rPr lang="en-US" sz="2400" i="1" u="sng" dirty="0" smtClean="0"/>
              <a:t>Predictive Value-  </a:t>
            </a:r>
            <a:r>
              <a:rPr lang="en-US" sz="2400" dirty="0" smtClean="0"/>
              <a:t>influences the economic decisions of users by helping them evaluate past, present and future events.</a:t>
            </a:r>
          </a:p>
          <a:p>
            <a:pPr marL="1828800" lvl="3" indent="-457200">
              <a:buFont typeface="+mj-lt"/>
              <a:buAutoNum type="arabicPeriod"/>
            </a:pPr>
            <a:r>
              <a:rPr lang="en-US" sz="2400" i="1" u="sng" dirty="0" smtClean="0"/>
              <a:t>Confirmatory Value (Feedback Value)- </a:t>
            </a:r>
            <a:r>
              <a:rPr lang="en-US" sz="2400" dirty="0" smtClean="0"/>
              <a:t>confirming or correcting their past evaluation.</a:t>
            </a:r>
            <a:r>
              <a:rPr lang="en-US" sz="2000" i="1" u="sng" dirty="0" smtClean="0"/>
              <a:t>. </a:t>
            </a:r>
          </a:p>
        </p:txBody>
      </p:sp>
    </p:spTree>
    <p:extLst>
      <p:ext uri="{BB962C8B-B14F-4D97-AF65-F5344CB8AC3E}">
        <p14:creationId xmlns:p14="http://schemas.microsoft.com/office/powerpoint/2010/main" val="15321011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1025163"/>
            <a:ext cx="11277600" cy="5601533"/>
          </a:xfrm>
          <a:prstGeom prst="rect">
            <a:avLst/>
          </a:prstGeom>
        </p:spPr>
        <p:txBody>
          <a:bodyPr wrap="square">
            <a:spAutoFit/>
          </a:bodyPr>
          <a:lstStyle/>
          <a:p>
            <a:pPr marL="285750" indent="-285750">
              <a:buFont typeface="Wingdings" pitchFamily="2" charset="2"/>
              <a:buChar char="ü"/>
            </a:pPr>
            <a:r>
              <a:rPr lang="en-US" sz="2800" b="1" i="1" dirty="0"/>
              <a:t>FUNDAMENTAL QUALITATIVE </a:t>
            </a:r>
            <a:r>
              <a:rPr lang="en-US" sz="2800" b="1" i="1" dirty="0" smtClean="0"/>
              <a:t>CHARACTERISTICS</a:t>
            </a:r>
          </a:p>
          <a:p>
            <a:pPr marL="285750" indent="-285750">
              <a:buFont typeface="Wingdings" pitchFamily="2" charset="2"/>
              <a:buChar char="ü"/>
            </a:pPr>
            <a:endParaRPr lang="en-US" sz="2200" i="1" dirty="0" smtClean="0"/>
          </a:p>
          <a:p>
            <a:pPr marL="285750" indent="-285750">
              <a:buFont typeface="Wingdings" pitchFamily="2" charset="2"/>
              <a:buChar char="ü"/>
            </a:pPr>
            <a:endParaRPr lang="en-US" sz="2200" i="1" dirty="0"/>
          </a:p>
          <a:p>
            <a:pPr algn="just"/>
            <a:r>
              <a:rPr lang="en-US" sz="2200" i="1" dirty="0" smtClean="0"/>
              <a:t>	b. </a:t>
            </a:r>
            <a:r>
              <a:rPr lang="en-US" sz="2200" i="1" u="sng" dirty="0" smtClean="0"/>
              <a:t>FAITHFUL REPRESENTATION- </a:t>
            </a:r>
            <a:r>
              <a:rPr lang="en-US" sz="2200" dirty="0" smtClean="0"/>
              <a:t>to be useful, financial 	information must not only be relevant, it must also represent 	faithfully the phenomena it purports to represent.</a:t>
            </a:r>
          </a:p>
          <a:p>
            <a:pPr algn="just"/>
            <a:r>
              <a:rPr lang="en-US" sz="2200" dirty="0" smtClean="0"/>
              <a:t>		1. </a:t>
            </a:r>
            <a:r>
              <a:rPr lang="en-US" sz="2200" i="1" u="sng" dirty="0" smtClean="0"/>
              <a:t>Completeness</a:t>
            </a:r>
            <a:r>
              <a:rPr lang="en-US" sz="2200" dirty="0" smtClean="0"/>
              <a:t>- information must be complete but 				within the bounds of materiality and cost.</a:t>
            </a:r>
          </a:p>
          <a:p>
            <a:pPr algn="just"/>
            <a:r>
              <a:rPr lang="en-US" sz="2200" dirty="0" smtClean="0"/>
              <a:t>		2. </a:t>
            </a:r>
            <a:r>
              <a:rPr lang="en-US" sz="2200" i="1" u="sng" dirty="0" smtClean="0"/>
              <a:t>Neutrality- </a:t>
            </a:r>
            <a:r>
              <a:rPr lang="en-US" sz="2200" dirty="0" smtClean="0"/>
              <a:t>free from bias toward predetermined 				result.</a:t>
            </a:r>
          </a:p>
          <a:p>
            <a:pPr algn="just"/>
            <a:r>
              <a:rPr lang="en-US" sz="2200" dirty="0" smtClean="0"/>
              <a:t>		3. </a:t>
            </a:r>
            <a:r>
              <a:rPr lang="en-US" sz="2200" i="1" u="sng" dirty="0" smtClean="0"/>
              <a:t>Free from error- </a:t>
            </a:r>
            <a:r>
              <a:rPr lang="en-US" sz="2200" dirty="0" smtClean="0"/>
              <a:t>absence of material error.</a:t>
            </a:r>
          </a:p>
          <a:p>
            <a:pPr algn="just"/>
            <a:r>
              <a:rPr lang="en-US" sz="2200" dirty="0"/>
              <a:t>	</a:t>
            </a:r>
            <a:endParaRPr lang="en-US" sz="2200" dirty="0" smtClean="0"/>
          </a:p>
          <a:p>
            <a:pPr algn="just"/>
            <a:r>
              <a:rPr lang="en-US" sz="2200" dirty="0"/>
              <a:t>	</a:t>
            </a:r>
            <a:r>
              <a:rPr lang="en-US" sz="2200" dirty="0" smtClean="0"/>
              <a:t>*</a:t>
            </a:r>
            <a:r>
              <a:rPr lang="en-US" sz="2200" i="1" u="sng" dirty="0" smtClean="0"/>
              <a:t>Substance over form- </a:t>
            </a:r>
            <a:r>
              <a:rPr lang="en-US" sz="2200" dirty="0" smtClean="0"/>
              <a:t>if information is to represent faithfully the transactions and other events it purports to represent, it is necessary that they are accounted in accordance with their substance and reality and not merely their legal form.</a:t>
            </a:r>
            <a:endParaRPr lang="en-US" sz="2200" u="sng" dirty="0"/>
          </a:p>
        </p:txBody>
      </p:sp>
    </p:spTree>
    <p:extLst>
      <p:ext uri="{BB962C8B-B14F-4D97-AF65-F5344CB8AC3E}">
        <p14:creationId xmlns:p14="http://schemas.microsoft.com/office/powerpoint/2010/main" val="17678013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187" y="1066801"/>
            <a:ext cx="11277600" cy="5016757"/>
          </a:xfrm>
          <a:prstGeom prst="rect">
            <a:avLst/>
          </a:prstGeom>
          <a:noFill/>
        </p:spPr>
        <p:txBody>
          <a:bodyPr wrap="square" rtlCol="0">
            <a:spAutoFit/>
          </a:bodyPr>
          <a:lstStyle/>
          <a:p>
            <a:pPr marL="285750" indent="-285750">
              <a:buFont typeface="Wingdings" pitchFamily="2" charset="2"/>
              <a:buChar char="ü"/>
            </a:pPr>
            <a:r>
              <a:rPr lang="en-US" sz="3200" b="1" i="1" dirty="0" smtClean="0"/>
              <a:t>ENHANCING QUALITATIVE CHARACTERISTICS (VCUT)</a:t>
            </a:r>
          </a:p>
          <a:p>
            <a:endParaRPr lang="en-US" sz="2400" i="1" dirty="0" smtClean="0"/>
          </a:p>
          <a:p>
            <a:endParaRPr lang="en-US" sz="2400" i="1" dirty="0" smtClean="0"/>
          </a:p>
          <a:p>
            <a:pPr algn="just"/>
            <a:r>
              <a:rPr lang="en-US" sz="2400" i="1" dirty="0"/>
              <a:t>	</a:t>
            </a:r>
            <a:r>
              <a:rPr lang="en-US" sz="2400" i="1" dirty="0" smtClean="0"/>
              <a:t>a. </a:t>
            </a:r>
            <a:r>
              <a:rPr lang="en-US" sz="2400" i="1" u="sng" dirty="0" smtClean="0"/>
              <a:t>VERIFIABILITY- </a:t>
            </a:r>
            <a:r>
              <a:rPr lang="en-US" sz="2400" dirty="0" smtClean="0"/>
              <a:t> means that different knowledgeable 			and independent observers could reach consensus, 			although not necessarily complete agreement, that a 			particular depiction is faithful representation.</a:t>
            </a:r>
          </a:p>
          <a:p>
            <a:pPr algn="just"/>
            <a:r>
              <a:rPr lang="en-US" sz="2400" dirty="0" smtClean="0"/>
              <a:t>	b. </a:t>
            </a:r>
            <a:r>
              <a:rPr lang="en-US" sz="2400" i="1" u="sng" dirty="0" smtClean="0"/>
              <a:t>COMPARABILITY-</a:t>
            </a:r>
            <a:r>
              <a:rPr lang="en-US" sz="2400" dirty="0" smtClean="0"/>
              <a:t> can be compared with a similar 			information about other entities and with similar 			information about the same entity for another period 		or another date. </a:t>
            </a:r>
          </a:p>
          <a:p>
            <a:pPr marL="2171700" lvl="4" indent="-342900" algn="just">
              <a:buFont typeface="Wingdings" pitchFamily="2" charset="2"/>
              <a:buChar char="§"/>
            </a:pPr>
            <a:r>
              <a:rPr lang="en-US" sz="2400" dirty="0" err="1" smtClean="0"/>
              <a:t>Intercomparability</a:t>
            </a:r>
            <a:r>
              <a:rPr lang="en-US" sz="2400" dirty="0" smtClean="0"/>
              <a:t>- between and across entities</a:t>
            </a:r>
          </a:p>
          <a:p>
            <a:pPr marL="2171700" lvl="4" indent="-342900" algn="just">
              <a:buFont typeface="Wingdings" pitchFamily="2" charset="2"/>
              <a:buChar char="§"/>
            </a:pPr>
            <a:r>
              <a:rPr lang="en-US" sz="2400" dirty="0" err="1" smtClean="0"/>
              <a:t>Intracomparability</a:t>
            </a:r>
            <a:r>
              <a:rPr lang="en-US" sz="2400" dirty="0" smtClean="0"/>
              <a:t>- within the entity</a:t>
            </a:r>
            <a:endParaRPr lang="en-US" sz="2400" dirty="0"/>
          </a:p>
        </p:txBody>
      </p:sp>
    </p:spTree>
    <p:extLst>
      <p:ext uri="{BB962C8B-B14F-4D97-AF65-F5344CB8AC3E}">
        <p14:creationId xmlns:p14="http://schemas.microsoft.com/office/powerpoint/2010/main" val="28004725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158" y="990507"/>
            <a:ext cx="10972800" cy="3908762"/>
          </a:xfrm>
          <a:prstGeom prst="rect">
            <a:avLst/>
          </a:prstGeom>
          <a:noFill/>
        </p:spPr>
        <p:txBody>
          <a:bodyPr wrap="square" rtlCol="0">
            <a:spAutoFit/>
          </a:bodyPr>
          <a:lstStyle/>
          <a:p>
            <a:pPr marL="342900" indent="-342900" algn="just">
              <a:buFont typeface="Wingdings" pitchFamily="2" charset="2"/>
              <a:buChar char="ü"/>
            </a:pPr>
            <a:r>
              <a:rPr lang="en-US" sz="3200" b="1" i="1" dirty="0"/>
              <a:t>ENHANCING QUALITATIVE CHARACTERISTICS (VCUT)</a:t>
            </a:r>
          </a:p>
          <a:p>
            <a:pPr algn="just"/>
            <a:endParaRPr lang="en-US" sz="2400" dirty="0" smtClean="0"/>
          </a:p>
          <a:p>
            <a:pPr algn="just"/>
            <a:r>
              <a:rPr lang="en-US" sz="2400" dirty="0" smtClean="0"/>
              <a:t>	</a:t>
            </a:r>
          </a:p>
          <a:p>
            <a:pPr algn="just"/>
            <a:endParaRPr lang="en-US" sz="2400" dirty="0"/>
          </a:p>
          <a:p>
            <a:pPr algn="just"/>
            <a:r>
              <a:rPr lang="en-US" sz="2400" dirty="0" smtClean="0"/>
              <a:t>c</a:t>
            </a:r>
            <a:r>
              <a:rPr lang="en-US" sz="2400" dirty="0"/>
              <a:t>. </a:t>
            </a:r>
            <a:r>
              <a:rPr lang="en-US" sz="2400" i="1" u="sng" dirty="0"/>
              <a:t>UNDERSTANDABILITY- </a:t>
            </a:r>
            <a:r>
              <a:rPr lang="en-US" sz="2400" dirty="0"/>
              <a:t>classifying, characterizing </a:t>
            </a:r>
            <a:r>
              <a:rPr lang="en-US" sz="2400" dirty="0" smtClean="0"/>
              <a:t>		and presenting </a:t>
            </a:r>
            <a:r>
              <a:rPr lang="en-US" sz="2400" dirty="0"/>
              <a:t>information clearly and concisely </a:t>
            </a:r>
            <a:r>
              <a:rPr lang="en-US" sz="2400" dirty="0" smtClean="0"/>
              <a:t>		makes </a:t>
            </a:r>
            <a:r>
              <a:rPr lang="en-US" sz="2400" dirty="0"/>
              <a:t>	</a:t>
            </a:r>
            <a:r>
              <a:rPr lang="en-US" sz="2400" dirty="0" smtClean="0"/>
              <a:t>it </a:t>
            </a:r>
            <a:r>
              <a:rPr lang="en-US" sz="2400" dirty="0"/>
              <a:t>understandable</a:t>
            </a:r>
            <a:r>
              <a:rPr lang="en-US" sz="2400" dirty="0" smtClean="0"/>
              <a:t>.</a:t>
            </a:r>
          </a:p>
          <a:p>
            <a:pPr algn="just"/>
            <a:r>
              <a:rPr lang="en-US" sz="2400" dirty="0"/>
              <a:t>	</a:t>
            </a:r>
            <a:r>
              <a:rPr lang="en-US" sz="2400" dirty="0" smtClean="0"/>
              <a:t>d.  </a:t>
            </a:r>
            <a:r>
              <a:rPr lang="en-US" sz="2400" i="1" u="sng" dirty="0" smtClean="0"/>
              <a:t>TIMELINESS-</a:t>
            </a:r>
            <a:r>
              <a:rPr lang="en-US" sz="2400" dirty="0" smtClean="0"/>
              <a:t> means that information is available to 		decision-makers in time to be capable of 			influencing their decisions.</a:t>
            </a:r>
            <a:endParaRPr lang="en-US" sz="2400" dirty="0"/>
          </a:p>
        </p:txBody>
      </p:sp>
    </p:spTree>
    <p:extLst>
      <p:ext uri="{BB962C8B-B14F-4D97-AF65-F5344CB8AC3E}">
        <p14:creationId xmlns:p14="http://schemas.microsoft.com/office/powerpoint/2010/main" val="40621445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1201" y="685801"/>
            <a:ext cx="11176000" cy="6370974"/>
          </a:xfrm>
          <a:prstGeom prst="rect">
            <a:avLst/>
          </a:prstGeom>
          <a:noFill/>
        </p:spPr>
        <p:txBody>
          <a:bodyPr wrap="square" rtlCol="0">
            <a:spAutoFit/>
          </a:bodyPr>
          <a:lstStyle/>
          <a:p>
            <a:r>
              <a:rPr lang="en-US" sz="2400" i="1" u="sng" dirty="0" smtClean="0"/>
              <a:t>*COST-BENEFIT CONSTRAINT</a:t>
            </a:r>
            <a:r>
              <a:rPr lang="en-US" sz="2400" dirty="0" smtClean="0"/>
              <a:t>- cost of providing information should not exceed benefits derived from it.</a:t>
            </a:r>
            <a:endParaRPr lang="en-US" sz="2400" i="1" u="sng" dirty="0" smtClean="0"/>
          </a:p>
          <a:p>
            <a:endParaRPr lang="en-US" sz="2400" i="1" u="sng" dirty="0" smtClean="0"/>
          </a:p>
          <a:p>
            <a:endParaRPr lang="en-US" sz="2400" i="1" u="sng" dirty="0"/>
          </a:p>
          <a:p>
            <a:r>
              <a:rPr lang="en-US" sz="2400" dirty="0" smtClean="0"/>
              <a:t>3. </a:t>
            </a:r>
            <a:r>
              <a:rPr lang="en-US" sz="2400" i="1" u="sng" dirty="0" smtClean="0"/>
              <a:t>REPORTING ENTITY-</a:t>
            </a:r>
            <a:r>
              <a:rPr lang="en-US" sz="2400" dirty="0" smtClean="0"/>
              <a:t> no discussion yet.</a:t>
            </a:r>
          </a:p>
          <a:p>
            <a:endParaRPr lang="en-US" sz="2400" i="1" u="sng" dirty="0" smtClean="0"/>
          </a:p>
          <a:p>
            <a:endParaRPr lang="en-US" sz="2400" i="1" u="sng" dirty="0"/>
          </a:p>
          <a:p>
            <a:r>
              <a:rPr lang="en-US" sz="2400" dirty="0" smtClean="0"/>
              <a:t>4. </a:t>
            </a:r>
            <a:r>
              <a:rPr lang="en-US" sz="2400" i="1" u="sng" dirty="0" smtClean="0"/>
              <a:t>ELEMENTS OF FINANCIAL STATEMENTS</a:t>
            </a:r>
            <a:r>
              <a:rPr lang="en-US" sz="2400" dirty="0" smtClean="0"/>
              <a:t>- are the “building blocks” from which financial statements are constructed.</a:t>
            </a:r>
          </a:p>
          <a:p>
            <a:endParaRPr lang="en-US" sz="2400" i="1" u="sng" dirty="0"/>
          </a:p>
          <a:p>
            <a:r>
              <a:rPr lang="en-US" sz="2400" dirty="0"/>
              <a:t>	</a:t>
            </a:r>
            <a:r>
              <a:rPr lang="en-US" sz="2400" dirty="0" smtClean="0"/>
              <a:t>Relating to Financial Position:</a:t>
            </a:r>
          </a:p>
          <a:p>
            <a:endParaRPr lang="en-US" sz="2400" dirty="0" smtClean="0"/>
          </a:p>
          <a:p>
            <a:pPr algn="just"/>
            <a:r>
              <a:rPr lang="en-US" sz="2400" dirty="0"/>
              <a:t>	</a:t>
            </a:r>
            <a:r>
              <a:rPr lang="en-US" sz="2400" dirty="0" smtClean="0"/>
              <a:t>a. ASSET- resources controlled by the entity as a result of 		past events and from which future economic benefit 		are expected to flow to the entity.</a:t>
            </a:r>
          </a:p>
          <a:p>
            <a:r>
              <a:rPr lang="en-US" sz="2400" i="1" u="sng" dirty="0"/>
              <a:t> </a:t>
            </a:r>
            <a:r>
              <a:rPr lang="en-US" sz="2400" i="1" u="sng" dirty="0" smtClean="0"/>
              <a:t> </a:t>
            </a:r>
          </a:p>
          <a:p>
            <a:endParaRPr lang="en-US" sz="2400" i="1" u="sng" dirty="0"/>
          </a:p>
        </p:txBody>
      </p:sp>
    </p:spTree>
    <p:extLst>
      <p:ext uri="{BB962C8B-B14F-4D97-AF65-F5344CB8AC3E}">
        <p14:creationId xmlns:p14="http://schemas.microsoft.com/office/powerpoint/2010/main" val="7560806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7860" y="1219200"/>
            <a:ext cx="10871200" cy="3046988"/>
          </a:xfrm>
          <a:prstGeom prst="rect">
            <a:avLst/>
          </a:prstGeom>
          <a:noFill/>
        </p:spPr>
        <p:txBody>
          <a:bodyPr wrap="square" rtlCol="0">
            <a:spAutoFit/>
          </a:bodyPr>
          <a:lstStyle/>
          <a:p>
            <a:r>
              <a:rPr lang="en-US" sz="2400" dirty="0"/>
              <a:t>Relating to Financial Position</a:t>
            </a:r>
            <a:r>
              <a:rPr lang="en-US" sz="2400" dirty="0" smtClean="0"/>
              <a:t>:</a:t>
            </a:r>
          </a:p>
          <a:p>
            <a:endParaRPr lang="en-US" sz="2400" dirty="0"/>
          </a:p>
          <a:p>
            <a:pPr algn="just"/>
            <a:endParaRPr lang="en-US" sz="2400" dirty="0" smtClean="0"/>
          </a:p>
          <a:p>
            <a:pPr algn="just"/>
            <a:r>
              <a:rPr lang="en-US" sz="2400" dirty="0" smtClean="0"/>
              <a:t>b. LIABILITY- present obligation of the entity arising from past 	events, the settlement of which is expected to result in an 	outflow from the entity of resources embodying 	economic benefits.</a:t>
            </a:r>
          </a:p>
          <a:p>
            <a:pPr algn="just"/>
            <a:r>
              <a:rPr lang="en-US" sz="2400" dirty="0" smtClean="0"/>
              <a:t>c. EQUITY- the residual interest in the asset of the entity after 	deducting all its liabilities.</a:t>
            </a:r>
            <a:endParaRPr lang="en-US" sz="2400" dirty="0"/>
          </a:p>
        </p:txBody>
      </p:sp>
    </p:spTree>
    <p:extLst>
      <p:ext uri="{BB962C8B-B14F-4D97-AF65-F5344CB8AC3E}">
        <p14:creationId xmlns:p14="http://schemas.microsoft.com/office/powerpoint/2010/main" val="31193267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ACCOUNTING</a:t>
            </a:r>
            <a:endParaRPr lang="en-US" dirty="0"/>
          </a:p>
        </p:txBody>
      </p:sp>
      <p:sp>
        <p:nvSpPr>
          <p:cNvPr id="3" name="Content Placeholder 2"/>
          <p:cNvSpPr>
            <a:spLocks noGrp="1"/>
          </p:cNvSpPr>
          <p:nvPr>
            <p:ph idx="1"/>
          </p:nvPr>
        </p:nvSpPr>
        <p:spPr>
          <a:xfrm>
            <a:off x="818712" y="2222287"/>
            <a:ext cx="10554574" cy="4416508"/>
          </a:xfrm>
        </p:spPr>
        <p:txBody>
          <a:bodyPr>
            <a:normAutofit/>
          </a:bodyPr>
          <a:lstStyle/>
          <a:p>
            <a:r>
              <a:rPr lang="en-US" sz="2200" i="1" dirty="0" smtClean="0"/>
              <a:t>Accounting is a service activity. Its function is to provide quantitative information, primarily financial in nature, about economic events that is intended to be useful in making economic decisions. </a:t>
            </a:r>
            <a:r>
              <a:rPr lang="en-US" sz="2200" b="1" i="1" dirty="0" smtClean="0"/>
              <a:t>(ACCOUNTING STANDARDS COUNCIL)</a:t>
            </a:r>
          </a:p>
          <a:p>
            <a:r>
              <a:rPr lang="en-US" sz="2200" i="1" dirty="0" smtClean="0"/>
              <a:t>Accounting is an information system that measures, processes and communicates financial information about economic entity. </a:t>
            </a:r>
            <a:r>
              <a:rPr lang="en-US" sz="2200" i="1" dirty="0"/>
              <a:t/>
            </a:r>
            <a:br>
              <a:rPr lang="en-US" sz="2200" i="1" dirty="0"/>
            </a:br>
            <a:r>
              <a:rPr lang="en-US" sz="2200" b="1" i="1" dirty="0" smtClean="0"/>
              <a:t>(FINANCIAL ACCOUNTING STANDARDS BOARD)</a:t>
            </a:r>
          </a:p>
          <a:p>
            <a:r>
              <a:rPr lang="en-US" sz="2200" i="1" dirty="0" smtClean="0"/>
              <a:t>Accounting is an art of recording, classifying and summarizing in a significant manner and in terms of money, transactions and events  which are, in part at least of financial character, and interpreting the results thereof. </a:t>
            </a:r>
            <a:r>
              <a:rPr lang="en-US" sz="2200" b="1" i="1" dirty="0" smtClean="0"/>
              <a:t>(AMERICAN INSTITUTE OF CERTIFIED PUBLIC ACCOUNTANTS)</a:t>
            </a:r>
            <a:endParaRPr lang="en-US" sz="2200" i="1" dirty="0" smtClean="0"/>
          </a:p>
          <a:p>
            <a:pPr marL="0" indent="0">
              <a:buNone/>
            </a:pPr>
            <a:endParaRPr lang="en-US" sz="2200" i="1" dirty="0" smtClean="0"/>
          </a:p>
        </p:txBody>
      </p:sp>
    </p:spTree>
    <p:extLst>
      <p:ext uri="{BB962C8B-B14F-4D97-AF65-F5344CB8AC3E}">
        <p14:creationId xmlns:p14="http://schemas.microsoft.com/office/powerpoint/2010/main" val="2478451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90601"/>
            <a:ext cx="10769601" cy="4893647"/>
          </a:xfrm>
          <a:prstGeom prst="rect">
            <a:avLst/>
          </a:prstGeom>
          <a:noFill/>
        </p:spPr>
        <p:txBody>
          <a:bodyPr wrap="square" rtlCol="0">
            <a:spAutoFit/>
          </a:bodyPr>
          <a:lstStyle/>
          <a:p>
            <a:r>
              <a:rPr lang="en-US" sz="2400" dirty="0" smtClean="0"/>
              <a:t>Relating to Performance:</a:t>
            </a:r>
          </a:p>
          <a:p>
            <a:endParaRPr lang="en-US" sz="2400" dirty="0" smtClean="0"/>
          </a:p>
          <a:p>
            <a:endParaRPr lang="en-US" sz="2400" dirty="0"/>
          </a:p>
          <a:p>
            <a:endParaRPr lang="en-US" sz="2400" dirty="0"/>
          </a:p>
          <a:p>
            <a:pPr marL="457200" indent="-457200" algn="just">
              <a:buAutoNum type="alphaLcPeriod"/>
            </a:pPr>
            <a:r>
              <a:rPr lang="en-US" sz="2400" dirty="0" smtClean="0"/>
              <a:t>INCOME- increases in economic benefits during the 	accounting period in the form of inflows or 	enhancements of assets or decreases of liabilities that 	result in increases in equity, other than those relating to 	contributions from equity participants.</a:t>
            </a:r>
          </a:p>
          <a:p>
            <a:pPr algn="just"/>
            <a:endParaRPr lang="en-US" sz="2400" dirty="0" smtClean="0"/>
          </a:p>
          <a:p>
            <a:pPr algn="just"/>
            <a:r>
              <a:rPr lang="en-US" sz="2400" dirty="0"/>
              <a:t>	</a:t>
            </a:r>
            <a:r>
              <a:rPr lang="en-US" sz="2400" dirty="0" smtClean="0"/>
              <a:t>*Encompasses both </a:t>
            </a:r>
            <a:r>
              <a:rPr lang="en-US" sz="2400" u="sng" dirty="0" smtClean="0"/>
              <a:t>revenue and gains</a:t>
            </a:r>
            <a:r>
              <a:rPr lang="en-US" sz="2400" dirty="0" smtClean="0"/>
              <a:t>.</a:t>
            </a:r>
          </a:p>
          <a:p>
            <a:pPr algn="just"/>
            <a:r>
              <a:rPr lang="en-US" sz="2400" dirty="0"/>
              <a:t>	</a:t>
            </a:r>
            <a:r>
              <a:rPr lang="en-US" sz="2400" dirty="0" smtClean="0"/>
              <a:t>	REVENUE- arises in the course of the ordinary 		activities of an entity and is referred to by a 			variety of different names including sales, fees, 		interest, dividends, royalties and rent.</a:t>
            </a:r>
            <a:endParaRPr lang="en-US" sz="2400" dirty="0"/>
          </a:p>
        </p:txBody>
      </p:sp>
    </p:spTree>
    <p:extLst>
      <p:ext uri="{BB962C8B-B14F-4D97-AF65-F5344CB8AC3E}">
        <p14:creationId xmlns:p14="http://schemas.microsoft.com/office/powerpoint/2010/main" val="238561053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1" y="1143000"/>
            <a:ext cx="10871200" cy="4154983"/>
          </a:xfrm>
          <a:prstGeom prst="rect">
            <a:avLst/>
          </a:prstGeom>
        </p:spPr>
        <p:txBody>
          <a:bodyPr wrap="square">
            <a:spAutoFit/>
          </a:bodyPr>
          <a:lstStyle/>
          <a:p>
            <a:r>
              <a:rPr lang="en-US" sz="2400" dirty="0"/>
              <a:t>Relating to Performance</a:t>
            </a:r>
            <a:r>
              <a:rPr lang="en-US" sz="2400" dirty="0" smtClean="0"/>
              <a:t>:</a:t>
            </a:r>
          </a:p>
          <a:p>
            <a:endParaRPr lang="en-US" sz="2400" dirty="0" smtClean="0"/>
          </a:p>
          <a:p>
            <a:endParaRPr lang="en-US" sz="2400" dirty="0"/>
          </a:p>
          <a:p>
            <a:endParaRPr lang="en-US" sz="2400" dirty="0"/>
          </a:p>
          <a:p>
            <a:pPr algn="just"/>
            <a:r>
              <a:rPr lang="en-US" sz="2400" dirty="0" smtClean="0"/>
              <a:t>b. EXPENSE-  decreases in economic benefits during the 	accounting period in the form of outflows or depletions 	of assets or incurrences of liabilities that result in 	decreases in equity, other than those relating to 	distributions to equity participants.</a:t>
            </a:r>
          </a:p>
          <a:p>
            <a:pPr algn="just"/>
            <a:endParaRPr lang="en-US" sz="2400" dirty="0"/>
          </a:p>
          <a:p>
            <a:pPr algn="just"/>
            <a:r>
              <a:rPr lang="en-US" sz="2400" dirty="0" smtClean="0"/>
              <a:t>	*Encompasses losses as well as those expenses that arise 	in the course of the ordinary activities of the entity.</a:t>
            </a:r>
            <a:endParaRPr lang="en-US" sz="2400" dirty="0"/>
          </a:p>
        </p:txBody>
      </p:sp>
    </p:spTree>
    <p:extLst>
      <p:ext uri="{BB962C8B-B14F-4D97-AF65-F5344CB8AC3E}">
        <p14:creationId xmlns:p14="http://schemas.microsoft.com/office/powerpoint/2010/main" val="36078744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735" y="457200"/>
            <a:ext cx="11277600" cy="6063197"/>
          </a:xfrm>
          <a:prstGeom prst="rect">
            <a:avLst/>
          </a:prstGeom>
          <a:noFill/>
        </p:spPr>
        <p:txBody>
          <a:bodyPr wrap="square" rtlCol="0">
            <a:spAutoFit/>
          </a:bodyPr>
          <a:lstStyle/>
          <a:p>
            <a:r>
              <a:rPr lang="en-US" sz="2800" i="1" u="sng" dirty="0" smtClean="0"/>
              <a:t>Recognition</a:t>
            </a:r>
            <a:r>
              <a:rPr lang="en-US" sz="2400" i="1" u="sng" dirty="0" smtClean="0"/>
              <a:t>- </a:t>
            </a:r>
            <a:r>
              <a:rPr lang="en-US" sz="2400" dirty="0" smtClean="0"/>
              <a:t>process of incorporating in the financial statements an item that meets the definition of an element and satisfies the following criteria for recognition:</a:t>
            </a:r>
          </a:p>
          <a:p>
            <a:endParaRPr lang="en-US" sz="2400" dirty="0" smtClean="0"/>
          </a:p>
          <a:p>
            <a:endParaRPr lang="en-US" sz="2400" dirty="0"/>
          </a:p>
          <a:p>
            <a:endParaRPr lang="en-US" sz="2400" dirty="0" smtClean="0"/>
          </a:p>
          <a:p>
            <a:pPr marL="1257300" lvl="2" indent="-342900" algn="just">
              <a:buFont typeface="Courier New" pitchFamily="49" charset="0"/>
              <a:buChar char="o"/>
            </a:pPr>
            <a:r>
              <a:rPr lang="en-US" sz="2400" b="1" dirty="0" smtClean="0"/>
              <a:t>Asset Recognition Principle-  </a:t>
            </a:r>
            <a:r>
              <a:rPr lang="en-US" sz="2400" dirty="0" smtClean="0"/>
              <a:t>asset is recognized in the balance sheet when it is </a:t>
            </a:r>
            <a:r>
              <a:rPr lang="en-US" sz="2400" b="1" u="sng" dirty="0" smtClean="0"/>
              <a:t>probable</a:t>
            </a:r>
            <a:r>
              <a:rPr lang="en-US" sz="2400" dirty="0" smtClean="0"/>
              <a:t> that the future economic benefits will flow to the entity and the asset has a cost or value that </a:t>
            </a:r>
            <a:r>
              <a:rPr lang="en-US" sz="2400" b="1" u="sng" dirty="0" smtClean="0"/>
              <a:t>can be measured reliably.</a:t>
            </a:r>
          </a:p>
          <a:p>
            <a:pPr lvl="2" algn="just"/>
            <a:endParaRPr lang="en-US" sz="2400" b="1" u="sng" dirty="0" smtClean="0"/>
          </a:p>
          <a:p>
            <a:pPr marL="1257300" lvl="2" indent="-342900" algn="just">
              <a:buFont typeface="Courier New" pitchFamily="49" charset="0"/>
              <a:buChar char="o"/>
            </a:pPr>
            <a:r>
              <a:rPr lang="en-US" sz="2400" b="1" dirty="0" smtClean="0"/>
              <a:t>Liability Recognition Principle- </a:t>
            </a:r>
            <a:r>
              <a:rPr lang="en-US" sz="2400" dirty="0" smtClean="0"/>
              <a:t>liability is recognized in the balance sheet when it is </a:t>
            </a:r>
            <a:r>
              <a:rPr lang="en-US" sz="2400" b="1" u="sng" dirty="0" smtClean="0"/>
              <a:t>probable</a:t>
            </a:r>
            <a:r>
              <a:rPr lang="en-US" sz="2400" dirty="0" smtClean="0"/>
              <a:t> that an outflow of resources embodying economic benefits will result from the settlement of a present obligation and the amount at which the settlement will take place </a:t>
            </a:r>
            <a:r>
              <a:rPr lang="en-US" sz="2400" b="1" u="sng" dirty="0" smtClean="0"/>
              <a:t>can be measured reliably.</a:t>
            </a:r>
          </a:p>
        </p:txBody>
      </p:sp>
    </p:spTree>
    <p:extLst>
      <p:ext uri="{BB962C8B-B14F-4D97-AF65-F5344CB8AC3E}">
        <p14:creationId xmlns:p14="http://schemas.microsoft.com/office/powerpoint/2010/main" val="8020460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031" y="2241885"/>
            <a:ext cx="10871200" cy="4154983"/>
          </a:xfrm>
          <a:prstGeom prst="rect">
            <a:avLst/>
          </a:prstGeom>
          <a:noFill/>
        </p:spPr>
        <p:txBody>
          <a:bodyPr wrap="square" rtlCol="0">
            <a:spAutoFit/>
          </a:bodyPr>
          <a:lstStyle/>
          <a:p>
            <a:pPr marL="1200150" lvl="2" indent="-285750" algn="just">
              <a:buFont typeface="Courier New" pitchFamily="49" charset="0"/>
              <a:buChar char="o"/>
            </a:pPr>
            <a:r>
              <a:rPr lang="en-US" sz="2400" b="1" dirty="0" smtClean="0"/>
              <a:t>Income  Recognition Principle- </a:t>
            </a:r>
            <a:r>
              <a:rPr lang="en-US" sz="2400" dirty="0" smtClean="0"/>
              <a:t>income is recognized in the income statement when an increase in future economic benefit related to an increase in an asset or a decrease of a liability has arisen that can be measured reliably.</a:t>
            </a:r>
          </a:p>
          <a:p>
            <a:pPr marL="1200150" lvl="2" indent="-285750" algn="just">
              <a:buFont typeface="Courier New" pitchFamily="49" charset="0"/>
              <a:buChar char="o"/>
            </a:pPr>
            <a:r>
              <a:rPr lang="en-US" sz="2400" b="1" dirty="0" smtClean="0"/>
              <a:t>Expense Recognition Principle- </a:t>
            </a:r>
            <a:r>
              <a:rPr lang="en-US" sz="2400" dirty="0" smtClean="0"/>
              <a:t>expense </a:t>
            </a:r>
            <a:r>
              <a:rPr lang="en-US" sz="2400" dirty="0"/>
              <a:t>is recognized in the income statement when </a:t>
            </a:r>
            <a:r>
              <a:rPr lang="en-US" sz="2400" dirty="0" smtClean="0"/>
              <a:t>a decrease </a:t>
            </a:r>
            <a:r>
              <a:rPr lang="en-US" sz="2400" dirty="0"/>
              <a:t>in future economic benefit related to </a:t>
            </a:r>
            <a:r>
              <a:rPr lang="en-US" sz="2400" dirty="0" smtClean="0"/>
              <a:t>a decrease </a:t>
            </a:r>
            <a:r>
              <a:rPr lang="en-US" sz="2400" dirty="0"/>
              <a:t>in an asset or a </a:t>
            </a:r>
            <a:r>
              <a:rPr lang="en-US" sz="2400" dirty="0" smtClean="0"/>
              <a:t>increase </a:t>
            </a:r>
            <a:r>
              <a:rPr lang="en-US" sz="2400" dirty="0"/>
              <a:t>of a liability has arisen that can be measured </a:t>
            </a:r>
            <a:r>
              <a:rPr lang="en-US" sz="2400" dirty="0" smtClean="0"/>
              <a:t>reliably</a:t>
            </a:r>
          </a:p>
          <a:p>
            <a:pPr marL="2628900" lvl="5" indent="-342900" algn="just">
              <a:buFont typeface="Wingdings" pitchFamily="2" charset="2"/>
              <a:buChar char="Ø"/>
            </a:pPr>
            <a:r>
              <a:rPr lang="en-US" sz="2400" b="1" dirty="0" smtClean="0"/>
              <a:t>Cause &amp; Effect Association</a:t>
            </a:r>
          </a:p>
          <a:p>
            <a:pPr marL="2628900" lvl="5" indent="-342900" algn="just">
              <a:buFont typeface="Wingdings" pitchFamily="2" charset="2"/>
              <a:buChar char="Ø"/>
            </a:pPr>
            <a:r>
              <a:rPr lang="en-US" sz="2400" b="1" dirty="0" smtClean="0"/>
              <a:t>Systematic &amp; Rational Allocation</a:t>
            </a:r>
          </a:p>
          <a:p>
            <a:pPr marL="2628900" lvl="5" indent="-342900" algn="just">
              <a:buFont typeface="Wingdings" pitchFamily="2" charset="2"/>
              <a:buChar char="Ø"/>
            </a:pPr>
            <a:r>
              <a:rPr lang="en-US" sz="2400" b="1" dirty="0" smtClean="0"/>
              <a:t>Immediate Recognition</a:t>
            </a:r>
            <a:endParaRPr lang="en-US" sz="2400" b="1" dirty="0"/>
          </a:p>
        </p:txBody>
      </p:sp>
    </p:spTree>
    <p:extLst>
      <p:ext uri="{BB962C8B-B14F-4D97-AF65-F5344CB8AC3E}">
        <p14:creationId xmlns:p14="http://schemas.microsoft.com/office/powerpoint/2010/main" val="21614789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FINANCIAL STATEMENTS</a:t>
            </a:r>
            <a:endParaRPr lang="en-US" dirty="0"/>
          </a:p>
        </p:txBody>
      </p:sp>
      <p:sp>
        <p:nvSpPr>
          <p:cNvPr id="3" name="Content Placeholder 2"/>
          <p:cNvSpPr>
            <a:spLocks noGrp="1"/>
          </p:cNvSpPr>
          <p:nvPr>
            <p:ph idx="1"/>
          </p:nvPr>
        </p:nvSpPr>
        <p:spPr>
          <a:xfrm>
            <a:off x="818712" y="2222287"/>
            <a:ext cx="10554574" cy="4147516"/>
          </a:xfrm>
        </p:spPr>
        <p:txBody>
          <a:bodyPr>
            <a:normAutofit/>
          </a:bodyPr>
          <a:lstStyle/>
          <a:p>
            <a:r>
              <a:rPr lang="en-US" sz="2400" b="1" dirty="0" smtClean="0"/>
              <a:t>Assets - a</a:t>
            </a:r>
            <a:r>
              <a:rPr lang="en-US" sz="2400" dirty="0"/>
              <a:t>re probable future economic benefits obtained or controlled by a particular entity as a result of past transactions or events</a:t>
            </a:r>
            <a:r>
              <a:rPr lang="en-US" sz="2400" dirty="0" smtClean="0"/>
              <a:t>.</a:t>
            </a:r>
          </a:p>
          <a:p>
            <a:r>
              <a:rPr lang="en-US" sz="2400" b="1" dirty="0" smtClean="0"/>
              <a:t>Liabilities </a:t>
            </a:r>
            <a:r>
              <a:rPr lang="en-US" sz="2400" dirty="0" smtClean="0"/>
              <a:t>- </a:t>
            </a:r>
            <a:r>
              <a:rPr lang="en-US" sz="2400" dirty="0"/>
              <a:t>are probable future sacrifices of economic benefits arising from present obligations of a particular entity to transfer assets or provide services to other entities in the future as a result of past transactions or events</a:t>
            </a:r>
            <a:r>
              <a:rPr lang="en-US" sz="2400" dirty="0" smtClean="0"/>
              <a:t>.</a:t>
            </a:r>
          </a:p>
          <a:p>
            <a:r>
              <a:rPr lang="en-US" sz="2400" b="1" dirty="0" smtClean="0"/>
              <a:t>Equity</a:t>
            </a:r>
            <a:r>
              <a:rPr lang="en-US" sz="2400" dirty="0" smtClean="0"/>
              <a:t> - </a:t>
            </a:r>
            <a:r>
              <a:rPr lang="en-US" sz="2400" dirty="0"/>
              <a:t>or net assets, called shareholders’ equity or stockholders’ equity for a corporation, is the residual interest in the assets of an entity that remains after deducting liabilities.</a:t>
            </a:r>
            <a:r>
              <a:rPr lang="en-US" sz="2400" dirty="0" smtClean="0"/>
              <a:t> </a:t>
            </a:r>
            <a:endParaRPr lang="en-US" sz="2400" dirty="0"/>
          </a:p>
        </p:txBody>
      </p:sp>
    </p:spTree>
    <p:extLst>
      <p:ext uri="{BB962C8B-B14F-4D97-AF65-F5344CB8AC3E}">
        <p14:creationId xmlns:p14="http://schemas.microsoft.com/office/powerpoint/2010/main" val="2876598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FINANCIAL STATEMENTS</a:t>
            </a:r>
            <a:endParaRPr lang="en-US" dirty="0"/>
          </a:p>
        </p:txBody>
      </p:sp>
      <p:sp>
        <p:nvSpPr>
          <p:cNvPr id="3" name="Content Placeholder 2"/>
          <p:cNvSpPr>
            <a:spLocks noGrp="1"/>
          </p:cNvSpPr>
          <p:nvPr>
            <p:ph idx="1"/>
          </p:nvPr>
        </p:nvSpPr>
        <p:spPr>
          <a:xfrm>
            <a:off x="818712" y="2222287"/>
            <a:ext cx="10554574" cy="4147516"/>
          </a:xfrm>
        </p:spPr>
        <p:txBody>
          <a:bodyPr>
            <a:normAutofit/>
          </a:bodyPr>
          <a:lstStyle/>
          <a:p>
            <a:r>
              <a:rPr lang="en-US" sz="2400" b="1" dirty="0" smtClean="0"/>
              <a:t>Revenues</a:t>
            </a:r>
            <a:r>
              <a:rPr lang="en-US" sz="2400" dirty="0" smtClean="0"/>
              <a:t> - </a:t>
            </a:r>
            <a:r>
              <a:rPr lang="en-US" sz="2400" dirty="0"/>
              <a:t>are inflows or other enhancements of assets or settlements of liabilities from delivering or producing goods, rendering services, or other activities that constitute the entity’s ongoing major, or central, operations</a:t>
            </a:r>
            <a:r>
              <a:rPr lang="en-US" sz="2400" dirty="0" smtClean="0"/>
              <a:t>.</a:t>
            </a:r>
          </a:p>
          <a:p>
            <a:r>
              <a:rPr lang="en-US" sz="2400" b="1" dirty="0" smtClean="0"/>
              <a:t>Expenses</a:t>
            </a:r>
            <a:r>
              <a:rPr lang="en-US" sz="2400" dirty="0" smtClean="0"/>
              <a:t> - </a:t>
            </a:r>
            <a:r>
              <a:rPr lang="en-US" sz="2400" dirty="0"/>
              <a:t>are outflows or other using up of assets or incurrences of liabilities during a period from delivering or producing goods, rendering services, or other activities that constitute the entity’s ongoing major, or central, operations.</a:t>
            </a:r>
          </a:p>
        </p:txBody>
      </p:sp>
    </p:spTree>
    <p:extLst>
      <p:ext uri="{BB962C8B-B14F-4D97-AF65-F5344CB8AC3E}">
        <p14:creationId xmlns:p14="http://schemas.microsoft.com/office/powerpoint/2010/main" val="2271883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of the Elements of FS</a:t>
            </a:r>
            <a:endParaRPr lang="en-US" dirty="0"/>
          </a:p>
        </p:txBody>
      </p:sp>
      <p:sp>
        <p:nvSpPr>
          <p:cNvPr id="3" name="Content Placeholder 2"/>
          <p:cNvSpPr>
            <a:spLocks noGrp="1"/>
          </p:cNvSpPr>
          <p:nvPr>
            <p:ph idx="1"/>
          </p:nvPr>
        </p:nvSpPr>
        <p:spPr>
          <a:xfrm>
            <a:off x="325463" y="2222287"/>
            <a:ext cx="11329261" cy="4635713"/>
          </a:xfrm>
        </p:spPr>
        <p:txBody>
          <a:bodyPr>
            <a:normAutofit/>
          </a:bodyPr>
          <a:lstStyle/>
          <a:p>
            <a:r>
              <a:rPr lang="en-US" sz="2400" b="1" dirty="0" smtClean="0"/>
              <a:t>Historical costs </a:t>
            </a:r>
            <a:r>
              <a:rPr lang="en-US" sz="2400" dirty="0" smtClean="0"/>
              <a:t>– assets are recorded at the amount of cash or cash equivalents paid or the fair value of the consideration given to acquire them at the time of their acquisition.</a:t>
            </a:r>
          </a:p>
          <a:p>
            <a:r>
              <a:rPr lang="en-US" sz="2400" b="1" dirty="0" smtClean="0"/>
              <a:t>Current Cost</a:t>
            </a:r>
            <a:r>
              <a:rPr lang="en-US" sz="2400" dirty="0" smtClean="0"/>
              <a:t> – assets are carried at the amount of cash or cash equivalents that would have to be paid if the same or an equivalent was acquired currently. </a:t>
            </a:r>
          </a:p>
          <a:p>
            <a:r>
              <a:rPr lang="en-US" sz="2400" dirty="0" smtClean="0"/>
              <a:t>Present Value – assets are carried at the present discounted value of the future net cash inflows that the item is expected to generate in a normal course of business. </a:t>
            </a:r>
          </a:p>
          <a:p>
            <a:endParaRPr lang="en-US" sz="2400" dirty="0"/>
          </a:p>
        </p:txBody>
      </p:sp>
    </p:spTree>
    <p:extLst>
      <p:ext uri="{BB962C8B-B14F-4D97-AF65-F5344CB8AC3E}">
        <p14:creationId xmlns:p14="http://schemas.microsoft.com/office/powerpoint/2010/main" val="4292836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8327921" cy="646331"/>
          </a:xfrm>
          <a:prstGeom prst="rect">
            <a:avLst/>
          </a:prstGeom>
          <a:noFill/>
        </p:spPr>
        <p:txBody>
          <a:bodyPr wrap="none" rtlCol="0">
            <a:spAutoFit/>
          </a:bodyPr>
          <a:lstStyle/>
          <a:p>
            <a:r>
              <a:rPr lang="en-US" sz="3600" b="1" dirty="0" smtClean="0"/>
              <a:t>NORMAL BALANCE OF AN ACCOUNT</a:t>
            </a:r>
            <a:endParaRPr lang="en-US" sz="3600" b="1" dirty="0"/>
          </a:p>
        </p:txBody>
      </p:sp>
      <p:graphicFrame>
        <p:nvGraphicFramePr>
          <p:cNvPr id="3" name="Table 2"/>
          <p:cNvGraphicFramePr>
            <a:graphicFrameLocks noGrp="1"/>
          </p:cNvGraphicFramePr>
          <p:nvPr>
            <p:extLst>
              <p:ext uri="{D42A27DB-BD31-4B8C-83A1-F6EECF244321}">
                <p14:modId xmlns:p14="http://schemas.microsoft.com/office/powerpoint/2010/main" val="554433523"/>
              </p:ext>
            </p:extLst>
          </p:nvPr>
        </p:nvGraphicFramePr>
        <p:xfrm>
          <a:off x="582863" y="2236537"/>
          <a:ext cx="11074400" cy="4343400"/>
        </p:xfrm>
        <a:graphic>
          <a:graphicData uri="http://schemas.openxmlformats.org/drawingml/2006/table">
            <a:tbl>
              <a:tblPr firstRow="1" bandRow="1">
                <a:tableStyleId>{35758FB7-9AC5-4552-8A53-C91805E547FA}</a:tableStyleId>
              </a:tblPr>
              <a:tblGrid>
                <a:gridCol w="3352800"/>
                <a:gridCol w="1808085"/>
                <a:gridCol w="2042851"/>
                <a:gridCol w="1827813"/>
                <a:gridCol w="2042851"/>
              </a:tblGrid>
              <a:tr h="482600">
                <a:tc>
                  <a:txBody>
                    <a:bodyPr/>
                    <a:lstStyle/>
                    <a:p>
                      <a:endParaRPr lang="en-US" dirty="0">
                        <a:solidFill>
                          <a:schemeClr val="tx1"/>
                        </a:solidFill>
                      </a:endParaRPr>
                    </a:p>
                  </a:txBody>
                  <a:tcPr marL="121920" marR="121920"/>
                </a:tc>
                <a:tc gridSpan="2">
                  <a:txBody>
                    <a:bodyPr/>
                    <a:lstStyle/>
                    <a:p>
                      <a:pPr algn="ctr"/>
                      <a:r>
                        <a:rPr lang="en-US" dirty="0" smtClean="0">
                          <a:solidFill>
                            <a:schemeClr val="tx1"/>
                          </a:solidFill>
                        </a:rPr>
                        <a:t>Increases Recorded by</a:t>
                      </a:r>
                      <a:endParaRPr lang="en-US" dirty="0">
                        <a:solidFill>
                          <a:schemeClr val="tx1"/>
                        </a:solidFill>
                      </a:endParaRPr>
                    </a:p>
                  </a:txBody>
                  <a:tcPr marL="121920" marR="121920" anchor="ctr"/>
                </a:tc>
                <a:tc hMerge="1">
                  <a:txBody>
                    <a:bodyPr/>
                    <a:lstStyle/>
                    <a:p>
                      <a:endParaRPr lang="en-US" dirty="0"/>
                    </a:p>
                  </a:txBody>
                  <a:tcPr/>
                </a:tc>
                <a:tc gridSpan="2">
                  <a:txBody>
                    <a:bodyPr/>
                    <a:lstStyle/>
                    <a:p>
                      <a:pPr algn="ctr"/>
                      <a:r>
                        <a:rPr lang="en-US" dirty="0" smtClean="0">
                          <a:solidFill>
                            <a:schemeClr val="tx1"/>
                          </a:solidFill>
                        </a:rPr>
                        <a:t>Normal Balance</a:t>
                      </a:r>
                      <a:endParaRPr lang="en-US" dirty="0">
                        <a:solidFill>
                          <a:schemeClr val="tx1"/>
                        </a:solidFill>
                      </a:endParaRPr>
                    </a:p>
                  </a:txBody>
                  <a:tcPr marL="121920" marR="121920" anchor="ctr"/>
                </a:tc>
                <a:tc hMerge="1">
                  <a:txBody>
                    <a:bodyPr/>
                    <a:lstStyle/>
                    <a:p>
                      <a:endParaRPr lang="en-US" dirty="0"/>
                    </a:p>
                  </a:txBody>
                  <a:tcPr/>
                </a:tc>
              </a:tr>
              <a:tr h="482600">
                <a:tc>
                  <a:txBody>
                    <a:bodyPr/>
                    <a:lstStyle/>
                    <a:p>
                      <a:pPr algn="ctr"/>
                      <a:r>
                        <a:rPr lang="en-US" dirty="0" smtClean="0">
                          <a:solidFill>
                            <a:schemeClr val="tx1"/>
                          </a:solidFill>
                        </a:rPr>
                        <a:t>Account</a:t>
                      </a:r>
                      <a:r>
                        <a:rPr lang="en-US" baseline="0" dirty="0" smtClean="0">
                          <a:solidFill>
                            <a:schemeClr val="tx1"/>
                          </a:solidFill>
                        </a:rPr>
                        <a:t> Category</a:t>
                      </a:r>
                      <a:endParaRPr lang="en-US" dirty="0">
                        <a:solidFill>
                          <a:schemeClr val="tx1"/>
                        </a:solidFill>
                      </a:endParaRPr>
                    </a:p>
                  </a:txBody>
                  <a:tcPr marL="121920" marR="121920" anchor="b"/>
                </a:tc>
                <a:tc>
                  <a:txBody>
                    <a:bodyPr/>
                    <a:lstStyle/>
                    <a:p>
                      <a:pPr algn="ctr"/>
                      <a:r>
                        <a:rPr lang="en-US" dirty="0" smtClean="0">
                          <a:solidFill>
                            <a:schemeClr val="tx1"/>
                          </a:solidFill>
                        </a:rPr>
                        <a:t>Debit</a:t>
                      </a:r>
                      <a:endParaRPr lang="en-US" dirty="0">
                        <a:solidFill>
                          <a:schemeClr val="tx1"/>
                        </a:solidFill>
                      </a:endParaRPr>
                    </a:p>
                  </a:txBody>
                  <a:tcPr marL="121920" marR="121920" anchor="ctr"/>
                </a:tc>
                <a:tc>
                  <a:txBody>
                    <a:bodyPr/>
                    <a:lstStyle/>
                    <a:p>
                      <a:pPr algn="ctr"/>
                      <a:r>
                        <a:rPr lang="en-US" dirty="0" smtClean="0">
                          <a:solidFill>
                            <a:schemeClr val="tx1"/>
                          </a:solidFill>
                        </a:rPr>
                        <a:t>Credit</a:t>
                      </a:r>
                      <a:endParaRPr lang="en-US" dirty="0">
                        <a:solidFill>
                          <a:schemeClr val="tx1"/>
                        </a:solidFill>
                      </a:endParaRPr>
                    </a:p>
                  </a:txBody>
                  <a:tcPr marL="121920" marR="121920" anchor="ctr"/>
                </a:tc>
                <a:tc>
                  <a:txBody>
                    <a:bodyPr/>
                    <a:lstStyle/>
                    <a:p>
                      <a:pPr algn="ctr"/>
                      <a:r>
                        <a:rPr lang="en-US" dirty="0" smtClean="0">
                          <a:solidFill>
                            <a:schemeClr val="tx1"/>
                          </a:solidFill>
                        </a:rPr>
                        <a:t>Debit</a:t>
                      </a:r>
                      <a:endParaRPr lang="en-US" dirty="0">
                        <a:solidFill>
                          <a:schemeClr val="tx1"/>
                        </a:solidFill>
                      </a:endParaRPr>
                    </a:p>
                  </a:txBody>
                  <a:tcPr marL="121920" marR="121920" anchor="ctr"/>
                </a:tc>
                <a:tc>
                  <a:txBody>
                    <a:bodyPr/>
                    <a:lstStyle/>
                    <a:p>
                      <a:pPr algn="ctr"/>
                      <a:r>
                        <a:rPr lang="en-US" dirty="0" smtClean="0">
                          <a:solidFill>
                            <a:schemeClr val="tx1"/>
                          </a:solidFill>
                        </a:rPr>
                        <a:t>Credit</a:t>
                      </a:r>
                      <a:endParaRPr lang="en-US" dirty="0">
                        <a:solidFill>
                          <a:schemeClr val="tx1"/>
                        </a:solidFill>
                      </a:endParaRPr>
                    </a:p>
                  </a:txBody>
                  <a:tcPr marL="121920" marR="121920" anchor="ctr"/>
                </a:tc>
              </a:tr>
              <a:tr h="482600">
                <a:tc>
                  <a:txBody>
                    <a:bodyPr/>
                    <a:lstStyle/>
                    <a:p>
                      <a:r>
                        <a:rPr lang="en-US" dirty="0" smtClean="0">
                          <a:solidFill>
                            <a:schemeClr val="tx1"/>
                          </a:solidFill>
                        </a:rPr>
                        <a:t>ASSET</a:t>
                      </a:r>
                      <a:endParaRPr lang="en-US" dirty="0">
                        <a:solidFill>
                          <a:schemeClr val="tx1"/>
                        </a:solidFill>
                      </a:endParaRPr>
                    </a:p>
                  </a:txBody>
                  <a:tcPr marL="121920" marR="121920" anchor="b"/>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c>
                  <a:txBody>
                    <a:bodyPr/>
                    <a:lstStyle/>
                    <a:p>
                      <a:pPr algn="ctr"/>
                      <a:endParaRPr lang="en-US">
                        <a:solidFill>
                          <a:schemeClr val="tx1"/>
                        </a:solidFill>
                      </a:endParaRPr>
                    </a:p>
                  </a:txBody>
                  <a:tcPr marL="121920" marR="121920" anchor="ctr"/>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c>
                  <a:txBody>
                    <a:bodyPr/>
                    <a:lstStyle/>
                    <a:p>
                      <a:pPr algn="ctr"/>
                      <a:endParaRPr lang="en-US">
                        <a:solidFill>
                          <a:schemeClr val="tx1"/>
                        </a:solidFill>
                      </a:endParaRPr>
                    </a:p>
                  </a:txBody>
                  <a:tcPr marL="121920" marR="121920" anchor="ctr"/>
                </a:tc>
              </a:tr>
              <a:tr h="482600">
                <a:tc>
                  <a:txBody>
                    <a:bodyPr/>
                    <a:lstStyle/>
                    <a:p>
                      <a:r>
                        <a:rPr lang="en-US" dirty="0" smtClean="0">
                          <a:solidFill>
                            <a:schemeClr val="tx1"/>
                          </a:solidFill>
                        </a:rPr>
                        <a:t>LIABILITIES</a:t>
                      </a:r>
                      <a:endParaRPr lang="en-US" dirty="0">
                        <a:solidFill>
                          <a:schemeClr val="tx1"/>
                        </a:solidFill>
                      </a:endParaRPr>
                    </a:p>
                  </a:txBody>
                  <a:tcPr marL="121920" marR="121920" anchor="b"/>
                </a:tc>
                <a:tc>
                  <a:txBody>
                    <a:bodyPr/>
                    <a:lstStyle/>
                    <a:p>
                      <a:pPr algn="ctr"/>
                      <a:endParaRPr lang="en-US" dirty="0">
                        <a:solidFill>
                          <a:schemeClr val="tx1"/>
                        </a:solidFill>
                      </a:endParaRPr>
                    </a:p>
                  </a:txBody>
                  <a:tcPr marL="121920" marR="121920" anchor="ctr"/>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c>
                  <a:txBody>
                    <a:bodyPr/>
                    <a:lstStyle/>
                    <a:p>
                      <a:pPr algn="ctr"/>
                      <a:endParaRPr lang="en-US">
                        <a:solidFill>
                          <a:schemeClr val="tx1"/>
                        </a:solidFill>
                      </a:endParaRPr>
                    </a:p>
                  </a:txBody>
                  <a:tcPr marL="121920" marR="121920" anchor="ctr"/>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r>
              <a:tr h="482600">
                <a:tc>
                  <a:txBody>
                    <a:bodyPr/>
                    <a:lstStyle/>
                    <a:p>
                      <a:r>
                        <a:rPr lang="en-US" dirty="0" smtClean="0">
                          <a:solidFill>
                            <a:schemeClr val="tx1"/>
                          </a:solidFill>
                        </a:rPr>
                        <a:t>OWNER’S EQUITY:</a:t>
                      </a:r>
                      <a:endParaRPr lang="en-US" dirty="0">
                        <a:solidFill>
                          <a:schemeClr val="tx1"/>
                        </a:solidFill>
                      </a:endParaRPr>
                    </a:p>
                  </a:txBody>
                  <a:tcPr marL="121920" marR="121920" anchor="b"/>
                </a:tc>
                <a:tc>
                  <a:txBody>
                    <a:bodyPr/>
                    <a:lstStyle/>
                    <a:p>
                      <a:pPr algn="ctr"/>
                      <a:endParaRPr lang="en-US" dirty="0">
                        <a:solidFill>
                          <a:schemeClr val="tx1"/>
                        </a:solidFill>
                      </a:endParaRPr>
                    </a:p>
                  </a:txBody>
                  <a:tcPr marL="121920" marR="121920" anchor="ctr"/>
                </a:tc>
                <a:tc>
                  <a:txBody>
                    <a:bodyPr/>
                    <a:lstStyle/>
                    <a:p>
                      <a:pPr algn="ctr"/>
                      <a:endParaRPr lang="en-US" dirty="0">
                        <a:solidFill>
                          <a:schemeClr val="tx1"/>
                        </a:solidFill>
                      </a:endParaRPr>
                    </a:p>
                  </a:txBody>
                  <a:tcPr marL="121920" marR="121920" anchor="ctr"/>
                </a:tc>
                <a:tc>
                  <a:txBody>
                    <a:bodyPr/>
                    <a:lstStyle/>
                    <a:p>
                      <a:pPr algn="ctr"/>
                      <a:endParaRPr lang="en-US">
                        <a:solidFill>
                          <a:schemeClr val="tx1"/>
                        </a:solidFill>
                      </a:endParaRPr>
                    </a:p>
                  </a:txBody>
                  <a:tcPr marL="121920" marR="121920" anchor="ctr"/>
                </a:tc>
                <a:tc>
                  <a:txBody>
                    <a:bodyPr/>
                    <a:lstStyle/>
                    <a:p>
                      <a:pPr algn="ctr"/>
                      <a:endParaRPr lang="en-US">
                        <a:solidFill>
                          <a:schemeClr val="tx1"/>
                        </a:solidFill>
                      </a:endParaRPr>
                    </a:p>
                  </a:txBody>
                  <a:tcPr marL="121920" marR="121920" anchor="ctr"/>
                </a:tc>
              </a:tr>
              <a:tr h="482600">
                <a:tc>
                  <a:txBody>
                    <a:bodyPr/>
                    <a:lstStyle/>
                    <a:p>
                      <a:r>
                        <a:rPr lang="en-US" dirty="0" smtClean="0">
                          <a:solidFill>
                            <a:schemeClr val="tx1"/>
                          </a:solidFill>
                        </a:rPr>
                        <a:t>   OWNER’S CAPITAL</a:t>
                      </a:r>
                      <a:endParaRPr lang="en-US" dirty="0">
                        <a:solidFill>
                          <a:schemeClr val="tx1"/>
                        </a:solidFill>
                      </a:endParaRPr>
                    </a:p>
                  </a:txBody>
                  <a:tcPr marL="121920" marR="121920" anchor="b"/>
                </a:tc>
                <a:tc>
                  <a:txBody>
                    <a:bodyPr/>
                    <a:lstStyle/>
                    <a:p>
                      <a:pPr algn="ctr"/>
                      <a:endParaRPr lang="en-US">
                        <a:solidFill>
                          <a:schemeClr val="tx1"/>
                        </a:solidFill>
                      </a:endParaRPr>
                    </a:p>
                  </a:txBody>
                  <a:tcPr marL="121920" marR="121920" anchor="ctr"/>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c>
                  <a:txBody>
                    <a:bodyPr/>
                    <a:lstStyle/>
                    <a:p>
                      <a:pPr algn="ctr"/>
                      <a:endParaRPr lang="en-US" dirty="0">
                        <a:solidFill>
                          <a:schemeClr val="tx1"/>
                        </a:solidFill>
                      </a:endParaRPr>
                    </a:p>
                  </a:txBody>
                  <a:tcPr marL="121920" marR="121920" anchor="ctr"/>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r>
              <a:tr h="482600">
                <a:tc>
                  <a:txBody>
                    <a:bodyPr/>
                    <a:lstStyle/>
                    <a:p>
                      <a:r>
                        <a:rPr lang="en-US" dirty="0" smtClean="0">
                          <a:solidFill>
                            <a:schemeClr val="tx1"/>
                          </a:solidFill>
                        </a:rPr>
                        <a:t>   WITHDRAWALS</a:t>
                      </a:r>
                      <a:endParaRPr lang="en-US" dirty="0">
                        <a:solidFill>
                          <a:schemeClr val="tx1"/>
                        </a:solidFill>
                      </a:endParaRPr>
                    </a:p>
                  </a:txBody>
                  <a:tcPr marL="121920" marR="121920" anchor="b"/>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c>
                  <a:txBody>
                    <a:bodyPr/>
                    <a:lstStyle/>
                    <a:p>
                      <a:pPr algn="ctr"/>
                      <a:endParaRPr lang="en-US">
                        <a:solidFill>
                          <a:schemeClr val="tx1"/>
                        </a:solidFill>
                      </a:endParaRPr>
                    </a:p>
                  </a:txBody>
                  <a:tcPr marL="121920" marR="121920" anchor="ctr"/>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c>
                  <a:txBody>
                    <a:bodyPr/>
                    <a:lstStyle/>
                    <a:p>
                      <a:pPr algn="ctr"/>
                      <a:endParaRPr lang="en-US">
                        <a:solidFill>
                          <a:schemeClr val="tx1"/>
                        </a:solidFill>
                      </a:endParaRPr>
                    </a:p>
                  </a:txBody>
                  <a:tcPr marL="121920" marR="121920" anchor="ctr"/>
                </a:tc>
              </a:tr>
              <a:tr h="482600">
                <a:tc>
                  <a:txBody>
                    <a:bodyPr/>
                    <a:lstStyle/>
                    <a:p>
                      <a:r>
                        <a:rPr lang="en-US" dirty="0" smtClean="0">
                          <a:solidFill>
                            <a:schemeClr val="tx1"/>
                          </a:solidFill>
                        </a:rPr>
                        <a:t>   INCOME</a:t>
                      </a:r>
                      <a:endParaRPr lang="en-US" dirty="0">
                        <a:solidFill>
                          <a:schemeClr val="tx1"/>
                        </a:solidFill>
                      </a:endParaRPr>
                    </a:p>
                  </a:txBody>
                  <a:tcPr marL="121920" marR="121920" anchor="b"/>
                </a:tc>
                <a:tc>
                  <a:txBody>
                    <a:bodyPr/>
                    <a:lstStyle/>
                    <a:p>
                      <a:pPr algn="ctr"/>
                      <a:endParaRPr lang="en-US">
                        <a:solidFill>
                          <a:schemeClr val="tx1"/>
                        </a:solidFill>
                      </a:endParaRPr>
                    </a:p>
                  </a:txBody>
                  <a:tcPr marL="121920" marR="121920" anchor="ctr"/>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c>
                  <a:txBody>
                    <a:bodyPr/>
                    <a:lstStyle/>
                    <a:p>
                      <a:pPr algn="ctr"/>
                      <a:endParaRPr lang="en-US" dirty="0">
                        <a:solidFill>
                          <a:schemeClr val="tx1"/>
                        </a:solidFill>
                      </a:endParaRPr>
                    </a:p>
                  </a:txBody>
                  <a:tcPr marL="121920" marR="121920" anchor="ctr"/>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r>
              <a:tr h="482600">
                <a:tc>
                  <a:txBody>
                    <a:bodyPr/>
                    <a:lstStyle/>
                    <a:p>
                      <a:r>
                        <a:rPr lang="en-US" dirty="0" smtClean="0">
                          <a:solidFill>
                            <a:schemeClr val="tx1"/>
                          </a:solidFill>
                        </a:rPr>
                        <a:t>   EXPENSES</a:t>
                      </a:r>
                      <a:endParaRPr lang="en-US" dirty="0">
                        <a:solidFill>
                          <a:schemeClr val="tx1"/>
                        </a:solidFill>
                      </a:endParaRPr>
                    </a:p>
                  </a:txBody>
                  <a:tcPr marL="121920" marR="121920" anchor="b"/>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c>
                  <a:txBody>
                    <a:bodyPr/>
                    <a:lstStyle/>
                    <a:p>
                      <a:pPr algn="ctr"/>
                      <a:endParaRPr lang="en-US" dirty="0">
                        <a:solidFill>
                          <a:schemeClr val="tx1"/>
                        </a:solidFill>
                      </a:endParaRPr>
                    </a:p>
                  </a:txBody>
                  <a:tcPr marL="121920" marR="121920" anchor="ctr"/>
                </a:tc>
                <a:tc>
                  <a:txBody>
                    <a:bodyPr/>
                    <a:lstStyle/>
                    <a:p>
                      <a:pPr marL="285750" indent="-285750" algn="ctr">
                        <a:buFont typeface="Wingdings" pitchFamily="2" charset="2"/>
                        <a:buChar char="ü"/>
                      </a:pPr>
                      <a:r>
                        <a:rPr lang="en-US" dirty="0" smtClean="0">
                          <a:solidFill>
                            <a:schemeClr val="tx1"/>
                          </a:solidFill>
                        </a:rPr>
                        <a:t> </a:t>
                      </a:r>
                      <a:endParaRPr lang="en-US" dirty="0">
                        <a:solidFill>
                          <a:schemeClr val="tx1"/>
                        </a:solidFill>
                      </a:endParaRPr>
                    </a:p>
                  </a:txBody>
                  <a:tcPr marL="121920" marR="121920" anchor="ctr"/>
                </a:tc>
                <a:tc>
                  <a:txBody>
                    <a:bodyPr/>
                    <a:lstStyle/>
                    <a:p>
                      <a:pPr algn="ctr"/>
                      <a:endParaRPr lang="en-US" dirty="0">
                        <a:solidFill>
                          <a:schemeClr val="tx1"/>
                        </a:solidFill>
                      </a:endParaRPr>
                    </a:p>
                  </a:txBody>
                  <a:tcPr marL="121920" marR="121920" anchor="ctr"/>
                </a:tc>
              </a:tr>
            </a:tbl>
          </a:graphicData>
        </a:graphic>
      </p:graphicFrame>
    </p:spTree>
    <p:extLst>
      <p:ext uri="{BB962C8B-B14F-4D97-AF65-F5344CB8AC3E}">
        <p14:creationId xmlns:p14="http://schemas.microsoft.com/office/powerpoint/2010/main" val="16683705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838200"/>
            <a:ext cx="11074400" cy="3477875"/>
          </a:xfrm>
          <a:prstGeom prst="rect">
            <a:avLst/>
          </a:prstGeom>
          <a:noFill/>
        </p:spPr>
        <p:txBody>
          <a:bodyPr wrap="square" rtlCol="0">
            <a:spAutoFit/>
          </a:bodyPr>
          <a:lstStyle/>
          <a:p>
            <a:pPr algn="ctr"/>
            <a:r>
              <a:rPr lang="en-US" sz="3600" b="1" dirty="0" smtClean="0"/>
              <a:t>ACCOUNTING EVENTS AND TRANSACTIONS</a:t>
            </a:r>
          </a:p>
          <a:p>
            <a:pPr algn="ctr"/>
            <a:endParaRPr lang="en-US" sz="2400" b="1" dirty="0" smtClean="0"/>
          </a:p>
          <a:p>
            <a:endParaRPr lang="en-US" sz="2000" b="1" u="sng" dirty="0" smtClean="0"/>
          </a:p>
          <a:p>
            <a:endParaRPr lang="en-US" sz="2000" b="1" u="sng" dirty="0"/>
          </a:p>
          <a:p>
            <a:endParaRPr lang="en-US" sz="2000" b="1" u="sng" dirty="0"/>
          </a:p>
          <a:p>
            <a:r>
              <a:rPr lang="en-US" sz="2000" b="1" i="1" u="sng" dirty="0" smtClean="0"/>
              <a:t>ACCOUNTING EVENT</a:t>
            </a:r>
            <a:r>
              <a:rPr lang="en-US" sz="2000" dirty="0" smtClean="0"/>
              <a:t>- is an economic occurrence that causes changes in an enterprise’s assets, liabilities, and/or equity.</a:t>
            </a:r>
          </a:p>
          <a:p>
            <a:endParaRPr lang="en-US" sz="2000" b="1" i="1" u="sng" dirty="0"/>
          </a:p>
          <a:p>
            <a:r>
              <a:rPr lang="en-US" sz="2000" b="1" i="1" u="sng" dirty="0" smtClean="0"/>
              <a:t>TRANSACTION</a:t>
            </a:r>
            <a:r>
              <a:rPr lang="en-US" sz="2000" dirty="0" smtClean="0"/>
              <a:t>- is a particular event that involves the transfer of something of value between two entities.</a:t>
            </a:r>
            <a:endParaRPr lang="en-US" sz="2000" b="1" i="1" u="sng" dirty="0"/>
          </a:p>
        </p:txBody>
      </p:sp>
    </p:spTree>
    <p:extLst>
      <p:ext uri="{BB962C8B-B14F-4D97-AF65-F5344CB8AC3E}">
        <p14:creationId xmlns:p14="http://schemas.microsoft.com/office/powerpoint/2010/main" val="20880349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850900" y="1371601"/>
            <a:ext cx="10566400" cy="1107996"/>
          </a:xfrm>
          <a:prstGeom prst="rect">
            <a:avLst/>
          </a:prstGeom>
          <a:noFill/>
          <a:ln>
            <a:noFill/>
          </a:ln>
          <a:effectLs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pPr>
            <a:r>
              <a:rPr lang="en-US" sz="6600" b="1" i="1">
                <a:effectLst>
                  <a:outerShdw blurRad="38100" dist="38100" dir="2700000" algn="tl">
                    <a:srgbClr val="FFFFFF"/>
                  </a:outerShdw>
                </a:effectLst>
                <a:latin typeface="Times New Roman" charset="0"/>
              </a:rPr>
              <a:t>ACCOUNTING CYCLE</a:t>
            </a:r>
          </a:p>
        </p:txBody>
      </p:sp>
      <p:sp>
        <p:nvSpPr>
          <p:cNvPr id="12" name="TextBox 11"/>
          <p:cNvSpPr txBox="1">
            <a:spLocks noChangeArrowheads="1"/>
          </p:cNvSpPr>
          <p:nvPr/>
        </p:nvSpPr>
        <p:spPr bwMode="auto">
          <a:xfrm>
            <a:off x="2235200" y="4114801"/>
            <a:ext cx="8636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just" eaLnBrk="1" hangingPunct="1"/>
            <a:r>
              <a:rPr lang="en-US"/>
              <a:t>- a series of steps taken in gathering, processing and summarizing data so as to produce 	meaningful information which are communicated to statement users by way of financial reports.</a:t>
            </a:r>
          </a:p>
          <a:p>
            <a:pPr eaLnBrk="1" hangingPunct="1"/>
            <a:endParaRPr lang="en-US"/>
          </a:p>
        </p:txBody>
      </p:sp>
    </p:spTree>
    <p:extLst>
      <p:ext uri="{BB962C8B-B14F-4D97-AF65-F5344CB8AC3E}">
        <p14:creationId xmlns:p14="http://schemas.microsoft.com/office/powerpoint/2010/main" val="2483872879"/>
      </p:ext>
    </p:extLst>
  </p:cSld>
  <p:clrMapOvr>
    <a:masterClrMapping/>
  </p:clrMapOvr>
  <p:transition xmlns:p14="http://schemas.microsoft.com/office/powerpoint/2010/main">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0972800" cy="762000"/>
          </a:xfrm>
        </p:spPr>
        <p:txBody>
          <a:bodyPr/>
          <a:lstStyle/>
          <a:p>
            <a:r>
              <a:rPr lang="en-US" dirty="0" smtClean="0"/>
              <a:t>HISTORY</a:t>
            </a:r>
            <a:endParaRPr lang="en-US" dirty="0"/>
          </a:p>
        </p:txBody>
      </p:sp>
      <p:sp>
        <p:nvSpPr>
          <p:cNvPr id="5" name="TextBox 4"/>
          <p:cNvSpPr txBox="1"/>
          <p:nvPr/>
        </p:nvSpPr>
        <p:spPr>
          <a:xfrm>
            <a:off x="5328250" y="2111370"/>
            <a:ext cx="2277036" cy="461665"/>
          </a:xfrm>
          <a:prstGeom prst="rect">
            <a:avLst/>
          </a:prstGeom>
          <a:noFill/>
        </p:spPr>
        <p:txBody>
          <a:bodyPr wrap="none" rtlCol="0">
            <a:spAutoFit/>
            <a:scene3d>
              <a:camera prst="perspectiveBelow"/>
              <a:lightRig rig="threePt" dir="t"/>
            </a:scene3d>
          </a:bodyPr>
          <a:lstStyle/>
          <a:p>
            <a:r>
              <a:rPr lang="en-US" sz="2400" b="1" dirty="0" smtClean="0">
                <a:solidFill>
                  <a:srgbClr val="C00000"/>
                </a:solidFill>
              </a:rPr>
              <a:t>LUCA PACIOLI</a:t>
            </a:r>
          </a:p>
        </p:txBody>
      </p:sp>
      <p:pic>
        <p:nvPicPr>
          <p:cNvPr id="1026" name="Picture 2" descr="Pacio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69" y="2965906"/>
            <a:ext cx="3931329" cy="3084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TextBox 5"/>
          <p:cNvSpPr txBox="1"/>
          <p:nvPr/>
        </p:nvSpPr>
        <p:spPr>
          <a:xfrm rot="10800000" flipV="1">
            <a:off x="7834195" y="2203701"/>
            <a:ext cx="3759200" cy="369332"/>
          </a:xfrm>
          <a:prstGeom prst="rect">
            <a:avLst/>
          </a:prstGeom>
          <a:noFill/>
        </p:spPr>
        <p:txBody>
          <a:bodyPr wrap="square" rtlCol="0">
            <a:spAutoFit/>
          </a:bodyPr>
          <a:lstStyle/>
          <a:p>
            <a:r>
              <a:rPr lang="en-US" b="1" u="sng" dirty="0" smtClean="0"/>
              <a:t>- “Father of Accounting”</a:t>
            </a:r>
            <a:endParaRPr lang="en-US" b="1" u="sng" dirty="0"/>
          </a:p>
        </p:txBody>
      </p:sp>
      <p:sp>
        <p:nvSpPr>
          <p:cNvPr id="7" name="TextBox 6"/>
          <p:cNvSpPr txBox="1"/>
          <p:nvPr/>
        </p:nvSpPr>
        <p:spPr>
          <a:xfrm>
            <a:off x="5127721" y="2886398"/>
            <a:ext cx="6101752" cy="1477328"/>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rgbClr val="FFFF99"/>
                </a:solidFill>
              </a:rPr>
              <a:t>In 1494he published his book, </a:t>
            </a:r>
            <a:r>
              <a:rPr lang="en-US" b="1" u="sng" dirty="0" smtClean="0">
                <a:solidFill>
                  <a:srgbClr val="FFFF99"/>
                </a:solidFill>
              </a:rPr>
              <a:t>SUMMA DE ARITHMETICA, GEOMETRIA, PROPORTIONI ET PROPORTIONALITA</a:t>
            </a:r>
            <a:r>
              <a:rPr lang="en-US" dirty="0" smtClean="0">
                <a:solidFill>
                  <a:srgbClr val="FFFF99"/>
                </a:solidFill>
              </a:rPr>
              <a:t> (Everything about </a:t>
            </a:r>
            <a:r>
              <a:rPr lang="en-US" dirty="0" err="1" smtClean="0">
                <a:solidFill>
                  <a:srgbClr val="FFFF99"/>
                </a:solidFill>
              </a:rPr>
              <a:t>Arithmetic,Geometry</a:t>
            </a:r>
            <a:r>
              <a:rPr lang="en-US" dirty="0" smtClean="0">
                <a:solidFill>
                  <a:srgbClr val="FFFF99"/>
                </a:solidFill>
              </a:rPr>
              <a:t>, Proportions and Proportionality.”</a:t>
            </a:r>
            <a:endParaRPr lang="en-US" dirty="0">
              <a:solidFill>
                <a:srgbClr val="FFFF99"/>
              </a:solidFill>
            </a:endParaRPr>
          </a:p>
        </p:txBody>
      </p:sp>
      <p:sp>
        <p:nvSpPr>
          <p:cNvPr id="8" name="Curved Right Arrow 7"/>
          <p:cNvSpPr/>
          <p:nvPr/>
        </p:nvSpPr>
        <p:spPr>
          <a:xfrm>
            <a:off x="4385855" y="4041274"/>
            <a:ext cx="634920" cy="1600200"/>
          </a:xfrm>
          <a:prstGeom prst="curvedRightArrow">
            <a:avLst>
              <a:gd name="adj1" fmla="val 0"/>
              <a:gd name="adj2" fmla="val 50000"/>
              <a:gd name="adj3" fmla="val 25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5176150" y="5269833"/>
            <a:ext cx="6705601" cy="1200329"/>
          </a:xfrm>
          <a:prstGeom prst="rect">
            <a:avLst/>
          </a:prstGeom>
          <a:noFill/>
        </p:spPr>
        <p:txBody>
          <a:bodyPr wrap="square" rtlCol="0">
            <a:spAutoFit/>
          </a:bodyPr>
          <a:lstStyle/>
          <a:p>
            <a:r>
              <a:rPr lang="en-US" b="1" i="1" u="sng" dirty="0" err="1" smtClean="0"/>
              <a:t>Particularis</a:t>
            </a:r>
            <a:r>
              <a:rPr lang="en-US" b="1" i="1" u="sng" dirty="0" smtClean="0"/>
              <a:t> de </a:t>
            </a:r>
            <a:r>
              <a:rPr lang="en-US" b="1" i="1" u="sng" dirty="0" err="1" smtClean="0"/>
              <a:t>Computis</a:t>
            </a:r>
            <a:r>
              <a:rPr lang="en-US" b="1" i="1" u="sng" dirty="0" smtClean="0"/>
              <a:t> et </a:t>
            </a:r>
            <a:r>
              <a:rPr lang="en-US" b="1" i="1" u="sng" dirty="0" err="1" smtClean="0"/>
              <a:t>Scripturis</a:t>
            </a:r>
            <a:r>
              <a:rPr lang="en-US" b="1" i="1" u="sng" dirty="0" smtClean="0"/>
              <a:t> </a:t>
            </a:r>
            <a:r>
              <a:rPr lang="en-US" dirty="0" smtClean="0"/>
              <a:t>or “Details of Calculation and Recording.”</a:t>
            </a:r>
          </a:p>
          <a:p>
            <a:r>
              <a:rPr lang="en-US" dirty="0"/>
              <a:t>	</a:t>
            </a:r>
            <a:r>
              <a:rPr lang="en-US" dirty="0" smtClean="0"/>
              <a:t>- double entry bookkeeping.</a:t>
            </a:r>
          </a:p>
          <a:p>
            <a:r>
              <a:rPr lang="en-US" dirty="0"/>
              <a:t>	</a:t>
            </a:r>
            <a:r>
              <a:rPr lang="en-US" dirty="0" smtClean="0"/>
              <a:t>-36 Chapters.</a:t>
            </a:r>
          </a:p>
        </p:txBody>
      </p:sp>
    </p:spTree>
    <p:extLst>
      <p:ext uri="{BB962C8B-B14F-4D97-AF65-F5344CB8AC3E}">
        <p14:creationId xmlns:p14="http://schemas.microsoft.com/office/powerpoint/2010/main" val="42412199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randombar(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06400" y="381000"/>
            <a:ext cx="84328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buFont typeface="Arial" charset="0"/>
              <a:buAutoNum type="arabicPeriod"/>
            </a:pPr>
            <a:r>
              <a:rPr lang="en-US" sz="2000" b="1"/>
              <a:t>Analyzing</a:t>
            </a:r>
            <a:r>
              <a:rPr lang="en-US" sz="2000"/>
              <a:t> (Identification of events to be recorded)</a:t>
            </a:r>
          </a:p>
          <a:p>
            <a:pPr eaLnBrk="1" hangingPunct="1">
              <a:buFont typeface="Arial" charset="0"/>
              <a:buAutoNum type="arabicPeriod"/>
            </a:pPr>
            <a:r>
              <a:rPr lang="en-US" sz="2000" b="1"/>
              <a:t>Recording</a:t>
            </a:r>
            <a:r>
              <a:rPr lang="en-US" sz="2000"/>
              <a:t> (Transactions are recorded in the journal)</a:t>
            </a:r>
          </a:p>
          <a:p>
            <a:pPr eaLnBrk="1" hangingPunct="1">
              <a:buFont typeface="Arial" charset="0"/>
              <a:buAutoNum type="arabicPeriod"/>
            </a:pPr>
            <a:r>
              <a:rPr lang="en-US" sz="2000" b="1"/>
              <a:t>Posting</a:t>
            </a:r>
            <a:r>
              <a:rPr lang="en-US" sz="2000"/>
              <a:t> (Journal entries are posted to the ledger)</a:t>
            </a:r>
          </a:p>
          <a:p>
            <a:pPr eaLnBrk="1" hangingPunct="1">
              <a:buFont typeface="Arial" charset="0"/>
              <a:buAutoNum type="arabicPeriod"/>
            </a:pPr>
            <a:r>
              <a:rPr lang="en-US" sz="2000" b="1"/>
              <a:t>Unadjusted Trial Balance </a:t>
            </a:r>
            <a:r>
              <a:rPr lang="en-US" sz="2000"/>
              <a:t>(Preparation of a Trial Balance)</a:t>
            </a:r>
          </a:p>
          <a:p>
            <a:pPr eaLnBrk="1" hangingPunct="1">
              <a:buFont typeface="Arial" charset="0"/>
              <a:buAutoNum type="arabicPeriod"/>
            </a:pPr>
            <a:r>
              <a:rPr lang="en-US" sz="2000" b="1"/>
              <a:t>Adjusting Entries </a:t>
            </a:r>
            <a:r>
              <a:rPr lang="en-US" sz="2000"/>
              <a:t>(Preparation of worksheet including adjusting entries)</a:t>
            </a:r>
          </a:p>
          <a:p>
            <a:pPr eaLnBrk="1" hangingPunct="1">
              <a:buFont typeface="Arial" charset="0"/>
              <a:buAutoNum type="arabicPeriod"/>
            </a:pPr>
            <a:r>
              <a:rPr lang="en-US" sz="2000" b="1"/>
              <a:t>Financial Statements</a:t>
            </a:r>
            <a:r>
              <a:rPr lang="en-US" sz="2000"/>
              <a:t> (Preparation of Financial Statements)</a:t>
            </a:r>
          </a:p>
          <a:p>
            <a:pPr eaLnBrk="1" hangingPunct="1">
              <a:buFont typeface="Arial" charset="0"/>
              <a:buAutoNum type="arabicPeriod"/>
            </a:pPr>
            <a:r>
              <a:rPr lang="en-US" sz="2000" b="1"/>
              <a:t>Adjusted Trial Balance</a:t>
            </a:r>
            <a:r>
              <a:rPr lang="en-US" sz="2000"/>
              <a:t> (Adjusting journal entries are journalized and posted)</a:t>
            </a:r>
          </a:p>
          <a:p>
            <a:pPr eaLnBrk="1" hangingPunct="1">
              <a:buFont typeface="Arial" charset="0"/>
              <a:buAutoNum type="arabicPeriod"/>
            </a:pPr>
            <a:r>
              <a:rPr lang="en-US" sz="2000" b="1"/>
              <a:t>Closing Entries </a:t>
            </a:r>
            <a:r>
              <a:rPr lang="en-US" sz="2000"/>
              <a:t>(Closing journal entries are journalized and posted)</a:t>
            </a:r>
          </a:p>
          <a:p>
            <a:pPr eaLnBrk="1" hangingPunct="1">
              <a:buFont typeface="Arial" charset="0"/>
              <a:buAutoNum type="arabicPeriod"/>
            </a:pPr>
            <a:r>
              <a:rPr lang="en-US" sz="2000" b="1"/>
              <a:t>Post-Closing Trial Balance </a:t>
            </a:r>
            <a:r>
              <a:rPr lang="en-US" sz="2000"/>
              <a:t>(Preparation of Post-closing Trial Balance)</a:t>
            </a:r>
          </a:p>
          <a:p>
            <a:pPr eaLnBrk="1" hangingPunct="1">
              <a:buFont typeface="Arial" charset="0"/>
              <a:buAutoNum type="arabicPeriod"/>
            </a:pPr>
            <a:r>
              <a:rPr lang="en-US" sz="2000" b="1"/>
              <a:t>Reversing Entries </a:t>
            </a:r>
            <a:r>
              <a:rPr lang="en-US" sz="2000"/>
              <a:t>(Reversing journal entries are journalized and posted</a:t>
            </a:r>
            <a:r>
              <a:rPr lang="en-US" sz="2000" b="1"/>
              <a:t>)</a:t>
            </a:r>
            <a:endParaRPr lang="en-US" sz="2000"/>
          </a:p>
        </p:txBody>
      </p:sp>
      <p:sp>
        <p:nvSpPr>
          <p:cNvPr id="3" name="Right Brace 2"/>
          <p:cNvSpPr>
            <a:spLocks/>
          </p:cNvSpPr>
          <p:nvPr/>
        </p:nvSpPr>
        <p:spPr bwMode="auto">
          <a:xfrm>
            <a:off x="8585200" y="609600"/>
            <a:ext cx="508000" cy="914400"/>
          </a:xfrm>
          <a:prstGeom prst="rightBrace">
            <a:avLst>
              <a:gd name="adj1" fmla="val 8333"/>
              <a:gd name="adj2" fmla="val 50000"/>
            </a:avLst>
          </a:prstGeom>
          <a:noFill/>
          <a:ln w="76200">
            <a:solidFill>
              <a:schemeClr val="tx1"/>
            </a:solidFill>
            <a:round/>
            <a:headEnd/>
            <a:tailEnd/>
          </a:ln>
          <a:effectLst>
            <a:outerShdw blurRad="635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dirty="0">
              <a:latin typeface="+mn-lt"/>
              <a:ea typeface="+mn-ea"/>
            </a:endParaRPr>
          </a:p>
        </p:txBody>
      </p:sp>
      <p:sp>
        <p:nvSpPr>
          <p:cNvPr id="4" name="TextBox 3"/>
          <p:cNvSpPr txBox="1">
            <a:spLocks noChangeArrowheads="1"/>
          </p:cNvSpPr>
          <p:nvPr/>
        </p:nvSpPr>
        <p:spPr bwMode="auto">
          <a:xfrm>
            <a:off x="9264651" y="877888"/>
            <a:ext cx="19298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Recording phase</a:t>
            </a:r>
          </a:p>
          <a:p>
            <a:pPr eaLnBrk="1" hangingPunct="1"/>
            <a:endParaRPr lang="en-US"/>
          </a:p>
        </p:txBody>
      </p:sp>
      <p:sp>
        <p:nvSpPr>
          <p:cNvPr id="120" name="Right Brace 119"/>
          <p:cNvSpPr>
            <a:spLocks/>
          </p:cNvSpPr>
          <p:nvPr/>
        </p:nvSpPr>
        <p:spPr bwMode="auto">
          <a:xfrm>
            <a:off x="8585200" y="1828800"/>
            <a:ext cx="508000" cy="4114800"/>
          </a:xfrm>
          <a:prstGeom prst="rightBrace">
            <a:avLst>
              <a:gd name="adj1" fmla="val 8350"/>
              <a:gd name="adj2" fmla="val 50000"/>
            </a:avLst>
          </a:prstGeom>
          <a:noFill/>
          <a:ln w="76200">
            <a:solidFill>
              <a:schemeClr val="tx1"/>
            </a:solidFill>
            <a:round/>
            <a:headEnd/>
            <a:tailEnd/>
          </a:ln>
          <a:effectLst>
            <a:outerShdw blurRad="635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dirty="0">
              <a:latin typeface="+mn-lt"/>
              <a:ea typeface="+mn-ea"/>
            </a:endParaRPr>
          </a:p>
        </p:txBody>
      </p:sp>
      <p:sp>
        <p:nvSpPr>
          <p:cNvPr id="5" name="TextBox 4"/>
          <p:cNvSpPr txBox="1">
            <a:spLocks noChangeArrowheads="1"/>
          </p:cNvSpPr>
          <p:nvPr/>
        </p:nvSpPr>
        <p:spPr bwMode="auto">
          <a:xfrm>
            <a:off x="9290051" y="3571876"/>
            <a:ext cx="2546349"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Summarizing/ Reporting phase</a:t>
            </a:r>
          </a:p>
          <a:p>
            <a:pPr eaLnBrk="1" hangingPunct="1"/>
            <a:endParaRPr lang="en-US"/>
          </a:p>
        </p:txBody>
      </p:sp>
      <p:sp>
        <p:nvSpPr>
          <p:cNvPr id="6" name="TextBox 5"/>
          <p:cNvSpPr txBox="1">
            <a:spLocks noChangeArrowheads="1"/>
          </p:cNvSpPr>
          <p:nvPr/>
        </p:nvSpPr>
        <p:spPr bwMode="auto">
          <a:xfrm>
            <a:off x="9652000" y="5068888"/>
            <a:ext cx="16602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Optional steps</a:t>
            </a:r>
          </a:p>
          <a:p>
            <a:pPr eaLnBrk="1" hangingPunct="1"/>
            <a:endParaRPr lang="en-US"/>
          </a:p>
        </p:txBody>
      </p:sp>
      <p:sp>
        <p:nvSpPr>
          <p:cNvPr id="123" name="Right Brace 122"/>
          <p:cNvSpPr>
            <a:spLocks/>
          </p:cNvSpPr>
          <p:nvPr/>
        </p:nvSpPr>
        <p:spPr bwMode="auto">
          <a:xfrm>
            <a:off x="9042400" y="4800600"/>
            <a:ext cx="508000" cy="914400"/>
          </a:xfrm>
          <a:prstGeom prst="rightBrace">
            <a:avLst>
              <a:gd name="adj1" fmla="val 8333"/>
              <a:gd name="adj2" fmla="val 50000"/>
            </a:avLst>
          </a:prstGeom>
          <a:noFill/>
          <a:ln w="76200">
            <a:solidFill>
              <a:schemeClr val="tx1"/>
            </a:solidFill>
            <a:round/>
            <a:headEnd/>
            <a:tailEnd/>
          </a:ln>
          <a:effectLst>
            <a:outerShdw blurRad="63500" dist="23000" dir="5400000" rotWithShape="0">
              <a:srgbClr val="00000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en-US" dirty="0">
              <a:latin typeface="+mn-lt"/>
              <a:ea typeface="+mn-ea"/>
            </a:endParaRPr>
          </a:p>
        </p:txBody>
      </p:sp>
    </p:spTree>
    <p:extLst>
      <p:ext uri="{BB962C8B-B14F-4D97-AF65-F5344CB8AC3E}">
        <p14:creationId xmlns:p14="http://schemas.microsoft.com/office/powerpoint/2010/main" val="120838947"/>
      </p:ext>
    </p:extLst>
  </p:cSld>
  <p:clrMapOvr>
    <a:masterClrMapping/>
  </p:clrMapOvr>
  <p:transition xmlns:p14="http://schemas.microsoft.com/office/powerpoint/2010/main">
    <p:zoom dir="in"/>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0"/>
                                        </p:tgtEl>
                                        <p:attrNameLst>
                                          <p:attrName>style.visibility</p:attrName>
                                        </p:attrNameLst>
                                      </p:cBhvr>
                                      <p:to>
                                        <p:strVal val="visible"/>
                                      </p:to>
                                    </p:set>
                                    <p:animEffect transition="in" filter="fade">
                                      <p:cBhvr>
                                        <p:cTn id="40" dur="500"/>
                                        <p:tgtEl>
                                          <p:spTgt spid="120"/>
                                        </p:tgtEl>
                                      </p:cBhvr>
                                    </p:animEffect>
                                  </p:childTnLst>
                                </p:cTn>
                              </p:par>
                            </p:childTnLst>
                          </p:cTn>
                        </p:par>
                        <p:par>
                          <p:cTn id="41" fill="hold" nodeType="afterGroup">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1+#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fade">
                                      <p:cBhvr>
                                        <p:cTn id="50" dur="500"/>
                                        <p:tgtEl>
                                          <p:spTgt spid="123"/>
                                        </p:tgtEl>
                                      </p:cBhvr>
                                    </p:animEffect>
                                  </p:childTnLst>
                                </p:cTn>
                              </p:par>
                            </p:childTnLst>
                          </p:cTn>
                        </p:par>
                        <p:par>
                          <p:cTn id="51" fill="hold" nodeType="afterGroup">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1+#ppt_w/2"/>
                                          </p:val>
                                        </p:tav>
                                        <p:tav tm="100000">
                                          <p:val>
                                            <p:strVal val="#ppt_x"/>
                                          </p:val>
                                        </p:tav>
                                      </p:tavLst>
                                    </p:anim>
                                    <p:anim calcmode="lin" valueType="num">
                                      <p:cBhvr additive="base">
                                        <p:cTn id="5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20" grpId="0" animBg="1"/>
      <p:bldP spid="5" grpId="0"/>
      <p:bldP spid="6" grpId="0"/>
      <p:bldP spid="1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320800" y="2133600"/>
            <a:ext cx="955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55651" name="Rectangle 3"/>
          <p:cNvSpPr>
            <a:spLocks noChangeArrowheads="1"/>
          </p:cNvSpPr>
          <p:nvPr/>
        </p:nvSpPr>
        <p:spPr bwMode="auto">
          <a:xfrm>
            <a:off x="914400" y="1295400"/>
            <a:ext cx="10566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57200" indent="-457200">
              <a:lnSpc>
                <a:spcPct val="90000"/>
              </a:lnSpc>
              <a:spcBef>
                <a:spcPct val="10000"/>
              </a:spcBef>
              <a:buClr>
                <a:srgbClr val="FF0000"/>
              </a:buClr>
              <a:buSzPct val="90000"/>
              <a:buFont typeface="Wingdings" charset="0"/>
              <a:buNone/>
            </a:pPr>
            <a:r>
              <a:rPr lang="en-US" sz="3200"/>
              <a:t>.</a:t>
            </a:r>
          </a:p>
        </p:txBody>
      </p:sp>
      <p:sp>
        <p:nvSpPr>
          <p:cNvPr id="5124" name="Rectangle 4"/>
          <p:cNvSpPr>
            <a:spLocks noChangeArrowheads="1"/>
          </p:cNvSpPr>
          <p:nvPr/>
        </p:nvSpPr>
        <p:spPr bwMode="auto">
          <a:xfrm>
            <a:off x="2438400" y="304800"/>
            <a:ext cx="7315200" cy="914400"/>
          </a:xfrm>
          <a:prstGeom prst="rect">
            <a:avLst/>
          </a:prstGeom>
          <a:solidFill>
            <a:srgbClr val="800000"/>
          </a:solidFill>
          <a:ln w="12700">
            <a:solidFill>
              <a:schemeClr val="tx1"/>
            </a:solidFill>
            <a:miter lim="800000"/>
            <a:headEnd/>
            <a:tailEnd/>
          </a:ln>
          <a:effectLst>
            <a:outerShdw dist="107763" dir="2700000" algn="ctr" rotWithShape="0">
              <a:schemeClr val="tx1"/>
            </a:outerShdw>
          </a:effectLst>
        </p:spPr>
        <p:txBody>
          <a:bodyPr lIns="90488" tIns="44450" rIns="90488" bIns="44450" anchor="ctr"/>
          <a:lstStyle/>
          <a:p>
            <a:pPr>
              <a:defRPr/>
            </a:pPr>
            <a:r>
              <a:rPr lang="en-US" sz="4400">
                <a:solidFill>
                  <a:schemeClr val="bg1"/>
                </a:solidFill>
                <a:ea typeface="+mn-ea"/>
              </a:rPr>
              <a:t>Transaction Analysis</a:t>
            </a:r>
          </a:p>
        </p:txBody>
      </p:sp>
      <p:sp>
        <p:nvSpPr>
          <p:cNvPr id="5125" name="Rectangle 1"/>
          <p:cNvSpPr>
            <a:spLocks noChangeArrowheads="1"/>
          </p:cNvSpPr>
          <p:nvPr/>
        </p:nvSpPr>
        <p:spPr bwMode="auto">
          <a:xfrm>
            <a:off x="1117600" y="1600200"/>
            <a:ext cx="10566400" cy="353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buFont typeface="Arial" charset="0"/>
              <a:buAutoNum type="arabicPeriod"/>
            </a:pPr>
            <a:r>
              <a:rPr lang="en-US" sz="2800"/>
              <a:t>Identify the transaction from source documents.</a:t>
            </a:r>
          </a:p>
          <a:p>
            <a:pPr marL="457200" indent="-457200">
              <a:buFont typeface="Arial" charset="0"/>
              <a:buAutoNum type="arabicPeriod"/>
            </a:pPr>
            <a:r>
              <a:rPr lang="en-US" sz="2800"/>
              <a:t>Indicate the accounts— assets, liabilities, equity, income or expenses—affected by the transactions.</a:t>
            </a:r>
          </a:p>
          <a:p>
            <a:pPr marL="457200" indent="-457200">
              <a:buFont typeface="Arial" charset="0"/>
              <a:buAutoNum type="arabicPeriod"/>
            </a:pPr>
            <a:r>
              <a:rPr lang="en-US" sz="2800"/>
              <a:t>Ascertain whether each account is increased or decreased by the transaction.</a:t>
            </a:r>
          </a:p>
          <a:p>
            <a:pPr marL="457200" indent="-457200">
              <a:buFont typeface="Arial" charset="0"/>
              <a:buAutoNum type="arabicPeriod"/>
            </a:pPr>
            <a:r>
              <a:rPr lang="en-US" sz="2800"/>
              <a:t>Using the rules of debit and credit, determine whether to debit or credit the account to record its increase or decrease.</a:t>
            </a:r>
          </a:p>
        </p:txBody>
      </p:sp>
    </p:spTree>
    <p:extLst>
      <p:ext uri="{BB962C8B-B14F-4D97-AF65-F5344CB8AC3E}">
        <p14:creationId xmlns:p14="http://schemas.microsoft.com/office/powerpoint/2010/main" val="38547518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914400" y="1447801"/>
            <a:ext cx="10769600" cy="3822585"/>
          </a:xfrm>
          <a:prstGeom prst="rect">
            <a:avLst/>
          </a:prstGeom>
          <a:noFill/>
          <a:ln>
            <a:noFill/>
          </a:ln>
          <a:effectLst/>
          <a:extLst/>
        </p:spPr>
        <p:txBody>
          <a:bodyPr>
            <a:spAutoFit/>
          </a:bodyPr>
          <a:lstStyle/>
          <a:p>
            <a:pPr marL="457200" indent="-457200" algn="just">
              <a:buFont typeface="Wingdings" pitchFamily="2" charset="2"/>
              <a:buChar char="Ø"/>
              <a:defRPr/>
            </a:pPr>
            <a:r>
              <a:rPr lang="en-US" sz="2400" b="1" dirty="0">
                <a:ea typeface="+mn-ea"/>
              </a:rPr>
              <a:t>Chart of accounts- </a:t>
            </a:r>
            <a:r>
              <a:rPr lang="en-US" sz="2400" dirty="0">
                <a:ea typeface="+mn-ea"/>
              </a:rPr>
              <a:t>a listing of account titles which guide the bookkeeper in the recording of the transactions.</a:t>
            </a:r>
          </a:p>
          <a:p>
            <a:pPr algn="just">
              <a:defRPr/>
            </a:pPr>
            <a:endParaRPr lang="en-US" sz="2400" dirty="0">
              <a:ea typeface="+mn-ea"/>
            </a:endParaRPr>
          </a:p>
          <a:p>
            <a:pPr marL="457200" indent="-457200" algn="just">
              <a:buFont typeface="Wingdings" pitchFamily="2" charset="2"/>
              <a:buChar char="Ø"/>
              <a:defRPr/>
            </a:pPr>
            <a:r>
              <a:rPr lang="en-US" sz="2400" b="1" dirty="0">
                <a:ea typeface="+mn-ea"/>
              </a:rPr>
              <a:t>Account balance- </a:t>
            </a:r>
            <a:r>
              <a:rPr lang="en-US" sz="2400" dirty="0">
                <a:ea typeface="+mn-ea"/>
              </a:rPr>
              <a:t>the difference between the debit total and the credit total.</a:t>
            </a:r>
          </a:p>
          <a:p>
            <a:pPr algn="just">
              <a:defRPr/>
            </a:pPr>
            <a:endParaRPr lang="en-US" sz="2400" dirty="0">
              <a:ea typeface="+mn-ea"/>
            </a:endParaRPr>
          </a:p>
          <a:p>
            <a:pPr marL="457200" indent="-457200" algn="just">
              <a:buFont typeface="Wingdings" pitchFamily="2" charset="2"/>
              <a:buChar char="Ø"/>
              <a:defRPr/>
            </a:pPr>
            <a:r>
              <a:rPr lang="en-US" sz="2400" b="1" dirty="0">
                <a:ea typeface="+mn-ea"/>
              </a:rPr>
              <a:t>Debit balance- </a:t>
            </a:r>
            <a:r>
              <a:rPr lang="en-US" sz="2400" dirty="0">
                <a:ea typeface="+mn-ea"/>
              </a:rPr>
              <a:t>if the debit total is higher than the credit total.</a:t>
            </a:r>
          </a:p>
          <a:p>
            <a:pPr algn="just">
              <a:defRPr/>
            </a:pPr>
            <a:endParaRPr lang="en-US" sz="2400" dirty="0">
              <a:ea typeface="+mn-ea"/>
            </a:endParaRPr>
          </a:p>
          <a:p>
            <a:pPr marL="457200" indent="-457200" algn="just">
              <a:buFont typeface="Wingdings" pitchFamily="2" charset="2"/>
              <a:buChar char="Ø"/>
              <a:defRPr/>
            </a:pPr>
            <a:r>
              <a:rPr lang="en-US" sz="2400" b="1" dirty="0">
                <a:ea typeface="+mn-ea"/>
              </a:rPr>
              <a:t>Credit balance- </a:t>
            </a:r>
            <a:r>
              <a:rPr lang="en-US" sz="2400" dirty="0">
                <a:ea typeface="+mn-ea"/>
              </a:rPr>
              <a:t>if the credit total is higher than the debit total.</a:t>
            </a:r>
          </a:p>
          <a:p>
            <a:pPr marL="457200" indent="-457200" algn="just" eaLnBrk="0" hangingPunct="0">
              <a:spcBef>
                <a:spcPct val="10000"/>
              </a:spcBef>
              <a:buClr>
                <a:srgbClr val="FF0000"/>
              </a:buClr>
              <a:buSzPct val="90000"/>
              <a:buFont typeface="Wingdings" pitchFamily="2" charset="2"/>
              <a:buChar char="Ø"/>
              <a:defRPr/>
            </a:pPr>
            <a:endParaRPr lang="en-US" sz="2400" dirty="0">
              <a:ea typeface="+mn-ea"/>
            </a:endParaRPr>
          </a:p>
        </p:txBody>
      </p:sp>
      <p:sp>
        <p:nvSpPr>
          <p:cNvPr id="156676" name="Rectangle 4"/>
          <p:cNvSpPr>
            <a:spLocks noChangeArrowheads="1"/>
          </p:cNvSpPr>
          <p:nvPr/>
        </p:nvSpPr>
        <p:spPr bwMode="auto">
          <a:xfrm>
            <a:off x="2438400" y="304800"/>
            <a:ext cx="7315200" cy="914400"/>
          </a:xfrm>
          <a:prstGeom prst="rect">
            <a:avLst/>
          </a:prstGeom>
          <a:solidFill>
            <a:srgbClr val="800000"/>
          </a:solidFill>
          <a:ln w="12700">
            <a:solidFill>
              <a:schemeClr val="tx1"/>
            </a:solidFill>
            <a:miter lim="800000"/>
            <a:headEnd/>
            <a:tailEnd/>
          </a:ln>
          <a:effectLst>
            <a:outerShdw dist="107763" dir="2700000" algn="ctr" rotWithShape="0">
              <a:schemeClr val="tx1"/>
            </a:outerShdw>
          </a:effectLst>
        </p:spPr>
        <p:txBody>
          <a:bodyPr lIns="90488" tIns="44450" rIns="90488" bIns="44450" anchor="ctr"/>
          <a:lstStyle/>
          <a:p>
            <a:pPr algn="ctr" defTabSz="917575"/>
            <a:r>
              <a:rPr lang="en-US" sz="4400" b="1" i="1">
                <a:solidFill>
                  <a:schemeClr val="bg1"/>
                </a:solidFill>
                <a:effectLst>
                  <a:outerShdw blurRad="38100" dist="38100" dir="2700000" algn="tl">
                    <a:srgbClr val="000000"/>
                  </a:outerShdw>
                </a:effectLst>
              </a:rPr>
              <a:t>Terms:</a:t>
            </a:r>
          </a:p>
        </p:txBody>
      </p:sp>
    </p:spTree>
    <p:extLst>
      <p:ext uri="{BB962C8B-B14F-4D97-AF65-F5344CB8AC3E}">
        <p14:creationId xmlns:p14="http://schemas.microsoft.com/office/powerpoint/2010/main" val="26274694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6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67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667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66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1016000" y="1828800"/>
            <a:ext cx="2438400" cy="1219200"/>
          </a:xfrm>
          <a:prstGeom prst="flowChartDocumen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SOURCE</a:t>
            </a:r>
          </a:p>
          <a:p>
            <a:pPr algn="ctr">
              <a:defRPr/>
            </a:pPr>
            <a:r>
              <a:rPr lang="en-US" dirty="0"/>
              <a:t>DOCUMENTS</a:t>
            </a:r>
          </a:p>
        </p:txBody>
      </p:sp>
      <p:sp>
        <p:nvSpPr>
          <p:cNvPr id="3" name="Round Diagonal Corner Rectangle 2"/>
          <p:cNvSpPr/>
          <p:nvPr/>
        </p:nvSpPr>
        <p:spPr>
          <a:xfrm>
            <a:off x="5588000" y="1828800"/>
            <a:ext cx="3048000" cy="1143000"/>
          </a:xfrm>
          <a:prstGeom prst="round2DiagRect">
            <a:avLst/>
          </a:prstGeom>
          <a:solidFill>
            <a:srgbClr val="00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GENERAL JOURNAL</a:t>
            </a:r>
          </a:p>
        </p:txBody>
      </p:sp>
      <p:sp>
        <p:nvSpPr>
          <p:cNvPr id="101" name="Round Diagonal Corner Rectangle 100"/>
          <p:cNvSpPr/>
          <p:nvPr/>
        </p:nvSpPr>
        <p:spPr>
          <a:xfrm>
            <a:off x="3352800" y="4038600"/>
            <a:ext cx="3048000" cy="1143000"/>
          </a:xfrm>
          <a:prstGeom prst="round2Diag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dirty="0"/>
              <a:t>GENERAL LEDGER</a:t>
            </a:r>
          </a:p>
        </p:txBody>
      </p:sp>
      <p:sp>
        <p:nvSpPr>
          <p:cNvPr id="4" name="Flowchart: Internal Storage 3"/>
          <p:cNvSpPr/>
          <p:nvPr/>
        </p:nvSpPr>
        <p:spPr>
          <a:xfrm>
            <a:off x="8737600" y="4038600"/>
            <a:ext cx="3098800" cy="1143000"/>
          </a:xfrm>
          <a:prstGeom prst="flowChartInternalStorage">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dirty="0"/>
              <a:t>TRIAL BALANCE</a:t>
            </a:r>
          </a:p>
        </p:txBody>
      </p:sp>
      <p:sp>
        <p:nvSpPr>
          <p:cNvPr id="5" name="Striped Right Arrow 4"/>
          <p:cNvSpPr/>
          <p:nvPr/>
        </p:nvSpPr>
        <p:spPr>
          <a:xfrm>
            <a:off x="3860800" y="2057400"/>
            <a:ext cx="1524000" cy="609600"/>
          </a:xfrm>
          <a:prstGeom prst="stripedRightArrow">
            <a:avLst>
              <a:gd name="adj1" fmla="val 43750"/>
              <a:gd name="adj2" fmla="val 50000"/>
            </a:avLst>
          </a:prstGeom>
          <a:solidFill>
            <a:srgbClr val="FF3300"/>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104" name="Striped Right Arrow 103"/>
          <p:cNvSpPr/>
          <p:nvPr/>
        </p:nvSpPr>
        <p:spPr>
          <a:xfrm rot="8670485">
            <a:off x="5174371" y="3246974"/>
            <a:ext cx="1524000" cy="609600"/>
          </a:xfrm>
          <a:prstGeom prst="stripedRightArrow">
            <a:avLst>
              <a:gd name="adj1" fmla="val 43750"/>
              <a:gd name="adj2" fmla="val 50000"/>
            </a:avLst>
          </a:prstGeom>
          <a:solidFill>
            <a:srgbClr val="FF3300"/>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105" name="Striped Right Arrow 104"/>
          <p:cNvSpPr/>
          <p:nvPr/>
        </p:nvSpPr>
        <p:spPr>
          <a:xfrm>
            <a:off x="6807200" y="4305300"/>
            <a:ext cx="1524000" cy="609600"/>
          </a:xfrm>
          <a:prstGeom prst="stripedRightArrow">
            <a:avLst>
              <a:gd name="adj1" fmla="val 43750"/>
              <a:gd name="adj2" fmla="val 50000"/>
            </a:avLst>
          </a:prstGeom>
          <a:solidFill>
            <a:srgbClr val="FF3300"/>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6" name="Rectangle 5"/>
          <p:cNvSpPr/>
          <p:nvPr/>
        </p:nvSpPr>
        <p:spPr>
          <a:xfrm>
            <a:off x="1204100" y="584018"/>
            <a:ext cx="7442813" cy="646331"/>
          </a:xfrm>
          <a:prstGeom prst="rect">
            <a:avLst/>
          </a:prstGeom>
        </p:spPr>
        <p:txBody>
          <a:bodyPr wrap="none">
            <a:spAutoFit/>
          </a:bodyPr>
          <a:lstStyle/>
          <a:p>
            <a:r>
              <a:rPr lang="en-US" sz="3600" b="1" dirty="0">
                <a:solidFill>
                  <a:srgbClr val="FFFFFF"/>
                </a:solidFill>
                <a:effectLst>
                  <a:outerShdw blurRad="38100" dist="38100" dir="2700000" algn="tl">
                    <a:srgbClr val="000000"/>
                  </a:outerShdw>
                </a:effectLst>
                <a:latin typeface="Times New Roman" charset="0"/>
              </a:rPr>
              <a:t>First 4 Steps in the Accounting Cycle</a:t>
            </a:r>
            <a:endParaRPr lang="en-US" sz="3600" b="1" dirty="0">
              <a:solidFill>
                <a:srgbClr val="FFFFFF"/>
              </a:solidFill>
            </a:endParaRPr>
          </a:p>
        </p:txBody>
      </p:sp>
    </p:spTree>
    <p:extLst>
      <p:ext uri="{BB962C8B-B14F-4D97-AF65-F5344CB8AC3E}">
        <p14:creationId xmlns:p14="http://schemas.microsoft.com/office/powerpoint/2010/main" val="41276399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2" presetClass="entr" presetSubtype="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500"/>
                                        <p:tgtEl>
                                          <p:spTgt spid="104"/>
                                        </p:tgtEl>
                                      </p:cBhvr>
                                    </p:animEffect>
                                  </p:childTnLst>
                                </p:cTn>
                              </p:par>
                              <p:par>
                                <p:cTn id="23" presetID="2" presetClass="entr" presetSubtype="4" fill="hold" nodeType="with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additive="base">
                                        <p:cTn id="25" dur="500" fill="hold"/>
                                        <p:tgtEl>
                                          <p:spTgt spid="101"/>
                                        </p:tgtEl>
                                        <p:attrNameLst>
                                          <p:attrName>ppt_x</p:attrName>
                                        </p:attrNameLst>
                                      </p:cBhvr>
                                      <p:tavLst>
                                        <p:tav tm="0">
                                          <p:val>
                                            <p:strVal val="#ppt_x"/>
                                          </p:val>
                                        </p:tav>
                                        <p:tav tm="100000">
                                          <p:val>
                                            <p:strVal val="#ppt_x"/>
                                          </p:val>
                                        </p:tav>
                                      </p:tavLst>
                                    </p:anim>
                                    <p:anim calcmode="lin" valueType="num">
                                      <p:cBhvr additive="base">
                                        <p:cTn id="26"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par>
                                <p:cTn id="32" presetID="2" presetClass="entr" presetSubtype="2"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1+#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625600" y="457200"/>
            <a:ext cx="8940800" cy="762000"/>
          </a:xfrm>
          <a:noFill/>
          <a:ln>
            <a:solidFill>
              <a:schemeClr val="tx1"/>
            </a:solidFill>
            <a:miter lim="800000"/>
            <a:headEnd/>
            <a:tailEnd/>
          </a:ln>
          <a:effectLst>
            <a:outerShdw blurRad="63500" dist="107763" dir="2700000" algn="ctr" rotWithShape="0">
              <a:schemeClr val="tx1"/>
            </a:outerShdw>
          </a:effectLst>
        </p:spPr>
        <p:txBody>
          <a:bodyPr/>
          <a:lstStyle/>
          <a:p>
            <a:pPr eaLnBrk="1" hangingPunct="1"/>
            <a:r>
              <a:rPr lang="en-US" dirty="0">
                <a:solidFill>
                  <a:schemeClr val="bg1"/>
                </a:solidFill>
                <a:effectLst>
                  <a:outerShdw blurRad="38100" dist="38100" dir="2700000" algn="tl">
                    <a:srgbClr val="000000"/>
                  </a:outerShdw>
                </a:effectLst>
                <a:latin typeface="Times New Roman" charset="0"/>
              </a:rPr>
              <a:t>SOURCE DOCUMENTS</a:t>
            </a:r>
          </a:p>
        </p:txBody>
      </p:sp>
      <p:sp>
        <p:nvSpPr>
          <p:cNvPr id="27" name="Text Box 23"/>
          <p:cNvSpPr txBox="1">
            <a:spLocks noChangeArrowheads="1"/>
          </p:cNvSpPr>
          <p:nvPr/>
        </p:nvSpPr>
        <p:spPr bwMode="auto">
          <a:xfrm>
            <a:off x="914400" y="2229812"/>
            <a:ext cx="10718800" cy="3477875"/>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anchor="ct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just" eaLnBrk="1" hangingPunct="1"/>
            <a:r>
              <a:rPr lang="en-US" sz="2000" dirty="0"/>
              <a:t>Some of the source documents:</a:t>
            </a:r>
          </a:p>
          <a:p>
            <a:pPr algn="just" eaLnBrk="1" hangingPunct="1"/>
            <a:endParaRPr lang="en-US" sz="2000" dirty="0"/>
          </a:p>
          <a:p>
            <a:pPr algn="just" eaLnBrk="1" hangingPunct="1">
              <a:buFont typeface="Arial" charset="0"/>
              <a:buChar char="•"/>
            </a:pPr>
            <a:r>
              <a:rPr lang="en-US" sz="2000" b="1" dirty="0"/>
              <a:t>INVOICE</a:t>
            </a:r>
            <a:r>
              <a:rPr lang="en-US" sz="2000" dirty="0"/>
              <a:t>- issued when service or merchandise is given to a customer or client. </a:t>
            </a:r>
          </a:p>
          <a:p>
            <a:pPr algn="just" eaLnBrk="1" hangingPunct="1">
              <a:buFont typeface="Arial" charset="0"/>
              <a:buChar char="•"/>
            </a:pPr>
            <a:r>
              <a:rPr lang="en-US" sz="2000" b="1" dirty="0"/>
              <a:t>OFFICIAL RECEIPT- </a:t>
            </a:r>
            <a:r>
              <a:rPr lang="en-US" sz="2000" dirty="0"/>
              <a:t>issued when cash is received by the entity.</a:t>
            </a:r>
          </a:p>
          <a:p>
            <a:pPr algn="just" eaLnBrk="1" hangingPunct="1">
              <a:buFont typeface="Arial" charset="0"/>
              <a:buChar char="•"/>
            </a:pPr>
            <a:r>
              <a:rPr lang="en-US" sz="2000" b="1" dirty="0"/>
              <a:t>CASH OR CHECK VOUCHER- </a:t>
            </a:r>
            <a:r>
              <a:rPr lang="en-US" sz="2000" dirty="0"/>
              <a:t>a document used when cash is paid or a check is issued.</a:t>
            </a:r>
          </a:p>
          <a:p>
            <a:pPr algn="just" eaLnBrk="1" hangingPunct="1">
              <a:buFont typeface="Arial" charset="0"/>
              <a:buChar char="•"/>
            </a:pPr>
            <a:r>
              <a:rPr lang="en-US" sz="2000" b="1" dirty="0"/>
              <a:t>CHECK-</a:t>
            </a:r>
            <a:r>
              <a:rPr lang="en-US" sz="2000" dirty="0"/>
              <a:t> a negotiable instrument used as a substitute for cash, the payment for which is drawn against the entity</a:t>
            </a:r>
            <a:r>
              <a:rPr lang="ja-JP" altLang="en-US" sz="2000" dirty="0"/>
              <a:t>’</a:t>
            </a:r>
            <a:r>
              <a:rPr lang="en-US" sz="2000" dirty="0"/>
              <a:t>s or individual</a:t>
            </a:r>
            <a:r>
              <a:rPr lang="ja-JP" altLang="en-US" sz="2000" dirty="0"/>
              <a:t>’</a:t>
            </a:r>
            <a:r>
              <a:rPr lang="en-US" sz="2000" dirty="0"/>
              <a:t>s current account.</a:t>
            </a:r>
          </a:p>
          <a:p>
            <a:pPr algn="just" eaLnBrk="1" hangingPunct="1">
              <a:buFont typeface="Arial" charset="0"/>
              <a:buChar char="•"/>
            </a:pPr>
            <a:r>
              <a:rPr lang="en-US" sz="2000" b="1" dirty="0"/>
              <a:t>PROMISSORY NOTE- </a:t>
            </a:r>
            <a:r>
              <a:rPr lang="en-US" sz="2000" dirty="0"/>
              <a:t>a written promise to pay a certain sum of money at a future date. The maker is the debtor who makes the promise, addressing it to the payee or the creditor.</a:t>
            </a:r>
          </a:p>
          <a:p>
            <a:pPr algn="just" eaLnBrk="1" hangingPunct="1">
              <a:buFont typeface="Arial" charset="0"/>
              <a:buChar char="•"/>
            </a:pPr>
            <a:r>
              <a:rPr lang="en-US" sz="2000" b="1" dirty="0"/>
              <a:t>STATEMENT OF ACCOUNT- </a:t>
            </a:r>
            <a:r>
              <a:rPr lang="en-US" sz="2000" dirty="0"/>
              <a:t>a bill presented to a customer for service rendered or merchandise given for which payment is demandable.</a:t>
            </a:r>
          </a:p>
        </p:txBody>
      </p:sp>
    </p:spTree>
    <p:extLst>
      <p:ext uri="{BB962C8B-B14F-4D97-AF65-F5344CB8AC3E}">
        <p14:creationId xmlns:p14="http://schemas.microsoft.com/office/powerpoint/2010/main" val="33794956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extBox 2"/>
          <p:cNvSpPr txBox="1">
            <a:spLocks noChangeArrowheads="1"/>
          </p:cNvSpPr>
          <p:nvPr/>
        </p:nvSpPr>
        <p:spPr bwMode="auto">
          <a:xfrm>
            <a:off x="711200" y="2797175"/>
            <a:ext cx="109728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6000" b="1" dirty="0"/>
              <a:t>Step 1. </a:t>
            </a:r>
            <a:r>
              <a:rPr lang="en-US" sz="2000" u="sng" dirty="0"/>
              <a:t>Transactions and events are analyzed from the </a:t>
            </a:r>
            <a:r>
              <a:rPr lang="en-US" sz="2000" u="sng" dirty="0" smtClean="0"/>
              <a:t>source </a:t>
            </a:r>
            <a:r>
              <a:rPr lang="en-US" sz="2000" u="sng" dirty="0"/>
              <a:t>documents</a:t>
            </a:r>
            <a:r>
              <a:rPr lang="en-US" sz="2000" dirty="0"/>
              <a:t>.</a:t>
            </a:r>
          </a:p>
          <a:p>
            <a:pPr eaLnBrk="1" hangingPunct="1"/>
            <a:endParaRPr lang="en-US" dirty="0"/>
          </a:p>
        </p:txBody>
      </p:sp>
    </p:spTree>
    <p:extLst>
      <p:ext uri="{BB962C8B-B14F-4D97-AF65-F5344CB8AC3E}">
        <p14:creationId xmlns:p14="http://schemas.microsoft.com/office/powerpoint/2010/main" val="1932878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240632" y="2223420"/>
            <a:ext cx="1141663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6000" b="1" dirty="0"/>
              <a:t>Step 2. </a:t>
            </a:r>
            <a:r>
              <a:rPr lang="en-US" sz="2000" b="1" u="sng" dirty="0"/>
              <a:t>Recording/ Journalizing- </a:t>
            </a:r>
            <a:r>
              <a:rPr lang="en-US" sz="2000" u="sng" dirty="0"/>
              <a:t>process of </a:t>
            </a:r>
            <a:r>
              <a:rPr lang="en-US" sz="2000" u="sng" dirty="0" smtClean="0"/>
              <a:t>recording </a:t>
            </a:r>
            <a:r>
              <a:rPr lang="en-US" sz="2000" u="sng" dirty="0"/>
              <a:t>transactions in the journal.</a:t>
            </a:r>
          </a:p>
        </p:txBody>
      </p:sp>
      <p:sp>
        <p:nvSpPr>
          <p:cNvPr id="2" name="Rectangle 1"/>
          <p:cNvSpPr/>
          <p:nvPr/>
        </p:nvSpPr>
        <p:spPr>
          <a:xfrm>
            <a:off x="1165726" y="4234296"/>
            <a:ext cx="9855200"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3">
            <a:schemeClr val="accent6"/>
          </a:fillRef>
          <a:effectRef idx="2">
            <a:schemeClr val="accent6"/>
          </a:effectRef>
          <a:fontRef idx="minor">
            <a:schemeClr val="lt1"/>
          </a:fontRef>
        </p:style>
        <p:txBody>
          <a:bodyPr>
            <a:spAutoFit/>
          </a:bodyPr>
          <a:lstStyle>
            <a:lvl1pPr marL="285750" indent="-285750"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buFont typeface="Arial" charset="0"/>
              <a:buChar char="•"/>
            </a:pPr>
            <a:r>
              <a:rPr lang="en-US" sz="2000">
                <a:solidFill>
                  <a:srgbClr val="FFFFFF"/>
                </a:solidFill>
              </a:rPr>
              <a:t>Journal- is a chronological record of the entity</a:t>
            </a:r>
            <a:r>
              <a:rPr lang="ja-JP" altLang="en-US" sz="2000">
                <a:solidFill>
                  <a:srgbClr val="FFFFFF"/>
                </a:solidFill>
              </a:rPr>
              <a:t>’</a:t>
            </a:r>
            <a:r>
              <a:rPr lang="en-US" sz="2000">
                <a:solidFill>
                  <a:srgbClr val="FFFFFF"/>
                </a:solidFill>
              </a:rPr>
              <a:t>s transaction. Also called the book of original entry.</a:t>
            </a:r>
          </a:p>
          <a:p>
            <a:pPr eaLnBrk="1" hangingPunct="1">
              <a:buFont typeface="Arial" charset="0"/>
              <a:buChar char="•"/>
            </a:pPr>
            <a:endParaRPr lang="en-US" sz="2000">
              <a:solidFill>
                <a:srgbClr val="FFFFFF"/>
              </a:solidFill>
            </a:endParaRPr>
          </a:p>
          <a:p>
            <a:pPr eaLnBrk="1" hangingPunct="1">
              <a:buFont typeface="Arial" charset="0"/>
              <a:buChar char="•"/>
            </a:pPr>
            <a:r>
              <a:rPr lang="en-US" sz="2000">
                <a:solidFill>
                  <a:srgbClr val="FFFFFF"/>
                </a:solidFill>
              </a:rPr>
              <a:t>General Journal- is the simplest journal.</a:t>
            </a:r>
          </a:p>
          <a:p>
            <a:pPr eaLnBrk="1" hangingPunct="1">
              <a:buFont typeface="Arial" charset="0"/>
              <a:buChar char="•"/>
            </a:pPr>
            <a:endParaRPr lang="en-US" sz="2000">
              <a:solidFill>
                <a:srgbClr val="FFFFFF"/>
              </a:solidFill>
            </a:endParaRPr>
          </a:p>
          <a:p>
            <a:pPr eaLnBrk="1" hangingPunct="1">
              <a:buFont typeface="Arial" charset="0"/>
              <a:buChar char="•"/>
            </a:pPr>
            <a:r>
              <a:rPr lang="en-US" sz="2000">
                <a:solidFill>
                  <a:srgbClr val="FFFFFF"/>
                </a:solidFill>
              </a:rPr>
              <a:t>Journal entry- every entry made in the journal.</a:t>
            </a:r>
          </a:p>
        </p:txBody>
      </p:sp>
    </p:spTree>
    <p:extLst>
      <p:ext uri="{BB962C8B-B14F-4D97-AF65-F5344CB8AC3E}">
        <p14:creationId xmlns:p14="http://schemas.microsoft.com/office/powerpoint/2010/main" val="29612828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40" name="Rectangle 24"/>
          <p:cNvSpPr>
            <a:spLocks noChangeArrowheads="1"/>
          </p:cNvSpPr>
          <p:nvPr/>
        </p:nvSpPr>
        <p:spPr bwMode="auto">
          <a:xfrm>
            <a:off x="1625600" y="457200"/>
            <a:ext cx="8940800" cy="762000"/>
          </a:xfrm>
          <a:prstGeom prst="rect">
            <a:avLst/>
          </a:prstGeom>
          <a:solidFill>
            <a:srgbClr val="000099"/>
          </a:solidFill>
          <a:ln w="9525">
            <a:solidFill>
              <a:schemeClr val="tx1"/>
            </a:solidFill>
            <a:miter lim="800000"/>
            <a:headEnd/>
            <a:tailEnd/>
          </a:ln>
          <a:effectLst>
            <a:outerShdw dist="107763" dir="2700000" algn="ctr" rotWithShape="0">
              <a:schemeClr val="tx1"/>
            </a:outerShdw>
          </a:effectLst>
        </p:spPr>
        <p:txBody>
          <a:bodyPr anchor="ctr"/>
          <a:lstStyle/>
          <a:p>
            <a:pPr algn="ctr" eaLnBrk="0" hangingPunct="0"/>
            <a:r>
              <a:rPr lang="en-US" sz="2800" dirty="0">
                <a:solidFill>
                  <a:schemeClr val="bg1"/>
                </a:solidFill>
                <a:effectLst>
                  <a:outerShdw blurRad="38100" dist="38100" dir="2700000" algn="tl">
                    <a:srgbClr val="000000"/>
                  </a:outerShdw>
                </a:effectLst>
                <a:latin typeface="Times New Roman" charset="0"/>
              </a:rPr>
              <a:t>Each journal entry contains the following:</a:t>
            </a:r>
          </a:p>
        </p:txBody>
      </p:sp>
      <p:sp>
        <p:nvSpPr>
          <p:cNvPr id="11267" name="Rectangle 1"/>
          <p:cNvSpPr>
            <a:spLocks noChangeArrowheads="1"/>
          </p:cNvSpPr>
          <p:nvPr/>
        </p:nvSpPr>
        <p:spPr bwMode="auto">
          <a:xfrm>
            <a:off x="1422400" y="2011364"/>
            <a:ext cx="9804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charset="0"/>
              <a:buChar char="•"/>
            </a:pPr>
            <a:r>
              <a:rPr lang="en-US" sz="2400"/>
              <a:t>Date </a:t>
            </a:r>
          </a:p>
          <a:p>
            <a:pPr marL="285750" indent="-285750">
              <a:buFont typeface="Arial" charset="0"/>
              <a:buChar char="•"/>
            </a:pPr>
            <a:r>
              <a:rPr lang="en-US" sz="2400"/>
              <a:t>The account title and the amount to be debited</a:t>
            </a:r>
          </a:p>
          <a:p>
            <a:pPr marL="285750" indent="-285750">
              <a:buFont typeface="Arial" charset="0"/>
              <a:buChar char="•"/>
            </a:pPr>
            <a:r>
              <a:rPr lang="en-US" sz="2400"/>
              <a:t>The account title and the amount to be credited</a:t>
            </a:r>
          </a:p>
          <a:p>
            <a:pPr marL="285750" indent="-285750">
              <a:buFont typeface="Arial" charset="0"/>
              <a:buChar char="•"/>
            </a:pPr>
            <a:r>
              <a:rPr lang="en-US" sz="2400"/>
              <a:t>Explanation</a:t>
            </a:r>
          </a:p>
        </p:txBody>
      </p:sp>
      <p:sp>
        <p:nvSpPr>
          <p:cNvPr id="11268" name="Rectangle 2"/>
          <p:cNvSpPr>
            <a:spLocks noChangeArrowheads="1"/>
          </p:cNvSpPr>
          <p:nvPr/>
        </p:nvSpPr>
        <p:spPr bwMode="auto">
          <a:xfrm>
            <a:off x="1422400" y="4362450"/>
            <a:ext cx="1008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i="1"/>
              <a:t>Simple Journal entry- when an entry has one debit and one credit.</a:t>
            </a:r>
          </a:p>
          <a:p>
            <a:endParaRPr lang="en-US" b="1" i="1"/>
          </a:p>
          <a:p>
            <a:r>
              <a:rPr lang="en-US" b="1" i="1"/>
              <a:t>Compound Journal entry- when an entry has more than one debit or more than one credit.</a:t>
            </a:r>
          </a:p>
        </p:txBody>
      </p:sp>
    </p:spTree>
    <p:extLst>
      <p:ext uri="{BB962C8B-B14F-4D97-AF65-F5344CB8AC3E}">
        <p14:creationId xmlns:p14="http://schemas.microsoft.com/office/powerpoint/2010/main" val="7232205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extBox 2"/>
          <p:cNvSpPr txBox="1">
            <a:spLocks noChangeArrowheads="1"/>
          </p:cNvSpPr>
          <p:nvPr/>
        </p:nvSpPr>
        <p:spPr bwMode="auto">
          <a:xfrm>
            <a:off x="93579" y="2362201"/>
            <a:ext cx="12192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6000" b="1" dirty="0"/>
              <a:t>Step 3. </a:t>
            </a:r>
            <a:r>
              <a:rPr lang="en-US" sz="6000" b="1" dirty="0" smtClean="0"/>
              <a:t/>
            </a:r>
            <a:br>
              <a:rPr lang="en-US" sz="6000" b="1" dirty="0" smtClean="0"/>
            </a:br>
            <a:r>
              <a:rPr lang="en-US" sz="2400" u="sng" dirty="0" smtClean="0"/>
              <a:t>Posting</a:t>
            </a:r>
            <a:r>
              <a:rPr lang="en-US" sz="2400" u="sng" dirty="0"/>
              <a:t>- means transferring the amounts from </a:t>
            </a:r>
            <a:r>
              <a:rPr lang="en-US" sz="2400" u="sng" dirty="0" smtClean="0"/>
              <a:t>the </a:t>
            </a:r>
            <a:r>
              <a:rPr lang="en-US" sz="2400" u="sng" dirty="0"/>
              <a:t>journal to the appropriate accounts in the </a:t>
            </a:r>
            <a:r>
              <a:rPr lang="en-US" sz="2400" u="sng" dirty="0" smtClean="0"/>
              <a:t>ledger</a:t>
            </a:r>
            <a:r>
              <a:rPr lang="en-US" sz="2400" u="sng" dirty="0"/>
              <a:t>.</a:t>
            </a:r>
            <a:endParaRPr lang="en-US" sz="1600" u="sng" dirty="0"/>
          </a:p>
          <a:p>
            <a:pPr eaLnBrk="1" hangingPunct="1"/>
            <a:endParaRPr lang="en-US" u="sng" dirty="0"/>
          </a:p>
        </p:txBody>
      </p:sp>
    </p:spTree>
    <p:extLst>
      <p:ext uri="{BB962C8B-B14F-4D97-AF65-F5344CB8AC3E}">
        <p14:creationId xmlns:p14="http://schemas.microsoft.com/office/powerpoint/2010/main" val="34630182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590884" y="1964353"/>
            <a:ext cx="10972800" cy="5262979"/>
          </a:xfrm>
          <a:prstGeom prst="rect">
            <a:avLst/>
          </a:prstGeom>
          <a:noFill/>
        </p:spPr>
        <p:txBody>
          <a:bodyPr>
            <a:spAutoFit/>
          </a:bodyPr>
          <a:lstStyle/>
          <a:p>
            <a:pPr>
              <a:defRPr/>
            </a:pPr>
            <a:endParaRPr lang="en-US" sz="2400" b="1" dirty="0" smtClean="0">
              <a:ea typeface="+mn-ea"/>
            </a:endParaRPr>
          </a:p>
          <a:p>
            <a:pPr>
              <a:defRPr/>
            </a:pPr>
            <a:r>
              <a:rPr lang="en-US" sz="2400" b="1" dirty="0" smtClean="0">
                <a:ea typeface="+mn-ea"/>
              </a:rPr>
              <a:t>General </a:t>
            </a:r>
            <a:r>
              <a:rPr lang="en-US" sz="2400" b="1" dirty="0">
                <a:ea typeface="+mn-ea"/>
              </a:rPr>
              <a:t>Ledger- </a:t>
            </a:r>
            <a:r>
              <a:rPr lang="en-US" sz="2400" dirty="0">
                <a:ea typeface="+mn-ea"/>
              </a:rPr>
              <a:t>book of final entry.</a:t>
            </a:r>
          </a:p>
          <a:p>
            <a:pPr>
              <a:defRPr/>
            </a:pPr>
            <a:r>
              <a:rPr lang="en-US" sz="2400" dirty="0">
                <a:ea typeface="+mn-ea"/>
              </a:rPr>
              <a:t>		- the reference book of the accounting system and is used to classify and summarize transactions, and to prepare data for basic financial statements.</a:t>
            </a:r>
          </a:p>
          <a:p>
            <a:pPr>
              <a:defRPr/>
            </a:pPr>
            <a:r>
              <a:rPr lang="en-US" sz="2400" dirty="0">
                <a:ea typeface="+mn-ea"/>
              </a:rPr>
              <a:t>	</a:t>
            </a:r>
          </a:p>
          <a:p>
            <a:pPr>
              <a:defRPr/>
            </a:pPr>
            <a:r>
              <a:rPr lang="en-US" sz="2400" b="1" dirty="0">
                <a:ea typeface="+mn-ea"/>
              </a:rPr>
              <a:t>Accounts in the general ledger are classified into two general groups:</a:t>
            </a:r>
          </a:p>
          <a:p>
            <a:pPr marL="342900" indent="-342900">
              <a:buFont typeface="Arial" pitchFamily="34" charset="0"/>
              <a:buChar char="•"/>
              <a:defRPr/>
            </a:pPr>
            <a:r>
              <a:rPr lang="en-US" sz="2400" dirty="0">
                <a:ea typeface="+mn-ea"/>
              </a:rPr>
              <a:t>Balance Sheet or permanent/real accounts</a:t>
            </a:r>
          </a:p>
          <a:p>
            <a:pPr marL="342900" indent="-342900">
              <a:buFont typeface="Arial" pitchFamily="34" charset="0"/>
              <a:buChar char="•"/>
              <a:defRPr/>
            </a:pPr>
            <a:r>
              <a:rPr lang="en-US" sz="2400" dirty="0">
                <a:ea typeface="+mn-ea"/>
              </a:rPr>
              <a:t>Income Statement or temporary/nominal accounts</a:t>
            </a:r>
          </a:p>
          <a:p>
            <a:pPr marL="342900" indent="-342900">
              <a:buFont typeface="Arial" pitchFamily="34" charset="0"/>
              <a:buChar char="•"/>
              <a:defRPr/>
            </a:pPr>
            <a:endParaRPr lang="en-US" sz="2400" dirty="0">
              <a:ea typeface="+mn-ea"/>
            </a:endParaRPr>
          </a:p>
          <a:p>
            <a:pPr marL="342900" indent="-342900">
              <a:buFont typeface="Arial" pitchFamily="34" charset="0"/>
              <a:buChar char="•"/>
              <a:defRPr/>
            </a:pPr>
            <a:endParaRPr lang="en-US" sz="2400" dirty="0">
              <a:ea typeface="+mn-ea"/>
            </a:endParaRPr>
          </a:p>
          <a:p>
            <a:pPr>
              <a:defRPr/>
            </a:pPr>
            <a:r>
              <a:rPr lang="en-US" sz="2400" b="1" i="1" dirty="0">
                <a:ea typeface="+mn-ea"/>
              </a:rPr>
              <a:t>*At the end of the period, balances of these accounts are determined for the preparation of Trial Balance.</a:t>
            </a:r>
          </a:p>
          <a:p>
            <a:pPr>
              <a:defRPr/>
            </a:pPr>
            <a:endParaRPr lang="en-US" sz="2400" u="sng" dirty="0">
              <a:ea typeface="+mn-ea"/>
            </a:endParaRPr>
          </a:p>
        </p:txBody>
      </p:sp>
    </p:spTree>
    <p:extLst>
      <p:ext uri="{BB962C8B-B14F-4D97-AF65-F5344CB8AC3E}">
        <p14:creationId xmlns:p14="http://schemas.microsoft.com/office/powerpoint/2010/main" val="41407905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4129" y="866274"/>
            <a:ext cx="10241280" cy="685800"/>
          </a:xfrm>
        </p:spPr>
        <p:txBody>
          <a:bodyPr>
            <a:normAutofit fontScale="9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Components of Accounting</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Oval 3"/>
          <p:cNvSpPr/>
          <p:nvPr/>
        </p:nvSpPr>
        <p:spPr>
          <a:xfrm>
            <a:off x="677451" y="3046663"/>
            <a:ext cx="1524000" cy="1066800"/>
          </a:xfrm>
          <a:prstGeom prst="ellipse">
            <a:avLst/>
          </a:prstGeom>
          <a:gradFill flip="none" rotWithShape="1">
            <a:gsLst>
              <a:gs pos="1000">
                <a:schemeClr val="bg1">
                  <a:lumMod val="85000"/>
                  <a:lumOff val="15000"/>
                </a:schemeClr>
              </a:gs>
              <a:gs pos="60000">
                <a:srgbClr val="7030A0">
                  <a:shade val="67500"/>
                  <a:satMod val="115000"/>
                </a:srgbClr>
              </a:gs>
              <a:gs pos="59000">
                <a:srgbClr val="000000"/>
              </a:gs>
            </a:gsLst>
            <a:path path="circle">
              <a:fillToRect l="50000" t="50000" r="50000" b="50000"/>
            </a:path>
            <a:tileRect/>
          </a:gradFill>
          <a:scene3d>
            <a:camera prst="perspectiveContrastingLef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6000" b="1" dirty="0" smtClean="0">
                <a:ln/>
                <a:solidFill>
                  <a:schemeClr val="accent3"/>
                </a:solidFill>
              </a:rPr>
              <a:t>1</a:t>
            </a:r>
            <a:endParaRPr lang="en-US" sz="6000" b="1" dirty="0">
              <a:ln/>
              <a:solidFill>
                <a:schemeClr val="accent3"/>
              </a:solidFill>
            </a:endParaRPr>
          </a:p>
        </p:txBody>
      </p:sp>
      <p:sp>
        <p:nvSpPr>
          <p:cNvPr id="5" name="Oval 4"/>
          <p:cNvSpPr/>
          <p:nvPr/>
        </p:nvSpPr>
        <p:spPr>
          <a:xfrm>
            <a:off x="673769" y="4196347"/>
            <a:ext cx="1524000" cy="1066800"/>
          </a:xfrm>
          <a:prstGeom prst="ellipse">
            <a:avLst/>
          </a:prstGeom>
          <a:gradFill flip="none" rotWithShape="1">
            <a:gsLst>
              <a:gs pos="1000">
                <a:schemeClr val="bg1">
                  <a:lumMod val="85000"/>
                  <a:lumOff val="15000"/>
                </a:schemeClr>
              </a:gs>
              <a:gs pos="60000">
                <a:srgbClr val="7030A0">
                  <a:shade val="67500"/>
                  <a:satMod val="115000"/>
                </a:srgbClr>
              </a:gs>
              <a:gs pos="59000">
                <a:srgbClr val="000000"/>
              </a:gs>
            </a:gsLst>
            <a:path path="circle">
              <a:fillToRect l="50000" t="50000" r="50000" b="50000"/>
            </a:path>
            <a:tileRect/>
          </a:gradFill>
          <a:scene3d>
            <a:camera prst="perspectiveContrastingLef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smtClean="0">
                <a:ln/>
                <a:solidFill>
                  <a:schemeClr val="accent3"/>
                </a:solidFill>
              </a:rPr>
              <a:t>2</a:t>
            </a:r>
            <a:endParaRPr lang="en-US" sz="5400" b="1" dirty="0">
              <a:ln/>
              <a:solidFill>
                <a:schemeClr val="accent3"/>
              </a:solidFill>
            </a:endParaRPr>
          </a:p>
        </p:txBody>
      </p:sp>
      <p:sp>
        <p:nvSpPr>
          <p:cNvPr id="6" name="Oval 5"/>
          <p:cNvSpPr/>
          <p:nvPr/>
        </p:nvSpPr>
        <p:spPr>
          <a:xfrm>
            <a:off x="685472" y="5563937"/>
            <a:ext cx="1524000" cy="1066800"/>
          </a:xfrm>
          <a:prstGeom prst="ellipse">
            <a:avLst/>
          </a:prstGeom>
          <a:gradFill flip="none" rotWithShape="1">
            <a:gsLst>
              <a:gs pos="1000">
                <a:schemeClr val="bg1">
                  <a:lumMod val="85000"/>
                  <a:lumOff val="15000"/>
                </a:schemeClr>
              </a:gs>
              <a:gs pos="60000">
                <a:srgbClr val="7030A0">
                  <a:shade val="67500"/>
                  <a:satMod val="115000"/>
                </a:srgbClr>
              </a:gs>
              <a:gs pos="59000">
                <a:srgbClr val="000000"/>
              </a:gs>
            </a:gsLst>
            <a:path path="circle">
              <a:fillToRect l="50000" t="50000" r="50000" b="50000"/>
            </a:path>
            <a:tileRect/>
          </a:gradFill>
          <a:scene3d>
            <a:camera prst="perspectiveContrastingLef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smtClean="0">
                <a:ln/>
                <a:solidFill>
                  <a:schemeClr val="accent3"/>
                </a:solidFill>
              </a:rPr>
              <a:t>3</a:t>
            </a:r>
            <a:endParaRPr lang="en-US" sz="5400" b="1" dirty="0">
              <a:ln/>
              <a:solidFill>
                <a:schemeClr val="accent3"/>
              </a:solidFill>
            </a:endParaRPr>
          </a:p>
        </p:txBody>
      </p:sp>
      <p:sp>
        <p:nvSpPr>
          <p:cNvPr id="10" name="TextBox 9"/>
          <p:cNvSpPr txBox="1"/>
          <p:nvPr/>
        </p:nvSpPr>
        <p:spPr>
          <a:xfrm>
            <a:off x="2150096" y="2823822"/>
            <a:ext cx="6446171" cy="523220"/>
          </a:xfrm>
          <a:prstGeom prst="rect">
            <a:avLst/>
          </a:prstGeom>
          <a:noFill/>
        </p:spPr>
        <p:txBody>
          <a:bodyPr wrap="non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2800" b="1" u="sng" dirty="0" smtClean="0">
                <a:ln/>
                <a:solidFill>
                  <a:schemeClr val="accent3"/>
                </a:solidFill>
              </a:rPr>
              <a:t>IDENTIFYING</a:t>
            </a:r>
            <a:r>
              <a:rPr lang="en-US" sz="2800" b="1" dirty="0" smtClean="0">
                <a:ln/>
                <a:solidFill>
                  <a:schemeClr val="accent3"/>
                </a:solidFill>
              </a:rPr>
              <a:t>: Analytical Component</a:t>
            </a:r>
            <a:endParaRPr lang="en-US" sz="2800" b="1" dirty="0">
              <a:ln/>
              <a:solidFill>
                <a:schemeClr val="accent3"/>
              </a:solidFill>
            </a:endParaRPr>
          </a:p>
        </p:txBody>
      </p:sp>
      <p:sp>
        <p:nvSpPr>
          <p:cNvPr id="11" name="TextBox 10"/>
          <p:cNvSpPr txBox="1"/>
          <p:nvPr/>
        </p:nvSpPr>
        <p:spPr>
          <a:xfrm>
            <a:off x="2203771" y="4088476"/>
            <a:ext cx="6317304" cy="523220"/>
          </a:xfrm>
          <a:prstGeom prst="rect">
            <a:avLst/>
          </a:prstGeom>
          <a:noFill/>
        </p:spPr>
        <p:txBody>
          <a:bodyPr wrap="non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2800" b="1" u="sng" dirty="0" smtClean="0">
                <a:ln/>
                <a:solidFill>
                  <a:schemeClr val="accent3"/>
                </a:solidFill>
              </a:rPr>
              <a:t>MEASURING</a:t>
            </a:r>
            <a:r>
              <a:rPr lang="en-US" sz="2800" b="1" dirty="0" smtClean="0">
                <a:ln/>
                <a:solidFill>
                  <a:schemeClr val="accent3"/>
                </a:solidFill>
              </a:rPr>
              <a:t>: Technical Component</a:t>
            </a:r>
            <a:endParaRPr lang="en-US" sz="2800" b="1" dirty="0">
              <a:ln/>
              <a:solidFill>
                <a:schemeClr val="accent3"/>
              </a:solidFill>
            </a:endParaRPr>
          </a:p>
        </p:txBody>
      </p:sp>
      <p:sp>
        <p:nvSpPr>
          <p:cNvPr id="12" name="TextBox 11"/>
          <p:cNvSpPr txBox="1"/>
          <p:nvPr/>
        </p:nvSpPr>
        <p:spPr>
          <a:xfrm>
            <a:off x="2283982" y="5407937"/>
            <a:ext cx="6934285" cy="523220"/>
          </a:xfrm>
          <a:prstGeom prst="rect">
            <a:avLst/>
          </a:prstGeom>
          <a:noFill/>
        </p:spPr>
        <p:txBody>
          <a:bodyPr wrap="none" rtlCol="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2800" b="1" u="sng" dirty="0" smtClean="0">
                <a:ln/>
                <a:solidFill>
                  <a:schemeClr val="accent3"/>
                </a:solidFill>
              </a:rPr>
              <a:t>COMMUNICATING</a:t>
            </a:r>
            <a:r>
              <a:rPr lang="en-US" sz="2800" b="1" dirty="0" smtClean="0">
                <a:ln/>
                <a:solidFill>
                  <a:schemeClr val="accent3"/>
                </a:solidFill>
              </a:rPr>
              <a:t>: Formal Component</a:t>
            </a:r>
            <a:endParaRPr lang="en-US" sz="2800" b="1" dirty="0">
              <a:ln/>
              <a:solidFill>
                <a:schemeClr val="accent3"/>
              </a:solidFill>
            </a:endParaRPr>
          </a:p>
        </p:txBody>
      </p:sp>
      <p:sp>
        <p:nvSpPr>
          <p:cNvPr id="13" name="TextBox 12"/>
          <p:cNvSpPr txBox="1"/>
          <p:nvPr/>
        </p:nvSpPr>
        <p:spPr>
          <a:xfrm>
            <a:off x="2291348" y="3555996"/>
            <a:ext cx="9042400" cy="369332"/>
          </a:xfrm>
          <a:prstGeom prst="rect">
            <a:avLst/>
          </a:prstGeom>
          <a:noFill/>
        </p:spPr>
        <p:txBody>
          <a:bodyPr wrap="square" rtlCol="0">
            <a:spAutoFit/>
          </a:bodyPr>
          <a:lstStyle/>
          <a:p>
            <a:r>
              <a:rPr lang="en-US" dirty="0" smtClean="0"/>
              <a:t>-recognition or non-recognition of business activities as accountable events.</a:t>
            </a:r>
            <a:endParaRPr lang="en-US" dirty="0"/>
          </a:p>
        </p:txBody>
      </p:sp>
      <p:sp>
        <p:nvSpPr>
          <p:cNvPr id="14" name="TextBox 13"/>
          <p:cNvSpPr txBox="1"/>
          <p:nvPr/>
        </p:nvSpPr>
        <p:spPr>
          <a:xfrm>
            <a:off x="2344821" y="5973361"/>
            <a:ext cx="9042400" cy="646331"/>
          </a:xfrm>
          <a:prstGeom prst="rect">
            <a:avLst/>
          </a:prstGeom>
          <a:noFill/>
        </p:spPr>
        <p:txBody>
          <a:bodyPr wrap="square" rtlCol="0">
            <a:spAutoFit/>
          </a:bodyPr>
          <a:lstStyle/>
          <a:p>
            <a:r>
              <a:rPr lang="en-US" dirty="0" smtClean="0"/>
              <a:t>-process of preparing and distributing accounting reports to potential users of accounting information.</a:t>
            </a:r>
            <a:endParaRPr lang="en-US" dirty="0"/>
          </a:p>
        </p:txBody>
      </p:sp>
      <p:sp>
        <p:nvSpPr>
          <p:cNvPr id="15" name="TextBox 14"/>
          <p:cNvSpPr txBox="1"/>
          <p:nvPr/>
        </p:nvSpPr>
        <p:spPr>
          <a:xfrm>
            <a:off x="2344821" y="4678539"/>
            <a:ext cx="9042400" cy="646331"/>
          </a:xfrm>
          <a:prstGeom prst="rect">
            <a:avLst/>
          </a:prstGeom>
          <a:noFill/>
        </p:spPr>
        <p:txBody>
          <a:bodyPr wrap="square" rtlCol="0">
            <a:spAutoFit/>
          </a:bodyPr>
          <a:lstStyle/>
          <a:p>
            <a:r>
              <a:rPr lang="en-US" dirty="0" smtClean="0"/>
              <a:t>-assigning of peso amounts to the accountable economic transactions and events.</a:t>
            </a:r>
            <a:endParaRPr lang="en-US" dirty="0"/>
          </a:p>
        </p:txBody>
      </p:sp>
    </p:spTree>
    <p:extLst>
      <p:ext uri="{BB962C8B-B14F-4D97-AF65-F5344CB8AC3E}">
        <p14:creationId xmlns:p14="http://schemas.microsoft.com/office/powerpoint/2010/main" val="760367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1+#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0-#ppt_w/2"/>
                                          </p:val>
                                        </p:tav>
                                        <p:tav tm="100000">
                                          <p:val>
                                            <p:strVal val="#ppt_x"/>
                                          </p:val>
                                        </p:tav>
                                      </p:tavLst>
                                    </p:anim>
                                    <p:anim calcmode="lin" valueType="num">
                                      <p:cBhvr additive="base">
                                        <p:cTn id="4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1+#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1+#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p:bldP spid="11" grpId="0"/>
      <p:bldP spid="12" grpId="0"/>
      <p:bldP spid="13" grpId="0"/>
      <p:bldP spid="14" grpId="0"/>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
          <p:cNvSpPr txBox="1"/>
          <p:nvPr/>
        </p:nvSpPr>
        <p:spPr>
          <a:xfrm>
            <a:off x="762000" y="804863"/>
            <a:ext cx="10972800" cy="5909310"/>
          </a:xfrm>
          <a:prstGeom prst="rect">
            <a:avLst/>
          </a:prstGeom>
          <a:noFill/>
        </p:spPr>
        <p:txBody>
          <a:bodyPr>
            <a:spAutoFit/>
          </a:bodyPr>
          <a:lstStyle/>
          <a:p>
            <a:pPr>
              <a:defRPr/>
            </a:pPr>
            <a:r>
              <a:rPr lang="en-US" sz="6000" b="1" dirty="0">
                <a:ea typeface="+mn-ea"/>
              </a:rPr>
              <a:t>Step 4. </a:t>
            </a:r>
            <a:endParaRPr lang="en-US" sz="6000" b="1" dirty="0" smtClean="0">
              <a:ea typeface="+mn-ea"/>
            </a:endParaRPr>
          </a:p>
          <a:p>
            <a:pPr>
              <a:defRPr/>
            </a:pPr>
            <a:endParaRPr lang="en-US" sz="6000" b="1" u="sng" dirty="0"/>
          </a:p>
          <a:p>
            <a:pPr>
              <a:defRPr/>
            </a:pPr>
            <a:r>
              <a:rPr lang="en-US" sz="2000" b="1" u="sng" dirty="0" smtClean="0">
                <a:ea typeface="+mn-ea"/>
              </a:rPr>
              <a:t>Trial </a:t>
            </a:r>
            <a:r>
              <a:rPr lang="en-US" sz="2000" b="1" u="sng" dirty="0">
                <a:ea typeface="+mn-ea"/>
              </a:rPr>
              <a:t>Balance- </a:t>
            </a:r>
            <a:r>
              <a:rPr lang="en-US" sz="2000" u="sng" dirty="0">
                <a:ea typeface="+mn-ea"/>
              </a:rPr>
              <a:t>is a list of all accounts with their </a:t>
            </a:r>
            <a:r>
              <a:rPr lang="en-US" sz="2000" dirty="0">
                <a:ea typeface="+mn-ea"/>
              </a:rPr>
              <a:t>			</a:t>
            </a:r>
            <a:r>
              <a:rPr lang="en-US" sz="2000" u="sng" dirty="0">
                <a:ea typeface="+mn-ea"/>
              </a:rPr>
              <a:t>respective debit or credit balances.</a:t>
            </a:r>
          </a:p>
          <a:p>
            <a:pPr>
              <a:defRPr/>
            </a:pPr>
            <a:r>
              <a:rPr lang="en-US" sz="2000" dirty="0">
                <a:ea typeface="+mn-ea"/>
              </a:rPr>
              <a:t>				-prepared to verify the equality of debits and credits in the ledger at the end of each accounting period or at any time the postings are updated.</a:t>
            </a:r>
          </a:p>
          <a:p>
            <a:pPr>
              <a:defRPr/>
            </a:pPr>
            <a:r>
              <a:rPr lang="en-US" sz="2000" dirty="0">
                <a:ea typeface="+mn-ea"/>
              </a:rPr>
              <a:t>				-a control device that helps minimize accounting errors.</a:t>
            </a:r>
          </a:p>
          <a:p>
            <a:pPr>
              <a:defRPr/>
            </a:pPr>
            <a:endParaRPr lang="en-US" sz="2000" dirty="0">
              <a:ea typeface="+mn-ea"/>
            </a:endParaRPr>
          </a:p>
          <a:p>
            <a:pPr>
              <a:defRPr/>
            </a:pPr>
            <a:endParaRPr lang="en-US" sz="2000" dirty="0">
              <a:ea typeface="+mn-ea"/>
            </a:endParaRPr>
          </a:p>
          <a:p>
            <a:pPr>
              <a:defRPr/>
            </a:pPr>
            <a:r>
              <a:rPr lang="en-US" sz="2000" b="1" dirty="0">
                <a:ea typeface="+mn-ea"/>
              </a:rPr>
              <a:t>Heading consists of three lines:</a:t>
            </a:r>
          </a:p>
          <a:p>
            <a:pPr marL="342900" indent="-342900">
              <a:buFont typeface="Arial" pitchFamily="34" charset="0"/>
              <a:buChar char="•"/>
              <a:defRPr/>
            </a:pPr>
            <a:r>
              <a:rPr lang="en-US" sz="2000" dirty="0">
                <a:ea typeface="+mn-ea"/>
              </a:rPr>
              <a:t>Name of the business</a:t>
            </a:r>
          </a:p>
          <a:p>
            <a:pPr marL="342900" indent="-342900">
              <a:buFont typeface="Arial" pitchFamily="34" charset="0"/>
              <a:buChar char="•"/>
              <a:defRPr/>
            </a:pPr>
            <a:r>
              <a:rPr lang="en-US" sz="2000" dirty="0">
                <a:ea typeface="+mn-ea"/>
              </a:rPr>
              <a:t>Title of the report </a:t>
            </a:r>
          </a:p>
          <a:p>
            <a:pPr marL="342900" indent="-342900">
              <a:buFont typeface="Arial" pitchFamily="34" charset="0"/>
              <a:buChar char="•"/>
              <a:defRPr/>
            </a:pPr>
            <a:r>
              <a:rPr lang="en-US" sz="2000" dirty="0">
                <a:ea typeface="+mn-ea"/>
              </a:rPr>
              <a:t>Date </a:t>
            </a:r>
          </a:p>
          <a:p>
            <a:pPr>
              <a:defRPr/>
            </a:pPr>
            <a:endParaRPr lang="en-US" u="sng" dirty="0">
              <a:ea typeface="+mn-ea"/>
            </a:endParaRPr>
          </a:p>
        </p:txBody>
      </p:sp>
    </p:spTree>
    <p:extLst>
      <p:ext uri="{BB962C8B-B14F-4D97-AF65-F5344CB8AC3E}">
        <p14:creationId xmlns:p14="http://schemas.microsoft.com/office/powerpoint/2010/main" val="1381826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2"/>
          <p:cNvSpPr>
            <a:spLocks noChangeArrowheads="1"/>
          </p:cNvSpPr>
          <p:nvPr/>
        </p:nvSpPr>
        <p:spPr bwMode="auto">
          <a:xfrm>
            <a:off x="1625600" y="457200"/>
            <a:ext cx="8940800" cy="762000"/>
          </a:xfrm>
          <a:prstGeom prst="rect">
            <a:avLst/>
          </a:prstGeom>
          <a:solidFill>
            <a:srgbClr val="000099"/>
          </a:solidFill>
          <a:ln w="9525">
            <a:solidFill>
              <a:schemeClr val="tx1"/>
            </a:solidFill>
            <a:miter lim="800000"/>
            <a:headEnd/>
            <a:tailEnd/>
          </a:ln>
          <a:effectLst>
            <a:outerShdw dist="107763" dir="2700000" algn="ctr" rotWithShape="0">
              <a:schemeClr val="tx1"/>
            </a:outerShdw>
          </a:effectLst>
        </p:spPr>
        <p:txBody>
          <a:bodyPr anchor="ctr"/>
          <a:lstStyle/>
          <a:p>
            <a:pPr algn="ctr" eaLnBrk="0" hangingPunct="0"/>
            <a:r>
              <a:rPr lang="en-US" sz="4400">
                <a:solidFill>
                  <a:schemeClr val="bg1"/>
                </a:solidFill>
                <a:effectLst>
                  <a:outerShdw blurRad="38100" dist="38100" dir="2700000" algn="tl">
                    <a:srgbClr val="000000"/>
                  </a:outerShdw>
                </a:effectLst>
                <a:latin typeface="Times New Roman" charset="0"/>
              </a:rPr>
              <a:t>Locating Errors</a:t>
            </a:r>
          </a:p>
        </p:txBody>
      </p:sp>
      <p:sp>
        <p:nvSpPr>
          <p:cNvPr id="2" name="Rectangle 1"/>
          <p:cNvSpPr/>
          <p:nvPr/>
        </p:nvSpPr>
        <p:spPr>
          <a:xfrm>
            <a:off x="1016000" y="1668483"/>
            <a:ext cx="10769600" cy="397031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b="1" dirty="0"/>
              <a:t>Errors include:</a:t>
            </a:r>
          </a:p>
          <a:p>
            <a:pPr>
              <a:defRPr/>
            </a:pPr>
            <a:endParaRPr lang="en-US" b="1" dirty="0"/>
          </a:p>
          <a:p>
            <a:pPr marL="342900" indent="-342900">
              <a:buFont typeface="+mj-lt"/>
              <a:buAutoNum type="arabicPeriod"/>
              <a:defRPr/>
            </a:pPr>
            <a:r>
              <a:rPr lang="en-US" dirty="0"/>
              <a:t>Error in posting a transaction to the ledger:</a:t>
            </a:r>
          </a:p>
          <a:p>
            <a:pPr marL="800100" lvl="1" indent="-342900">
              <a:buFont typeface="+mj-lt"/>
              <a:buAutoNum type="alphaLcParenR"/>
              <a:defRPr/>
            </a:pPr>
            <a:r>
              <a:rPr lang="en-US" dirty="0"/>
              <a:t>An erroneous amount was posted to the account.</a:t>
            </a:r>
          </a:p>
          <a:p>
            <a:pPr marL="800100" lvl="1" indent="-342900">
              <a:buFont typeface="+mj-lt"/>
              <a:buAutoNum type="alphaLcParenR"/>
              <a:defRPr/>
            </a:pPr>
            <a:r>
              <a:rPr lang="en-US" dirty="0"/>
              <a:t>A debit entry was posted as a credit or vice versa.</a:t>
            </a:r>
          </a:p>
          <a:p>
            <a:pPr marL="800100" lvl="1" indent="-342900">
              <a:buFont typeface="+mj-lt"/>
              <a:buAutoNum type="alphaLcParenR"/>
              <a:defRPr/>
            </a:pPr>
            <a:r>
              <a:rPr lang="en-US" dirty="0"/>
              <a:t>A debit or credit posting was omitted.</a:t>
            </a:r>
          </a:p>
          <a:p>
            <a:pPr marL="342900" indent="-342900">
              <a:buFont typeface="+mj-lt"/>
              <a:buAutoNum type="arabicPeriod"/>
              <a:defRPr/>
            </a:pPr>
            <a:r>
              <a:rPr lang="en-US" dirty="0"/>
              <a:t>Error in determining the account balances:</a:t>
            </a:r>
          </a:p>
          <a:p>
            <a:pPr marL="800100" lvl="1" indent="-342900">
              <a:buFont typeface="+mj-lt"/>
              <a:buAutoNum type="alphaLcParenR"/>
              <a:defRPr/>
            </a:pPr>
            <a:r>
              <a:rPr lang="en-US" dirty="0"/>
              <a:t>A balance was incorrectly computed.</a:t>
            </a:r>
          </a:p>
          <a:p>
            <a:pPr marL="800100" lvl="1" indent="-342900">
              <a:buFont typeface="+mj-lt"/>
              <a:buAutoNum type="alphaLcParenR"/>
              <a:defRPr/>
            </a:pPr>
            <a:r>
              <a:rPr lang="en-US" dirty="0"/>
              <a:t>A balance was entered in the wrong balance column.</a:t>
            </a:r>
          </a:p>
          <a:p>
            <a:pPr marL="342900" indent="-342900">
              <a:buFont typeface="+mj-lt"/>
              <a:buAutoNum type="arabicPeriod"/>
              <a:defRPr/>
            </a:pPr>
            <a:r>
              <a:rPr lang="en-US" dirty="0"/>
              <a:t>Error in preparing the trial balance:</a:t>
            </a:r>
          </a:p>
          <a:p>
            <a:pPr marL="800100" lvl="1" indent="-342900">
              <a:buFont typeface="+mj-lt"/>
              <a:buAutoNum type="alphaLcParenR"/>
              <a:defRPr/>
            </a:pPr>
            <a:r>
              <a:rPr lang="en-US" dirty="0"/>
              <a:t>One of the columns of the trial balance was incorrectly added.</a:t>
            </a:r>
          </a:p>
          <a:p>
            <a:pPr marL="800100" lvl="1" indent="-342900">
              <a:buFont typeface="+mj-lt"/>
              <a:buAutoNum type="alphaLcParenR"/>
              <a:defRPr/>
            </a:pPr>
            <a:r>
              <a:rPr lang="en-US" dirty="0"/>
              <a:t>The amount of an account balance was incorrectly recorded on the trial balance.</a:t>
            </a:r>
          </a:p>
          <a:p>
            <a:pPr marL="800100" lvl="1" indent="-342900">
              <a:buFont typeface="+mj-lt"/>
              <a:buAutoNum type="alphaLcParenR"/>
              <a:defRPr/>
            </a:pPr>
            <a:r>
              <a:rPr lang="en-US" dirty="0"/>
              <a:t>A debit balance was recorded on the trial balance as a credit or vice versa, or a balance was omitted entirely.</a:t>
            </a:r>
          </a:p>
        </p:txBody>
      </p:sp>
    </p:spTree>
    <p:extLst>
      <p:ext uri="{BB962C8B-B14F-4D97-AF65-F5344CB8AC3E}">
        <p14:creationId xmlns:p14="http://schemas.microsoft.com/office/powerpoint/2010/main" val="18769317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Box 2"/>
          <p:cNvSpPr txBox="1">
            <a:spLocks noChangeArrowheads="1"/>
          </p:cNvSpPr>
          <p:nvPr/>
        </p:nvSpPr>
        <p:spPr bwMode="auto">
          <a:xfrm>
            <a:off x="617621" y="2533316"/>
            <a:ext cx="10972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t>Transposition error- </a:t>
            </a:r>
            <a:r>
              <a:rPr lang="en-US" sz="2400" dirty="0"/>
              <a:t>occurs when two digits that are either individual or part of a larger sequence of numbers are reversed (transposed) when posting a transaction.</a:t>
            </a:r>
          </a:p>
          <a:p>
            <a:pPr eaLnBrk="1" hangingPunct="1"/>
            <a:endParaRPr lang="en-US" sz="2800" dirty="0"/>
          </a:p>
          <a:p>
            <a:pPr eaLnBrk="1" hangingPunct="1"/>
            <a:r>
              <a:rPr lang="en-US" sz="2800" b="1" dirty="0"/>
              <a:t>Slide error- </a:t>
            </a:r>
            <a:r>
              <a:rPr lang="en-US" sz="2400" dirty="0"/>
              <a:t>is the incorrect placement of the decimal point.</a:t>
            </a:r>
            <a:endParaRPr lang="en-US" sz="2800" dirty="0"/>
          </a:p>
        </p:txBody>
      </p:sp>
    </p:spTree>
    <p:extLst>
      <p:ext uri="{BB962C8B-B14F-4D97-AF65-F5344CB8AC3E}">
        <p14:creationId xmlns:p14="http://schemas.microsoft.com/office/powerpoint/2010/main" val="2465231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www.accountingverse.com/accounting-basics/types-of-businesses.html</a:t>
            </a:r>
            <a:endParaRPr lang="en-US" dirty="0" smtClean="0"/>
          </a:p>
          <a:p>
            <a:r>
              <a:rPr lang="en-US" dirty="0" smtClean="0"/>
              <a:t>Accounting Fundamentals of Win </a:t>
            </a:r>
            <a:r>
              <a:rPr lang="en-US" dirty="0" err="1" smtClean="0"/>
              <a:t>Ballada</a:t>
            </a:r>
            <a:r>
              <a:rPr lang="en-US" dirty="0" smtClean="0"/>
              <a:t>, 2012 issue-3</a:t>
            </a:r>
            <a:r>
              <a:rPr lang="en-US" baseline="30000" dirty="0" smtClean="0"/>
              <a:t>rd</a:t>
            </a:r>
            <a:r>
              <a:rPr lang="en-US" dirty="0" smtClean="0"/>
              <a:t> edition</a:t>
            </a:r>
          </a:p>
          <a:p>
            <a:r>
              <a:rPr lang="en-US" dirty="0"/>
              <a:t>http://</a:t>
            </a:r>
            <a:r>
              <a:rPr lang="en-US" dirty="0" err="1"/>
              <a:t>content.moneyinstructor.com</a:t>
            </a:r>
            <a:r>
              <a:rPr lang="en-US" dirty="0"/>
              <a:t>/1431/fundamental-</a:t>
            </a:r>
            <a:r>
              <a:rPr lang="en-US" dirty="0" err="1"/>
              <a:t>concepts.html</a:t>
            </a:r>
            <a:endParaRPr lang="en-US" dirty="0"/>
          </a:p>
        </p:txBody>
      </p:sp>
    </p:spTree>
    <p:extLst>
      <p:ext uri="{BB962C8B-B14F-4D97-AF65-F5344CB8AC3E}">
        <p14:creationId xmlns:p14="http://schemas.microsoft.com/office/powerpoint/2010/main" val="296751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Alternate Process 7"/>
          <p:cNvSpPr/>
          <p:nvPr/>
        </p:nvSpPr>
        <p:spPr>
          <a:xfrm>
            <a:off x="967117" y="4737340"/>
            <a:ext cx="4519283" cy="672861"/>
          </a:xfrm>
          <a:prstGeom prst="flowChartAlternateProcess">
            <a:avLst/>
          </a:prstGeom>
          <a:solidFill>
            <a:srgbClr val="FFFF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r>
              <a:rPr lang="en-US" sz="2800" dirty="0" smtClean="0">
                <a:solidFill>
                  <a:schemeClr val="bg1">
                    <a:lumMod val="95000"/>
                    <a:lumOff val="5000"/>
                  </a:schemeClr>
                </a:solidFill>
              </a:rPr>
              <a:t>	Summarizing</a:t>
            </a:r>
            <a:endParaRPr lang="en-US" dirty="0">
              <a:solidFill>
                <a:schemeClr val="bg1">
                  <a:lumMod val="95000"/>
                  <a:lumOff val="5000"/>
                </a:schemeClr>
              </a:solidFill>
            </a:endParaRPr>
          </a:p>
        </p:txBody>
      </p:sp>
      <p:sp>
        <p:nvSpPr>
          <p:cNvPr id="7" name="Flowchart: Alternate Process 6"/>
          <p:cNvSpPr/>
          <p:nvPr/>
        </p:nvSpPr>
        <p:spPr>
          <a:xfrm>
            <a:off x="965200" y="3200401"/>
            <a:ext cx="4670725" cy="572219"/>
          </a:xfrm>
          <a:prstGeom prst="flowChartAlternateProcess">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r>
              <a:rPr lang="en-US" sz="2800" dirty="0" smtClean="0">
                <a:solidFill>
                  <a:schemeClr val="bg1">
                    <a:lumMod val="95000"/>
                    <a:lumOff val="5000"/>
                  </a:schemeClr>
                </a:solidFill>
              </a:rPr>
              <a:t>	Classifying</a:t>
            </a:r>
            <a:endParaRPr lang="en-US" dirty="0">
              <a:solidFill>
                <a:schemeClr val="bg1">
                  <a:lumMod val="95000"/>
                  <a:lumOff val="5000"/>
                </a:schemeClr>
              </a:solidFill>
            </a:endParaRPr>
          </a:p>
        </p:txBody>
      </p:sp>
      <p:sp>
        <p:nvSpPr>
          <p:cNvPr id="4" name="Flowchart: Alternate Process 3"/>
          <p:cNvSpPr/>
          <p:nvPr/>
        </p:nvSpPr>
        <p:spPr>
          <a:xfrm>
            <a:off x="1013125" y="1597324"/>
            <a:ext cx="4676476" cy="536276"/>
          </a:xfrm>
          <a:prstGeom prst="flowChartAlternateProcess">
            <a:avLst/>
          </a:prstGeom>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r>
              <a:rPr lang="en-US" sz="2800" dirty="0" smtClean="0">
                <a:solidFill>
                  <a:schemeClr val="bg1">
                    <a:lumMod val="95000"/>
                    <a:lumOff val="5000"/>
                  </a:schemeClr>
                </a:solidFill>
              </a:rPr>
              <a:t>	Recording</a:t>
            </a:r>
            <a:endParaRPr lang="en-US" sz="2800" dirty="0">
              <a:solidFill>
                <a:schemeClr val="bg1">
                  <a:lumMod val="95000"/>
                  <a:lumOff val="5000"/>
                </a:schemeClr>
              </a:solidFill>
            </a:endParaRPr>
          </a:p>
        </p:txBody>
      </p:sp>
      <p:sp>
        <p:nvSpPr>
          <p:cNvPr id="2" name="Title 1"/>
          <p:cNvSpPr>
            <a:spLocks noGrp="1"/>
          </p:cNvSpPr>
          <p:nvPr>
            <p:ph type="title"/>
          </p:nvPr>
        </p:nvSpPr>
        <p:spPr>
          <a:xfrm>
            <a:off x="334211" y="-133684"/>
            <a:ext cx="11341892" cy="1163053"/>
          </a:xfrm>
        </p:spPr>
        <p:txBody>
          <a:bodyPr>
            <a:noAutofit/>
          </a:bodyPr>
          <a:lstStyle/>
          <a:p>
            <a:r>
              <a:rPr lang="en-US" dirty="0" smtClean="0"/>
              <a:t>Implicit in the Communication Process are:</a:t>
            </a:r>
            <a:endParaRPr lang="en-US" dirty="0"/>
          </a:p>
        </p:txBody>
      </p:sp>
      <p:sp>
        <p:nvSpPr>
          <p:cNvPr id="6" name="Rectangle 5"/>
          <p:cNvSpPr/>
          <p:nvPr/>
        </p:nvSpPr>
        <p:spPr>
          <a:xfrm>
            <a:off x="711200" y="1408982"/>
            <a:ext cx="508000" cy="4229819"/>
          </a:xfrm>
          <a:prstGeom prst="rect">
            <a:avLst/>
          </a:prstGeom>
          <a:solidFill>
            <a:schemeClr val="accent5">
              <a:lumMod val="7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78332" y="2133600"/>
            <a:ext cx="8737600" cy="923330"/>
          </a:xfrm>
          <a:prstGeom prst="rect">
            <a:avLst/>
          </a:prstGeom>
          <a:noFill/>
        </p:spPr>
        <p:txBody>
          <a:bodyPr wrap="square" rtlCol="0">
            <a:spAutoFit/>
          </a:bodyPr>
          <a:lstStyle/>
          <a:p>
            <a:pPr algn="just"/>
            <a:r>
              <a:rPr lang="en-US" dirty="0" smtClean="0"/>
              <a:t>-or JOURNALIZING is the process of systematically maintaining a record of all economic business transactions after they have been identified and measured.</a:t>
            </a:r>
            <a:endParaRPr lang="en-US" dirty="0"/>
          </a:p>
        </p:txBody>
      </p:sp>
      <p:sp>
        <p:nvSpPr>
          <p:cNvPr id="11" name="TextBox 10"/>
          <p:cNvSpPr txBox="1"/>
          <p:nvPr/>
        </p:nvSpPr>
        <p:spPr>
          <a:xfrm>
            <a:off x="2278332" y="5472024"/>
            <a:ext cx="8737600" cy="923330"/>
          </a:xfrm>
          <a:prstGeom prst="rect">
            <a:avLst/>
          </a:prstGeom>
          <a:noFill/>
        </p:spPr>
        <p:txBody>
          <a:bodyPr wrap="square" rtlCol="0">
            <a:spAutoFit/>
          </a:bodyPr>
          <a:lstStyle/>
          <a:p>
            <a:pPr algn="just"/>
            <a:r>
              <a:rPr lang="en-US" dirty="0" smtClean="0"/>
              <a:t>-is the preparation of financial statements which include the statement of financial position, statement of comprehensive income, statement of changes in equity and statement of cash flows..</a:t>
            </a:r>
            <a:endParaRPr lang="en-US" dirty="0"/>
          </a:p>
        </p:txBody>
      </p:sp>
      <p:sp>
        <p:nvSpPr>
          <p:cNvPr id="12" name="TextBox 11"/>
          <p:cNvSpPr txBox="1"/>
          <p:nvPr/>
        </p:nvSpPr>
        <p:spPr>
          <a:xfrm>
            <a:off x="2278332" y="3801071"/>
            <a:ext cx="8737600" cy="646331"/>
          </a:xfrm>
          <a:prstGeom prst="rect">
            <a:avLst/>
          </a:prstGeom>
          <a:noFill/>
        </p:spPr>
        <p:txBody>
          <a:bodyPr wrap="square" rtlCol="0">
            <a:spAutoFit/>
          </a:bodyPr>
          <a:lstStyle/>
          <a:p>
            <a:pPr algn="just"/>
            <a:r>
              <a:rPr lang="en-US" dirty="0" smtClean="0"/>
              <a:t>-is the sorting or grouping of similar and interrelated economic transactions into their respective classes.</a:t>
            </a:r>
            <a:endParaRPr lang="en-US" dirty="0"/>
          </a:p>
        </p:txBody>
      </p:sp>
    </p:spTree>
    <p:extLst>
      <p:ext uri="{BB962C8B-B14F-4D97-AF65-F5344CB8AC3E}">
        <p14:creationId xmlns:p14="http://schemas.microsoft.com/office/powerpoint/2010/main" val="40039330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animBg="1"/>
      <p:bldP spid="6" grpId="0" animBg="1"/>
      <p:bldP spid="3"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Accounting</a:t>
            </a:r>
            <a:endParaRPr lang="en-US" dirty="0"/>
          </a:p>
        </p:txBody>
      </p:sp>
      <p:sp>
        <p:nvSpPr>
          <p:cNvPr id="4" name="TextBox 3"/>
          <p:cNvSpPr txBox="1"/>
          <p:nvPr/>
        </p:nvSpPr>
        <p:spPr>
          <a:xfrm>
            <a:off x="786063" y="2576095"/>
            <a:ext cx="10769600" cy="1200329"/>
          </a:xfrm>
          <a:prstGeom prst="rect">
            <a:avLst/>
          </a:prstGeom>
          <a:noFill/>
        </p:spPr>
        <p:txBody>
          <a:bodyPr wrap="square" rtlCol="0">
            <a:spAutoFit/>
          </a:bodyPr>
          <a:lstStyle/>
          <a:p>
            <a:pPr algn="just"/>
            <a:r>
              <a:rPr lang="en-US" sz="2400" i="1" dirty="0" smtClean="0"/>
              <a:t>-to provide quantitative financial information about a business that is useful to statement users particularly owners and creditors, in making economic decisions.</a:t>
            </a:r>
            <a:endParaRPr lang="en-US" sz="2400" i="1" dirty="0"/>
          </a:p>
        </p:txBody>
      </p:sp>
    </p:spTree>
    <p:extLst>
      <p:ext uri="{BB962C8B-B14F-4D97-AF65-F5344CB8AC3E}">
        <p14:creationId xmlns:p14="http://schemas.microsoft.com/office/powerpoint/2010/main" val="1871045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a:t>
            </a:r>
            <a:endParaRPr lang="en-US" dirty="0"/>
          </a:p>
        </p:txBody>
      </p:sp>
      <p:sp>
        <p:nvSpPr>
          <p:cNvPr id="3" name="Content Placeholder 2"/>
          <p:cNvSpPr>
            <a:spLocks noGrp="1"/>
          </p:cNvSpPr>
          <p:nvPr>
            <p:ph idx="1"/>
          </p:nvPr>
        </p:nvSpPr>
        <p:spPr>
          <a:xfrm>
            <a:off x="0" y="2222287"/>
            <a:ext cx="12168771" cy="4635713"/>
          </a:xfrm>
        </p:spPr>
        <p:txBody>
          <a:bodyPr>
            <a:noAutofit/>
          </a:bodyPr>
          <a:lstStyle/>
          <a:p>
            <a:r>
              <a:rPr lang="en-US" sz="2200" b="1" dirty="0" smtClean="0"/>
              <a:t>SERVICE TYPE  </a:t>
            </a:r>
            <a:r>
              <a:rPr lang="en-US" sz="2200" dirty="0" smtClean="0"/>
              <a:t>- </a:t>
            </a:r>
            <a:r>
              <a:rPr lang="en-US" sz="2200" dirty="0"/>
              <a:t>A service type of business provides intangible products </a:t>
            </a:r>
            <a:r>
              <a:rPr lang="en-US" sz="2200" i="1" dirty="0"/>
              <a:t>(products with no physical form)</a:t>
            </a:r>
            <a:r>
              <a:rPr lang="en-US" sz="2200" dirty="0"/>
              <a:t>. Service type firms offer professional skills, expertise, advice, and other similar </a:t>
            </a:r>
            <a:r>
              <a:rPr lang="en-US" sz="2200" dirty="0" smtClean="0"/>
              <a:t>products. </a:t>
            </a:r>
            <a:r>
              <a:rPr lang="en-US" sz="2200" i="1" dirty="0" smtClean="0"/>
              <a:t>Examples </a:t>
            </a:r>
            <a:r>
              <a:rPr lang="en-US" sz="2200" i="1" dirty="0"/>
              <a:t>of service businesses are: schools, repair shops, hair salons, banks, accounting firms, and law firms</a:t>
            </a:r>
            <a:r>
              <a:rPr lang="en-US" sz="2200" i="1" dirty="0" smtClean="0"/>
              <a:t>.</a:t>
            </a:r>
          </a:p>
          <a:p>
            <a:pPr marL="0" indent="0">
              <a:buNone/>
            </a:pPr>
            <a:endParaRPr lang="en-US" sz="2200" i="1" dirty="0"/>
          </a:p>
          <a:p>
            <a:r>
              <a:rPr lang="en-US" sz="2200" b="1" dirty="0"/>
              <a:t>Merchandising </a:t>
            </a:r>
            <a:r>
              <a:rPr lang="en-US" sz="2200" b="1" dirty="0" smtClean="0"/>
              <a:t>Business - </a:t>
            </a:r>
            <a:r>
              <a:rPr lang="en-US" sz="2200" dirty="0"/>
              <a:t>This type of business buys products at wholesale price and sells the same at retail price. They are known as "buy and sell" businesses. They make profit by selling the products at prices higher than their purchase costs.</a:t>
            </a:r>
          </a:p>
          <a:p>
            <a:pPr marL="0" indent="0">
              <a:buNone/>
            </a:pPr>
            <a:r>
              <a:rPr lang="en-US" sz="2200" dirty="0" smtClean="0"/>
              <a:t>	A </a:t>
            </a:r>
            <a:r>
              <a:rPr lang="en-US" sz="2200" dirty="0"/>
              <a:t>merchandising business sells a product without changing its form. </a:t>
            </a:r>
            <a:r>
              <a:rPr lang="en-US" sz="2200" i="1" dirty="0"/>
              <a:t>Examples are: </a:t>
            </a:r>
            <a:r>
              <a:rPr lang="en-US" sz="2200" i="1" dirty="0" smtClean="0"/>
              <a:t>	grocery </a:t>
            </a:r>
            <a:r>
              <a:rPr lang="en-US" sz="2200" i="1" dirty="0"/>
              <a:t>stores, convenience stores, distributors, and other resellers.</a:t>
            </a:r>
          </a:p>
          <a:p>
            <a:endParaRPr lang="en-US" sz="2200" b="1" dirty="0"/>
          </a:p>
          <a:p>
            <a:endParaRPr lang="en-US" sz="2200" dirty="0"/>
          </a:p>
        </p:txBody>
      </p:sp>
    </p:spTree>
    <p:extLst>
      <p:ext uri="{BB962C8B-B14F-4D97-AF65-F5344CB8AC3E}">
        <p14:creationId xmlns:p14="http://schemas.microsoft.com/office/powerpoint/2010/main" val="258880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BUSINESS	</a:t>
            </a:r>
            <a:r>
              <a:rPr lang="en-US" sz="2800" b="0" dirty="0" smtClean="0"/>
              <a:t>(According to Activities)</a:t>
            </a:r>
            <a:endParaRPr lang="en-US" dirty="0"/>
          </a:p>
        </p:txBody>
      </p:sp>
      <p:sp>
        <p:nvSpPr>
          <p:cNvPr id="3" name="Content Placeholder 2"/>
          <p:cNvSpPr>
            <a:spLocks noGrp="1"/>
          </p:cNvSpPr>
          <p:nvPr>
            <p:ph idx="1"/>
          </p:nvPr>
        </p:nvSpPr>
        <p:spPr>
          <a:xfrm>
            <a:off x="0" y="2222287"/>
            <a:ext cx="12168771" cy="4635713"/>
          </a:xfrm>
        </p:spPr>
        <p:txBody>
          <a:bodyPr>
            <a:noAutofit/>
          </a:bodyPr>
          <a:lstStyle/>
          <a:p>
            <a:r>
              <a:rPr lang="en-US" sz="2400" b="1" dirty="0"/>
              <a:t>Manufacturing </a:t>
            </a:r>
            <a:r>
              <a:rPr lang="en-US" sz="2400" b="1" dirty="0" smtClean="0"/>
              <a:t>Business -</a:t>
            </a:r>
            <a:r>
              <a:rPr lang="en-US" sz="2400" dirty="0" smtClean="0"/>
              <a:t> </a:t>
            </a:r>
            <a:r>
              <a:rPr lang="en-US" sz="2400" dirty="0"/>
              <a:t>Unlike a merchandising business, a manufacturing business buys products with the intention of using them as materials in making a new product. Thus, there is a transformation of the products purchased.</a:t>
            </a:r>
          </a:p>
          <a:p>
            <a:pPr marL="0" indent="0">
              <a:buNone/>
            </a:pPr>
            <a:r>
              <a:rPr lang="en-US" sz="2400" dirty="0" smtClean="0"/>
              <a:t>	A </a:t>
            </a:r>
            <a:r>
              <a:rPr lang="en-US" sz="2400" dirty="0"/>
              <a:t>manufacturing business combines </a:t>
            </a:r>
            <a:r>
              <a:rPr lang="en-US" sz="2400" i="1" dirty="0"/>
              <a:t>raw materials, labor, and factory </a:t>
            </a:r>
            <a:r>
              <a:rPr lang="en-US" sz="2400" i="1" dirty="0" smtClean="0"/>
              <a:t>	overhead</a:t>
            </a:r>
            <a:r>
              <a:rPr lang="en-US" sz="2400" dirty="0"/>
              <a:t> in its production process. The manufactured goods will then be sold </a:t>
            </a:r>
            <a:r>
              <a:rPr lang="en-US" sz="2400" dirty="0" smtClean="0"/>
              <a:t>	to </a:t>
            </a:r>
            <a:r>
              <a:rPr lang="en-US" sz="2400" dirty="0"/>
              <a:t>customers</a:t>
            </a:r>
            <a:r>
              <a:rPr lang="en-US" sz="2400" dirty="0" smtClean="0"/>
              <a:t>.</a:t>
            </a:r>
          </a:p>
          <a:p>
            <a:pPr marL="0" indent="0">
              <a:buNone/>
            </a:pPr>
            <a:endParaRPr lang="en-US" sz="2400" dirty="0"/>
          </a:p>
          <a:p>
            <a:endParaRPr lang="en-US" sz="2400" b="1" dirty="0"/>
          </a:p>
          <a:p>
            <a:endParaRPr lang="en-US" sz="2200" dirty="0"/>
          </a:p>
        </p:txBody>
      </p:sp>
    </p:spTree>
    <p:extLst>
      <p:ext uri="{BB962C8B-B14F-4D97-AF65-F5344CB8AC3E}">
        <p14:creationId xmlns:p14="http://schemas.microsoft.com/office/powerpoint/2010/main" val="3760827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313</TotalTime>
  <Words>2654</Words>
  <Application>Microsoft Macintosh PowerPoint</Application>
  <PresentationFormat>Custom</PresentationFormat>
  <Paragraphs>342</Paragraphs>
  <Slides>53</Slides>
  <Notes>8</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Quotable</vt:lpstr>
      <vt:lpstr>ACCOUNTING FUNDAMENTALS</vt:lpstr>
      <vt:lpstr>ACCOUNTING</vt:lpstr>
      <vt:lpstr>ACCOUNTING</vt:lpstr>
      <vt:lpstr>HISTORY</vt:lpstr>
      <vt:lpstr>3 Components of Accounting</vt:lpstr>
      <vt:lpstr>Implicit in the Communication Process are:</vt:lpstr>
      <vt:lpstr>Objective of Accounting</vt:lpstr>
      <vt:lpstr>TYPES OF BUSINESS </vt:lpstr>
      <vt:lpstr>TYPES OF BUSINESS (According to Activities)</vt:lpstr>
      <vt:lpstr>Types of Business Operations</vt:lpstr>
      <vt:lpstr>FORMS OF BUSINESS</vt:lpstr>
      <vt:lpstr>USERS OF FINANCIAL INFORMATION</vt:lpstr>
      <vt:lpstr>USERS OF FINANCIAL INFORMATION</vt:lpstr>
      <vt:lpstr>GAAP</vt:lpstr>
      <vt:lpstr>FUNDAMENTAL CONCEPTS</vt:lpstr>
      <vt:lpstr>FUNDAMENTAL CONCEPTS</vt:lpstr>
      <vt:lpstr>BASIC PRINCIPLES</vt:lpstr>
      <vt:lpstr>BASIC PRINCIPLES</vt:lpstr>
      <vt:lpstr>BASIC PRINCIPLES</vt:lpstr>
      <vt:lpstr>PowerPoint Presentation</vt:lpstr>
      <vt:lpstr>PowerPoint Presentation</vt:lpstr>
      <vt:lpstr>PowerPoint Presentation</vt:lpstr>
      <vt:lpstr>QUALITATIVE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ELEMENTS OF FINANCIAL STATEMENTS</vt:lpstr>
      <vt:lpstr>ELEMENTS OF FINANCIAL STATEMENTS</vt:lpstr>
      <vt:lpstr>Measurement of the Elements of 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FUNDAMENTALS</dc:title>
  <dc:creator>Dana Mariz Tumaque</dc:creator>
  <cp:lastModifiedBy>MAC 21</cp:lastModifiedBy>
  <cp:revision>38</cp:revision>
  <dcterms:created xsi:type="dcterms:W3CDTF">2016-06-22T02:00:19Z</dcterms:created>
  <dcterms:modified xsi:type="dcterms:W3CDTF">2016-11-09T02:44:42Z</dcterms:modified>
</cp:coreProperties>
</file>