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48BD42-76EA-4982-B6E9-7FBBA4DCA47E}"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8BD42-76EA-4982-B6E9-7FBBA4DCA47E}"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8BD42-76EA-4982-B6E9-7FBBA4DCA47E}"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8BD42-76EA-4982-B6E9-7FBBA4DCA47E}"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8BD42-76EA-4982-B6E9-7FBBA4DCA47E}"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48BD42-76EA-4982-B6E9-7FBBA4DCA47E}"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48BD42-76EA-4982-B6E9-7FBBA4DCA47E}"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48BD42-76EA-4982-B6E9-7FBBA4DCA47E}"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8BD42-76EA-4982-B6E9-7FBBA4DCA47E}"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8BD42-76EA-4982-B6E9-7FBBA4DCA47E}"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8BD42-76EA-4982-B6E9-7FBBA4DCA47E}"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8034-897A-4070-8E66-8111F3DD55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8BD42-76EA-4982-B6E9-7FBBA4DCA47E}" type="datetimeFigureOut">
              <a:rPr lang="en-US" smtClean="0"/>
              <a:pPr/>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48034-897A-4070-8E66-8111F3DD5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atic2.creately.com/blog/wp-content/uploads/2012/03/Directed-Association-Relationship.jpe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tatic3.creately.com/blog/wp-content/uploads/2012/03/Multiplicity-Relationship.jpe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atic1.creately.com/blog/wp-content/uploads/2012/03/Aggregation-Relationship.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Logical View</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Huma</a:t>
            </a:r>
            <a:r>
              <a:rPr lang="en-US" dirty="0" smtClean="0"/>
              <a:t> </a:t>
            </a:r>
            <a:r>
              <a:rPr lang="en-US" dirty="0" err="1" smtClean="0"/>
              <a:t>Hayat</a:t>
            </a:r>
            <a:r>
              <a:rPr lang="en-US" dirty="0" smtClean="0"/>
              <a:t> Khan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a:t>
            </a:r>
            <a:br>
              <a:rPr lang="en-US" dirty="0" smtClean="0"/>
            </a:br>
            <a:endParaRPr lang="en-US" dirty="0"/>
          </a:p>
        </p:txBody>
      </p:sp>
      <p:sp>
        <p:nvSpPr>
          <p:cNvPr id="3" name="Content Placeholder 2"/>
          <p:cNvSpPr>
            <a:spLocks noGrp="1"/>
          </p:cNvSpPr>
          <p:nvPr>
            <p:ph idx="1"/>
          </p:nvPr>
        </p:nvSpPr>
        <p:spPr/>
        <p:txBody>
          <a:bodyPr/>
          <a:lstStyle/>
          <a:p>
            <a:endParaRPr lang="en-US" i="1" dirty="0" smtClean="0"/>
          </a:p>
          <a:p>
            <a:endParaRPr lang="en-US" i="1" dirty="0"/>
          </a:p>
          <a:p>
            <a:r>
              <a:rPr lang="en-US" i="1" dirty="0" smtClean="0"/>
              <a:t>Association </a:t>
            </a:r>
            <a:r>
              <a:rPr lang="en-US" dirty="0" smtClean="0"/>
              <a:t>is </a:t>
            </a:r>
            <a:r>
              <a:rPr lang="en-US" dirty="0"/>
              <a:t>a broad term that encompasses just about any logical connection or relationship between classes. For example, passenger and airline may be linked as above:</a:t>
            </a:r>
          </a:p>
          <a:p>
            <a:endParaRPr lang="en-US" dirty="0"/>
          </a:p>
        </p:txBody>
      </p:sp>
      <p:pic>
        <p:nvPicPr>
          <p:cNvPr id="19458" name="Picture 2"/>
          <p:cNvPicPr>
            <a:picLocks noChangeAspect="1" noChangeArrowheads="1"/>
          </p:cNvPicPr>
          <p:nvPr/>
        </p:nvPicPr>
        <p:blipFill>
          <a:blip r:embed="rId2"/>
          <a:srcRect/>
          <a:stretch>
            <a:fillRect/>
          </a:stretch>
        </p:blipFill>
        <p:spPr bwMode="auto">
          <a:xfrm>
            <a:off x="3124200" y="1066800"/>
            <a:ext cx="2124075" cy="16478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Directed Association</a:t>
            </a:r>
            <a:br>
              <a:rPr lang="en-US" dirty="0" smtClean="0"/>
            </a:br>
            <a:endParaRPr lang="en-US" dirty="0"/>
          </a:p>
        </p:txBody>
      </p:sp>
      <p:sp>
        <p:nvSpPr>
          <p:cNvPr id="3" name="Content Placeholder 2"/>
          <p:cNvSpPr>
            <a:spLocks noGrp="1"/>
          </p:cNvSpPr>
          <p:nvPr>
            <p:ph idx="1"/>
          </p:nvPr>
        </p:nvSpPr>
        <p:spPr/>
        <p:txBody>
          <a:bodyPr/>
          <a:lstStyle/>
          <a:p>
            <a:r>
              <a:rPr lang="en-US" i="1" dirty="0" smtClean="0"/>
              <a:t>Directed Association </a:t>
            </a:r>
            <a:r>
              <a:rPr lang="en-US" dirty="0" smtClean="0"/>
              <a:t>refers </a:t>
            </a:r>
            <a:r>
              <a:rPr lang="en-US" dirty="0"/>
              <a:t>to a directional relationship represented by a line with an arrowhead. The arrowhead depicts a container-contained directional flow.</a:t>
            </a:r>
          </a:p>
          <a:p>
            <a:endParaRPr lang="en-US" dirty="0"/>
          </a:p>
        </p:txBody>
      </p:sp>
      <p:pic>
        <p:nvPicPr>
          <p:cNvPr id="20484" name="Picture 4" descr="Directed Association Relationship in UML Class diagrams">
            <a:hlinkClick r:id="rId2"/>
          </p:cNvPr>
          <p:cNvPicPr>
            <a:picLocks noChangeAspect="1" noChangeArrowheads="1"/>
          </p:cNvPicPr>
          <p:nvPr/>
        </p:nvPicPr>
        <p:blipFill>
          <a:blip r:embed="rId3"/>
          <a:srcRect/>
          <a:stretch>
            <a:fillRect/>
          </a:stretch>
        </p:blipFill>
        <p:spPr bwMode="auto">
          <a:xfrm>
            <a:off x="3200400" y="4114800"/>
            <a:ext cx="1733550" cy="1828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Multiplicity</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is the active logical association when the cardinality of a class in relation to another is being depicted. </a:t>
            </a:r>
            <a:endParaRPr lang="en-US" dirty="0" smtClean="0"/>
          </a:p>
          <a:p>
            <a:r>
              <a:rPr lang="en-US" dirty="0" smtClean="0"/>
              <a:t>For </a:t>
            </a:r>
            <a:r>
              <a:rPr lang="en-US" dirty="0"/>
              <a:t>example, </a:t>
            </a:r>
            <a:r>
              <a:rPr lang="en-US" dirty="0" smtClean="0"/>
              <a:t>one </a:t>
            </a:r>
            <a:r>
              <a:rPr lang="en-US" dirty="0"/>
              <a:t>commercial airplane may contain zero to many passengers. The notation 0..* in the diagram means “zero to many</a:t>
            </a:r>
            <a:r>
              <a:rPr lang="en-US" dirty="0" smtClean="0"/>
              <a:t>”.</a:t>
            </a:r>
          </a:p>
          <a:p>
            <a:endParaRPr lang="en-US" dirty="0"/>
          </a:p>
        </p:txBody>
      </p:sp>
      <p:pic>
        <p:nvPicPr>
          <p:cNvPr id="25602" name="Picture 2" descr="Multiplicity Relationship in UML Class diagrams">
            <a:hlinkClick r:id="rId2"/>
          </p:cNvPr>
          <p:cNvPicPr>
            <a:picLocks noChangeAspect="1" noChangeArrowheads="1"/>
          </p:cNvPicPr>
          <p:nvPr/>
        </p:nvPicPr>
        <p:blipFill>
          <a:blip r:embed="rId3"/>
          <a:srcRect/>
          <a:stretch>
            <a:fillRect/>
          </a:stretch>
        </p:blipFill>
        <p:spPr bwMode="auto">
          <a:xfrm>
            <a:off x="3429000" y="4419600"/>
            <a:ext cx="2133600" cy="1981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Aggregation</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a:t>refers to the formation of a particular class as a result of one class being aggregated or built as a collection. </a:t>
            </a:r>
            <a:endParaRPr lang="en-US" sz="2400" dirty="0" smtClean="0"/>
          </a:p>
          <a:p>
            <a:r>
              <a:rPr lang="en-US" sz="2400" dirty="0" smtClean="0"/>
              <a:t>For </a:t>
            </a:r>
            <a:r>
              <a:rPr lang="en-US" sz="2400" dirty="0"/>
              <a:t>example, the class “library” is made up of one or more books, among other materials. </a:t>
            </a:r>
            <a:endParaRPr lang="en-US" sz="2400" dirty="0" smtClean="0"/>
          </a:p>
          <a:p>
            <a:r>
              <a:rPr lang="en-US" sz="2400" dirty="0" smtClean="0"/>
              <a:t>In </a:t>
            </a:r>
            <a:r>
              <a:rPr lang="en-US" sz="2400" dirty="0"/>
              <a:t>aggregation, the contained classes are not strongly dependent on the life cycle of the container</a:t>
            </a:r>
            <a:r>
              <a:rPr lang="en-US" sz="2400" dirty="0" smtClean="0"/>
              <a:t>.</a:t>
            </a:r>
          </a:p>
          <a:p>
            <a:r>
              <a:rPr lang="en-US" sz="2400" dirty="0" smtClean="0"/>
              <a:t> </a:t>
            </a:r>
            <a:r>
              <a:rPr lang="en-US" sz="2400" dirty="0"/>
              <a:t>In the same example, books will remain so even when the library is dissolved. To render aggregation in a diagram, draw a line from the parent class to the child class with a diamond shape near the parent class.</a:t>
            </a:r>
          </a:p>
        </p:txBody>
      </p:sp>
      <p:pic>
        <p:nvPicPr>
          <p:cNvPr id="26626" name="Picture 2" descr="Aggregation Relationship">
            <a:hlinkClick r:id="rId2"/>
          </p:cNvPr>
          <p:cNvPicPr>
            <a:picLocks noChangeAspect="1" noChangeArrowheads="1"/>
          </p:cNvPicPr>
          <p:nvPr/>
        </p:nvPicPr>
        <p:blipFill>
          <a:blip r:embed="rId3"/>
          <a:srcRect/>
          <a:stretch>
            <a:fillRect/>
          </a:stretch>
        </p:blipFill>
        <p:spPr bwMode="auto">
          <a:xfrm>
            <a:off x="5257800" y="4648200"/>
            <a:ext cx="2209800" cy="1981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Inheritance/Generalization</a:t>
            </a:r>
            <a:endParaRPr lang="en-US" dirty="0"/>
          </a:p>
        </p:txBody>
      </p:sp>
      <p:sp>
        <p:nvSpPr>
          <p:cNvPr id="3" name="Content Placeholder 2"/>
          <p:cNvSpPr>
            <a:spLocks noGrp="1"/>
          </p:cNvSpPr>
          <p:nvPr>
            <p:ph idx="1"/>
          </p:nvPr>
        </p:nvSpPr>
        <p:spPr/>
        <p:txBody>
          <a:bodyPr>
            <a:normAutofit/>
          </a:bodyPr>
          <a:lstStyle/>
          <a:p>
            <a:r>
              <a:rPr lang="en-US" sz="2400" dirty="0"/>
              <a:t>refers to a type of relationship wherein one associated class is a child of another by virtue of assuming the same functionalities of the parent class. </a:t>
            </a:r>
            <a:endParaRPr lang="en-US" sz="2400" dirty="0" smtClean="0"/>
          </a:p>
          <a:p>
            <a:r>
              <a:rPr lang="en-US" sz="2400" dirty="0" smtClean="0"/>
              <a:t>In </a:t>
            </a:r>
            <a:r>
              <a:rPr lang="en-US" sz="2400" dirty="0"/>
              <a:t>other words, the child class is a specific type of the parent class. </a:t>
            </a:r>
            <a:endParaRPr lang="en-US" sz="2400" dirty="0" smtClean="0"/>
          </a:p>
          <a:p>
            <a:r>
              <a:rPr lang="en-US" sz="2400" dirty="0" smtClean="0"/>
              <a:t>To </a:t>
            </a:r>
            <a:r>
              <a:rPr lang="en-US" sz="2400" dirty="0"/>
              <a:t>depict inheritance in a UML diagram, a solid line from the child class to the parent class is drawn using an unfilled arrowhead.</a:t>
            </a:r>
          </a:p>
        </p:txBody>
      </p:sp>
      <p:pic>
        <p:nvPicPr>
          <p:cNvPr id="27652" name="Picture 4" descr="Image result for inheritance and generalization between class"/>
          <p:cNvPicPr>
            <a:picLocks noChangeAspect="1" noChangeArrowheads="1"/>
          </p:cNvPicPr>
          <p:nvPr/>
        </p:nvPicPr>
        <p:blipFill>
          <a:blip r:embed="rId2"/>
          <a:srcRect/>
          <a:stretch>
            <a:fillRect/>
          </a:stretch>
        </p:blipFill>
        <p:spPr bwMode="auto">
          <a:xfrm>
            <a:off x="2971800" y="4495800"/>
            <a:ext cx="3200400" cy="160972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229600" cy="1143000"/>
          </a:xfrm>
        </p:spPr>
        <p:txBody>
          <a:bodyPr>
            <a:normAutofit fontScale="90000"/>
          </a:bodyPr>
          <a:lstStyle/>
          <a:p>
            <a:r>
              <a:rPr lang="en-US" sz="6000" dirty="0" smtClean="0"/>
              <a:t>How to identify the concepts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through category list</a:t>
            </a:r>
            <a:endParaRPr lang="en-US" dirty="0"/>
          </a:p>
        </p:txBody>
      </p:sp>
      <p:graphicFrame>
        <p:nvGraphicFramePr>
          <p:cNvPr id="4" name="Content Placeholder 3"/>
          <p:cNvGraphicFramePr>
            <a:graphicFrameLocks noGrp="1"/>
          </p:cNvGraphicFramePr>
          <p:nvPr>
            <p:ph idx="1"/>
          </p:nvPr>
        </p:nvGraphicFramePr>
        <p:xfrm>
          <a:off x="457200" y="1600200"/>
          <a:ext cx="8229600" cy="4617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Concept category</a:t>
                      </a:r>
                      <a:endParaRPr lang="en-US" dirty="0"/>
                    </a:p>
                  </a:txBody>
                  <a:tcPr/>
                </a:tc>
                <a:tc>
                  <a:txBody>
                    <a:bodyPr/>
                    <a:lstStyle/>
                    <a:p>
                      <a:r>
                        <a:rPr lang="en-US" dirty="0" smtClean="0"/>
                        <a:t> system concepts</a:t>
                      </a:r>
                      <a:endParaRPr lang="en-US" dirty="0"/>
                    </a:p>
                  </a:txBody>
                  <a:tcPr/>
                </a:tc>
              </a:tr>
              <a:tr h="370840">
                <a:tc>
                  <a:txBody>
                    <a:bodyPr/>
                    <a:lstStyle/>
                    <a:p>
                      <a:r>
                        <a:rPr lang="en-US" dirty="0" smtClean="0"/>
                        <a:t>Physical or tangible objects</a:t>
                      </a:r>
                      <a:endParaRPr lang="en-US" dirty="0"/>
                    </a:p>
                  </a:txBody>
                  <a:tcPr/>
                </a:tc>
                <a:tc>
                  <a:txBody>
                    <a:bodyPr/>
                    <a:lstStyle/>
                    <a:p>
                      <a:endParaRPr lang="en-US"/>
                    </a:p>
                  </a:txBody>
                  <a:tcPr/>
                </a:tc>
              </a:tr>
              <a:tr h="370840">
                <a:tc>
                  <a:txBody>
                    <a:bodyPr/>
                    <a:lstStyle/>
                    <a:p>
                      <a:r>
                        <a:rPr lang="en-US" dirty="0" smtClean="0"/>
                        <a:t>Specifications, design, or description of things</a:t>
                      </a:r>
                      <a:endParaRPr lang="en-US" dirty="0"/>
                    </a:p>
                  </a:txBody>
                  <a:tcPr/>
                </a:tc>
                <a:tc>
                  <a:txBody>
                    <a:bodyPr/>
                    <a:lstStyle/>
                    <a:p>
                      <a:endParaRPr lang="en-US"/>
                    </a:p>
                  </a:txBody>
                  <a:tcPr/>
                </a:tc>
              </a:tr>
              <a:tr h="370840">
                <a:tc>
                  <a:txBody>
                    <a:bodyPr/>
                    <a:lstStyle/>
                    <a:p>
                      <a:r>
                        <a:rPr lang="en-US" dirty="0" smtClean="0"/>
                        <a:t>Places</a:t>
                      </a:r>
                      <a:endParaRPr lang="en-US" dirty="0"/>
                    </a:p>
                  </a:txBody>
                  <a:tcPr/>
                </a:tc>
                <a:tc>
                  <a:txBody>
                    <a:bodyPr/>
                    <a:lstStyle/>
                    <a:p>
                      <a:endParaRPr lang="en-US"/>
                    </a:p>
                  </a:txBody>
                  <a:tcPr/>
                </a:tc>
              </a:tr>
              <a:tr h="370840">
                <a:tc>
                  <a:txBody>
                    <a:bodyPr/>
                    <a:lstStyle/>
                    <a:p>
                      <a:r>
                        <a:rPr lang="en-US" dirty="0" smtClean="0"/>
                        <a:t>Transactions</a:t>
                      </a:r>
                      <a:endParaRPr lang="en-US" dirty="0"/>
                    </a:p>
                  </a:txBody>
                  <a:tcPr/>
                </a:tc>
                <a:tc>
                  <a:txBody>
                    <a:bodyPr/>
                    <a:lstStyle/>
                    <a:p>
                      <a:endParaRPr lang="en-US"/>
                    </a:p>
                  </a:txBody>
                  <a:tcPr/>
                </a:tc>
              </a:tr>
              <a:tr h="370840">
                <a:tc>
                  <a:txBody>
                    <a:bodyPr/>
                    <a:lstStyle/>
                    <a:p>
                      <a:r>
                        <a:rPr lang="en-US" dirty="0" smtClean="0"/>
                        <a:t>Transaction line item</a:t>
                      </a:r>
                      <a:endParaRPr lang="en-US" dirty="0"/>
                    </a:p>
                  </a:txBody>
                  <a:tcPr/>
                </a:tc>
                <a:tc>
                  <a:txBody>
                    <a:bodyPr/>
                    <a:lstStyle/>
                    <a:p>
                      <a:endParaRPr lang="en-US" dirty="0"/>
                    </a:p>
                  </a:txBody>
                  <a:tcPr/>
                </a:tc>
              </a:tr>
              <a:tr h="370840">
                <a:tc>
                  <a:txBody>
                    <a:bodyPr/>
                    <a:lstStyle/>
                    <a:p>
                      <a:r>
                        <a:rPr lang="en-US" dirty="0" smtClean="0"/>
                        <a:t>Roles of people</a:t>
                      </a:r>
                      <a:endParaRPr lang="en-US" dirty="0"/>
                    </a:p>
                  </a:txBody>
                  <a:tcPr/>
                </a:tc>
                <a:tc>
                  <a:txBody>
                    <a:bodyPr/>
                    <a:lstStyle/>
                    <a:p>
                      <a:endParaRPr lang="en-US" dirty="0"/>
                    </a:p>
                  </a:txBody>
                  <a:tcPr/>
                </a:tc>
              </a:tr>
              <a:tr h="370840">
                <a:tc>
                  <a:txBody>
                    <a:bodyPr/>
                    <a:lstStyle/>
                    <a:p>
                      <a:r>
                        <a:rPr lang="en-US" dirty="0" smtClean="0"/>
                        <a:t>Containers of other things</a:t>
                      </a:r>
                      <a:endParaRPr lang="en-US" dirty="0"/>
                    </a:p>
                  </a:txBody>
                  <a:tcPr/>
                </a:tc>
                <a:tc>
                  <a:txBody>
                    <a:bodyPr/>
                    <a:lstStyle/>
                    <a:p>
                      <a:endParaRPr lang="en-US" dirty="0"/>
                    </a:p>
                  </a:txBody>
                  <a:tcPr/>
                </a:tc>
              </a:tr>
              <a:tr h="370840">
                <a:tc>
                  <a:txBody>
                    <a:bodyPr/>
                    <a:lstStyle/>
                    <a:p>
                      <a:r>
                        <a:rPr lang="en-US" dirty="0" smtClean="0"/>
                        <a:t>Things in a container</a:t>
                      </a:r>
                      <a:endParaRPr lang="en-US" dirty="0"/>
                    </a:p>
                  </a:txBody>
                  <a:tcPr/>
                </a:tc>
                <a:tc>
                  <a:txBody>
                    <a:bodyPr/>
                    <a:lstStyle/>
                    <a:p>
                      <a:endParaRPr lang="en-US" dirty="0"/>
                    </a:p>
                  </a:txBody>
                  <a:tcPr/>
                </a:tc>
              </a:tr>
              <a:tr h="370840">
                <a:tc>
                  <a:txBody>
                    <a:bodyPr/>
                    <a:lstStyle/>
                    <a:p>
                      <a:r>
                        <a:rPr lang="en-US" dirty="0" smtClean="0"/>
                        <a:t>Other computer or electro mechanical systems external to our system</a:t>
                      </a:r>
                      <a:endParaRPr lang="en-US" dirty="0"/>
                    </a:p>
                  </a:txBody>
                  <a:tcPr/>
                </a:tc>
                <a:tc>
                  <a:txBody>
                    <a:bodyPr/>
                    <a:lstStyle/>
                    <a:p>
                      <a:endParaRPr lang="en-US" dirty="0"/>
                    </a:p>
                  </a:txBody>
                  <a:tcPr/>
                </a:tc>
              </a:tr>
              <a:tr h="370840">
                <a:tc>
                  <a:txBody>
                    <a:bodyPr/>
                    <a:lstStyle/>
                    <a:p>
                      <a:r>
                        <a:rPr lang="en-US" dirty="0" smtClean="0"/>
                        <a:t>organizations</a:t>
                      </a:r>
                      <a:endParaRPr lang="en-US" dirty="0"/>
                    </a:p>
                  </a:txBody>
                  <a:tcPr/>
                </a:tc>
                <a:tc>
                  <a:txBody>
                    <a:bodyPr/>
                    <a:lstStyle/>
                    <a:p>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2865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Concept category</a:t>
                      </a:r>
                      <a:endParaRPr lang="en-US" dirty="0"/>
                    </a:p>
                  </a:txBody>
                  <a:tcPr/>
                </a:tc>
                <a:tc>
                  <a:txBody>
                    <a:bodyPr/>
                    <a:lstStyle/>
                    <a:p>
                      <a:r>
                        <a:rPr lang="en-US" dirty="0" smtClean="0"/>
                        <a:t>example</a:t>
                      </a:r>
                      <a:endParaRPr lang="en-US" dirty="0"/>
                    </a:p>
                  </a:txBody>
                  <a:tcPr/>
                </a:tc>
              </a:tr>
              <a:tr h="370840">
                <a:tc>
                  <a:txBody>
                    <a:bodyPr/>
                    <a:lstStyle/>
                    <a:p>
                      <a:r>
                        <a:rPr lang="en-US" dirty="0" smtClean="0"/>
                        <a:t>events</a:t>
                      </a:r>
                      <a:endParaRPr lang="en-US" dirty="0"/>
                    </a:p>
                  </a:txBody>
                  <a:tcPr/>
                </a:tc>
                <a:tc>
                  <a:txBody>
                    <a:bodyPr/>
                    <a:lstStyle/>
                    <a:p>
                      <a:endParaRPr lang="en-US" dirty="0"/>
                    </a:p>
                  </a:txBody>
                  <a:tcPr/>
                </a:tc>
              </a:tr>
              <a:tr h="370840">
                <a:tc>
                  <a:txBody>
                    <a:bodyPr/>
                    <a:lstStyle/>
                    <a:p>
                      <a:r>
                        <a:rPr lang="en-US" dirty="0" smtClean="0"/>
                        <a:t>Rules and policies</a:t>
                      </a:r>
                      <a:endParaRPr lang="en-US" dirty="0"/>
                    </a:p>
                  </a:txBody>
                  <a:tcPr/>
                </a:tc>
                <a:tc>
                  <a:txBody>
                    <a:bodyPr/>
                    <a:lstStyle/>
                    <a:p>
                      <a:endParaRPr lang="en-US" dirty="0"/>
                    </a:p>
                  </a:txBody>
                  <a:tcPr/>
                </a:tc>
              </a:tr>
              <a:tr h="370840">
                <a:tc>
                  <a:txBody>
                    <a:bodyPr/>
                    <a:lstStyle/>
                    <a:p>
                      <a:r>
                        <a:rPr lang="en-US" dirty="0" smtClean="0"/>
                        <a:t>Catalogs</a:t>
                      </a:r>
                      <a:endParaRPr lang="en-US" dirty="0"/>
                    </a:p>
                  </a:txBody>
                  <a:tcPr/>
                </a:tc>
                <a:tc>
                  <a:txBody>
                    <a:bodyPr/>
                    <a:lstStyle/>
                    <a:p>
                      <a:endParaRPr lang="en-US" dirty="0"/>
                    </a:p>
                  </a:txBody>
                  <a:tcPr/>
                </a:tc>
              </a:tr>
              <a:tr h="370840">
                <a:tc>
                  <a:txBody>
                    <a:bodyPr/>
                    <a:lstStyle/>
                    <a:p>
                      <a:r>
                        <a:rPr lang="en-US" dirty="0" smtClean="0"/>
                        <a:t>Records of finance, work, contracts, legal matters</a:t>
                      </a:r>
                      <a:endParaRPr lang="en-US" dirty="0"/>
                    </a:p>
                  </a:txBody>
                  <a:tcPr/>
                </a:tc>
                <a:tc>
                  <a:txBody>
                    <a:bodyPr/>
                    <a:lstStyle/>
                    <a:p>
                      <a:endParaRPr lang="en-US" dirty="0"/>
                    </a:p>
                  </a:txBody>
                  <a:tcPr/>
                </a:tc>
              </a:tr>
              <a:tr h="370840">
                <a:tc>
                  <a:txBody>
                    <a:bodyPr/>
                    <a:lstStyle/>
                    <a:p>
                      <a:r>
                        <a:rPr lang="en-US" dirty="0" smtClean="0"/>
                        <a:t>Financial instruments and services</a:t>
                      </a:r>
                      <a:endParaRPr lang="en-US" dirty="0"/>
                    </a:p>
                  </a:txBody>
                  <a:tcPr/>
                </a:tc>
                <a:tc>
                  <a:txBody>
                    <a:bodyPr/>
                    <a:lstStyle/>
                    <a:p>
                      <a:endParaRPr lang="en-US" dirty="0"/>
                    </a:p>
                  </a:txBody>
                  <a:tcPr/>
                </a:tc>
              </a:tr>
              <a:tr h="370840">
                <a:tc>
                  <a:txBody>
                    <a:bodyPr/>
                    <a:lstStyle/>
                    <a:p>
                      <a:r>
                        <a:rPr lang="en-US" dirty="0" smtClean="0"/>
                        <a:t>Manuals,</a:t>
                      </a:r>
                      <a:r>
                        <a:rPr lang="en-US" baseline="0" dirty="0" smtClean="0"/>
                        <a:t> books</a:t>
                      </a:r>
                      <a:endParaRPr lang="en-US" dirty="0"/>
                    </a:p>
                  </a:txBody>
                  <a:tcPr/>
                </a:tc>
                <a:tc>
                  <a:txBody>
                    <a:bodyPr/>
                    <a:lstStyle/>
                    <a:p>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Sale Terminal (POST)</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nvGraphicFramePr>
        <p:xfrm>
          <a:off x="457200" y="1600200"/>
          <a:ext cx="8229600" cy="4617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Concept category</a:t>
                      </a:r>
                      <a:endParaRPr lang="en-US" dirty="0"/>
                    </a:p>
                  </a:txBody>
                  <a:tcPr/>
                </a:tc>
                <a:tc>
                  <a:txBody>
                    <a:bodyPr/>
                    <a:lstStyle/>
                    <a:p>
                      <a:r>
                        <a:rPr lang="en-US" dirty="0" smtClean="0"/>
                        <a:t> system concepts</a:t>
                      </a:r>
                      <a:endParaRPr lang="en-US" dirty="0"/>
                    </a:p>
                  </a:txBody>
                  <a:tcPr/>
                </a:tc>
              </a:tr>
              <a:tr h="370840">
                <a:tc>
                  <a:txBody>
                    <a:bodyPr/>
                    <a:lstStyle/>
                    <a:p>
                      <a:r>
                        <a:rPr lang="en-US" dirty="0" smtClean="0"/>
                        <a:t>Physical or tangible objects</a:t>
                      </a:r>
                      <a:endParaRPr lang="en-US" dirty="0"/>
                    </a:p>
                  </a:txBody>
                  <a:tcPr/>
                </a:tc>
                <a:tc>
                  <a:txBody>
                    <a:bodyPr/>
                    <a:lstStyle/>
                    <a:p>
                      <a:r>
                        <a:rPr lang="en-US" dirty="0" smtClean="0"/>
                        <a:t>POST</a:t>
                      </a:r>
                      <a:endParaRPr lang="en-US" dirty="0"/>
                    </a:p>
                  </a:txBody>
                  <a:tcPr/>
                </a:tc>
              </a:tr>
              <a:tr h="370840">
                <a:tc>
                  <a:txBody>
                    <a:bodyPr/>
                    <a:lstStyle/>
                    <a:p>
                      <a:r>
                        <a:rPr lang="en-US" dirty="0" smtClean="0"/>
                        <a:t>Specifications, design, or description of things</a:t>
                      </a:r>
                      <a:endParaRPr lang="en-US" dirty="0"/>
                    </a:p>
                  </a:txBody>
                  <a:tcPr/>
                </a:tc>
                <a:tc>
                  <a:txBody>
                    <a:bodyPr/>
                    <a:lstStyle/>
                    <a:p>
                      <a:r>
                        <a:rPr lang="en-US" dirty="0" smtClean="0"/>
                        <a:t>Product Specification</a:t>
                      </a:r>
                      <a:endParaRPr lang="en-US" dirty="0"/>
                    </a:p>
                  </a:txBody>
                  <a:tcPr/>
                </a:tc>
              </a:tr>
              <a:tr h="370840">
                <a:tc>
                  <a:txBody>
                    <a:bodyPr/>
                    <a:lstStyle/>
                    <a:p>
                      <a:r>
                        <a:rPr lang="en-US" dirty="0" smtClean="0"/>
                        <a:t>Places</a:t>
                      </a:r>
                      <a:endParaRPr lang="en-US" dirty="0"/>
                    </a:p>
                  </a:txBody>
                  <a:tcPr/>
                </a:tc>
                <a:tc>
                  <a:txBody>
                    <a:bodyPr/>
                    <a:lstStyle/>
                    <a:p>
                      <a:r>
                        <a:rPr lang="en-US" dirty="0" smtClean="0"/>
                        <a:t>Store</a:t>
                      </a:r>
                      <a:endParaRPr lang="en-US" dirty="0"/>
                    </a:p>
                  </a:txBody>
                  <a:tcPr/>
                </a:tc>
              </a:tr>
              <a:tr h="370840">
                <a:tc>
                  <a:txBody>
                    <a:bodyPr/>
                    <a:lstStyle/>
                    <a:p>
                      <a:r>
                        <a:rPr lang="en-US" dirty="0" smtClean="0"/>
                        <a:t>Transactions</a:t>
                      </a:r>
                      <a:endParaRPr lang="en-US" dirty="0"/>
                    </a:p>
                  </a:txBody>
                  <a:tcPr/>
                </a:tc>
                <a:tc>
                  <a:txBody>
                    <a:bodyPr/>
                    <a:lstStyle/>
                    <a:p>
                      <a:r>
                        <a:rPr lang="en-US" dirty="0" smtClean="0"/>
                        <a:t>Sale, payment</a:t>
                      </a:r>
                      <a:endParaRPr lang="en-US" dirty="0"/>
                    </a:p>
                  </a:txBody>
                  <a:tcPr/>
                </a:tc>
              </a:tr>
              <a:tr h="370840">
                <a:tc>
                  <a:txBody>
                    <a:bodyPr/>
                    <a:lstStyle/>
                    <a:p>
                      <a:r>
                        <a:rPr lang="en-US" dirty="0" smtClean="0"/>
                        <a:t>Transaction line item</a:t>
                      </a:r>
                      <a:endParaRPr lang="en-US" dirty="0"/>
                    </a:p>
                  </a:txBody>
                  <a:tcPr/>
                </a:tc>
                <a:tc>
                  <a:txBody>
                    <a:bodyPr/>
                    <a:lstStyle/>
                    <a:p>
                      <a:r>
                        <a:rPr lang="en-US" dirty="0" smtClean="0"/>
                        <a:t>Sales Line Item</a:t>
                      </a:r>
                      <a:endParaRPr lang="en-US" dirty="0"/>
                    </a:p>
                  </a:txBody>
                  <a:tcPr/>
                </a:tc>
              </a:tr>
              <a:tr h="370840">
                <a:tc>
                  <a:txBody>
                    <a:bodyPr/>
                    <a:lstStyle/>
                    <a:p>
                      <a:r>
                        <a:rPr lang="en-US" dirty="0" smtClean="0"/>
                        <a:t>Roles of people</a:t>
                      </a:r>
                      <a:endParaRPr lang="en-US" dirty="0"/>
                    </a:p>
                  </a:txBody>
                  <a:tcPr/>
                </a:tc>
                <a:tc>
                  <a:txBody>
                    <a:bodyPr/>
                    <a:lstStyle/>
                    <a:p>
                      <a:r>
                        <a:rPr lang="en-US" dirty="0" smtClean="0"/>
                        <a:t>Cashier, Manager, Customer</a:t>
                      </a:r>
                      <a:endParaRPr lang="en-US" dirty="0"/>
                    </a:p>
                  </a:txBody>
                  <a:tcPr/>
                </a:tc>
              </a:tr>
              <a:tr h="370840">
                <a:tc>
                  <a:txBody>
                    <a:bodyPr/>
                    <a:lstStyle/>
                    <a:p>
                      <a:r>
                        <a:rPr lang="en-US" dirty="0" smtClean="0"/>
                        <a:t>Containers of other things</a:t>
                      </a:r>
                      <a:endParaRPr lang="en-US" dirty="0"/>
                    </a:p>
                  </a:txBody>
                  <a:tcPr/>
                </a:tc>
                <a:tc>
                  <a:txBody>
                    <a:bodyPr/>
                    <a:lstStyle/>
                    <a:p>
                      <a:r>
                        <a:rPr lang="en-US" dirty="0" smtClean="0"/>
                        <a:t>Store, Bin</a:t>
                      </a:r>
                      <a:endParaRPr lang="en-US" dirty="0"/>
                    </a:p>
                  </a:txBody>
                  <a:tcPr/>
                </a:tc>
              </a:tr>
              <a:tr h="370840">
                <a:tc>
                  <a:txBody>
                    <a:bodyPr/>
                    <a:lstStyle/>
                    <a:p>
                      <a:r>
                        <a:rPr lang="en-US" dirty="0" smtClean="0"/>
                        <a:t>Things in a container</a:t>
                      </a:r>
                      <a:endParaRPr lang="en-US" dirty="0"/>
                    </a:p>
                  </a:txBody>
                  <a:tcPr/>
                </a:tc>
                <a:tc>
                  <a:txBody>
                    <a:bodyPr/>
                    <a:lstStyle/>
                    <a:p>
                      <a:r>
                        <a:rPr lang="en-US" dirty="0" smtClean="0"/>
                        <a:t>Item</a:t>
                      </a:r>
                      <a:endParaRPr lang="en-US" dirty="0"/>
                    </a:p>
                  </a:txBody>
                  <a:tcPr/>
                </a:tc>
              </a:tr>
              <a:tr h="370840">
                <a:tc>
                  <a:txBody>
                    <a:bodyPr/>
                    <a:lstStyle/>
                    <a:p>
                      <a:r>
                        <a:rPr lang="en-US" dirty="0" smtClean="0"/>
                        <a:t>Other computer or electro mechanical systems external to our system</a:t>
                      </a:r>
                      <a:endParaRPr lang="en-US" dirty="0"/>
                    </a:p>
                  </a:txBody>
                  <a:tcPr/>
                </a:tc>
                <a:tc>
                  <a:txBody>
                    <a:bodyPr/>
                    <a:lstStyle/>
                    <a:p>
                      <a:r>
                        <a:rPr lang="en-US" dirty="0" smtClean="0"/>
                        <a:t>Credit card authorization system</a:t>
                      </a:r>
                      <a:endParaRPr lang="en-US" dirty="0"/>
                    </a:p>
                  </a:txBody>
                  <a:tcPr/>
                </a:tc>
              </a:tr>
              <a:tr h="370840">
                <a:tc>
                  <a:txBody>
                    <a:bodyPr/>
                    <a:lstStyle/>
                    <a:p>
                      <a:r>
                        <a:rPr lang="en-US" dirty="0" smtClean="0"/>
                        <a:t>organizations</a:t>
                      </a:r>
                      <a:endParaRPr lang="en-US" dirty="0"/>
                    </a:p>
                  </a:txBody>
                  <a:tcPr/>
                </a:tc>
                <a:tc>
                  <a:txBody>
                    <a:bodyPr/>
                    <a:lstStyle/>
                    <a:p>
                      <a:r>
                        <a:rPr lang="en-US" dirty="0" smtClean="0"/>
                        <a:t>Sales department</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nvGraphicFramePr>
        <p:xfrm>
          <a:off x="457200" y="1600200"/>
          <a:ext cx="8229600" cy="2865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Concept category</a:t>
                      </a:r>
                      <a:endParaRPr lang="en-US" dirty="0"/>
                    </a:p>
                  </a:txBody>
                  <a:tcPr/>
                </a:tc>
                <a:tc>
                  <a:txBody>
                    <a:bodyPr/>
                    <a:lstStyle/>
                    <a:p>
                      <a:r>
                        <a:rPr lang="en-US" dirty="0" smtClean="0"/>
                        <a:t>example</a:t>
                      </a:r>
                      <a:endParaRPr lang="en-US" dirty="0"/>
                    </a:p>
                  </a:txBody>
                  <a:tcPr/>
                </a:tc>
              </a:tr>
              <a:tr h="370840">
                <a:tc>
                  <a:txBody>
                    <a:bodyPr/>
                    <a:lstStyle/>
                    <a:p>
                      <a:r>
                        <a:rPr lang="en-US" dirty="0" smtClean="0"/>
                        <a:t>events</a:t>
                      </a:r>
                      <a:endParaRPr lang="en-US" dirty="0"/>
                    </a:p>
                  </a:txBody>
                  <a:tcPr/>
                </a:tc>
                <a:tc>
                  <a:txBody>
                    <a:bodyPr/>
                    <a:lstStyle/>
                    <a:p>
                      <a:r>
                        <a:rPr lang="en-US" dirty="0" smtClean="0"/>
                        <a:t>Sale, robbery, meeting</a:t>
                      </a:r>
                      <a:endParaRPr lang="en-US" dirty="0"/>
                    </a:p>
                  </a:txBody>
                  <a:tcPr/>
                </a:tc>
              </a:tr>
              <a:tr h="370840">
                <a:tc>
                  <a:txBody>
                    <a:bodyPr/>
                    <a:lstStyle/>
                    <a:p>
                      <a:r>
                        <a:rPr lang="en-US" dirty="0" smtClean="0"/>
                        <a:t>Rules and policies</a:t>
                      </a:r>
                      <a:endParaRPr lang="en-US" dirty="0"/>
                    </a:p>
                  </a:txBody>
                  <a:tcPr/>
                </a:tc>
                <a:tc>
                  <a:txBody>
                    <a:bodyPr/>
                    <a:lstStyle/>
                    <a:p>
                      <a:r>
                        <a:rPr lang="en-US" dirty="0" smtClean="0"/>
                        <a:t>Refund policy</a:t>
                      </a:r>
                      <a:endParaRPr lang="en-US" dirty="0"/>
                    </a:p>
                  </a:txBody>
                  <a:tcPr/>
                </a:tc>
              </a:tr>
              <a:tr h="370840">
                <a:tc>
                  <a:txBody>
                    <a:bodyPr/>
                    <a:lstStyle/>
                    <a:p>
                      <a:r>
                        <a:rPr lang="en-US" dirty="0" smtClean="0"/>
                        <a:t>Catalogs</a:t>
                      </a:r>
                      <a:endParaRPr lang="en-US" dirty="0"/>
                    </a:p>
                  </a:txBody>
                  <a:tcPr/>
                </a:tc>
                <a:tc>
                  <a:txBody>
                    <a:bodyPr/>
                    <a:lstStyle/>
                    <a:p>
                      <a:r>
                        <a:rPr lang="en-US" dirty="0" smtClean="0"/>
                        <a:t>Product catalog</a:t>
                      </a:r>
                      <a:endParaRPr lang="en-US" dirty="0"/>
                    </a:p>
                  </a:txBody>
                  <a:tcPr/>
                </a:tc>
              </a:tr>
              <a:tr h="370840">
                <a:tc>
                  <a:txBody>
                    <a:bodyPr/>
                    <a:lstStyle/>
                    <a:p>
                      <a:r>
                        <a:rPr lang="en-US" dirty="0" smtClean="0"/>
                        <a:t>Records of finance, work, contracts, legal matters</a:t>
                      </a:r>
                      <a:endParaRPr lang="en-US" dirty="0"/>
                    </a:p>
                  </a:txBody>
                  <a:tcPr/>
                </a:tc>
                <a:tc>
                  <a:txBody>
                    <a:bodyPr/>
                    <a:lstStyle/>
                    <a:p>
                      <a:r>
                        <a:rPr lang="en-US" dirty="0" smtClean="0"/>
                        <a:t>Receipt, ledger, employment contract</a:t>
                      </a:r>
                      <a:endParaRPr lang="en-US" dirty="0"/>
                    </a:p>
                  </a:txBody>
                  <a:tcPr/>
                </a:tc>
              </a:tr>
              <a:tr h="370840">
                <a:tc>
                  <a:txBody>
                    <a:bodyPr/>
                    <a:lstStyle/>
                    <a:p>
                      <a:r>
                        <a:rPr lang="en-US" dirty="0" smtClean="0"/>
                        <a:t>Financial instruments and services</a:t>
                      </a:r>
                      <a:endParaRPr lang="en-US" dirty="0"/>
                    </a:p>
                  </a:txBody>
                  <a:tcPr/>
                </a:tc>
                <a:tc>
                  <a:txBody>
                    <a:bodyPr/>
                    <a:lstStyle/>
                    <a:p>
                      <a:r>
                        <a:rPr lang="en-US" dirty="0" smtClean="0"/>
                        <a:t>Line of Credit</a:t>
                      </a:r>
                      <a:endParaRPr lang="en-US" dirty="0"/>
                    </a:p>
                  </a:txBody>
                  <a:tcPr/>
                </a:tc>
              </a:tr>
              <a:tr h="370840">
                <a:tc>
                  <a:txBody>
                    <a:bodyPr/>
                    <a:lstStyle/>
                    <a:p>
                      <a:r>
                        <a:rPr lang="en-US" dirty="0" smtClean="0"/>
                        <a:t>Manuals,</a:t>
                      </a:r>
                      <a:r>
                        <a:rPr lang="en-US" baseline="0" dirty="0" smtClean="0"/>
                        <a:t> books</a:t>
                      </a:r>
                      <a:endParaRPr lang="en-US" dirty="0"/>
                    </a:p>
                  </a:txBody>
                  <a:tcPr/>
                </a:tc>
                <a:tc>
                  <a:txBody>
                    <a:bodyPr/>
                    <a:lstStyle/>
                    <a:p>
                      <a:r>
                        <a:rPr lang="en-US" dirty="0" smtClean="0"/>
                        <a:t>Employee manual</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class diagram is a static diagram. It represents the static view of an application</a:t>
            </a:r>
            <a:r>
              <a:rPr lang="en-US" dirty="0" smtClean="0"/>
              <a:t>.</a:t>
            </a:r>
          </a:p>
          <a:p>
            <a:pPr>
              <a:buNone/>
            </a:pPr>
            <a:endParaRPr lang="en-US" dirty="0" smtClean="0"/>
          </a:p>
          <a:p>
            <a:r>
              <a:rPr lang="en-US" dirty="0" smtClean="0"/>
              <a:t> </a:t>
            </a:r>
            <a:r>
              <a:rPr lang="en-US" dirty="0"/>
              <a:t>Class diagram is not only used for visualizing, describing and documenting different aspects of a system but also for constructing executable code of the software application</a:t>
            </a:r>
            <a:r>
              <a:rPr lang="en-US" dirty="0" smtClean="0"/>
              <a:t>.</a:t>
            </a:r>
          </a:p>
          <a:p>
            <a:pPr>
              <a:buNone/>
            </a:pPr>
            <a:endParaRPr lang="en-US" dirty="0" smtClean="0"/>
          </a:p>
          <a:p>
            <a:r>
              <a:rPr lang="en-US" dirty="0"/>
              <a:t>The class diagram describes the attributes and operations of a class and also the constraints imposed on the system</a:t>
            </a:r>
            <a:r>
              <a:rPr lang="en-US" dirty="0" smtClean="0"/>
              <a:t>.</a:t>
            </a:r>
          </a:p>
          <a:p>
            <a:pPr>
              <a:buNone/>
            </a:pPr>
            <a:r>
              <a:rPr lang="en-US" dirty="0" smtClean="0"/>
              <a:t> </a:t>
            </a:r>
          </a:p>
          <a:p>
            <a:r>
              <a:rPr lang="en-US" dirty="0" smtClean="0"/>
              <a:t>The </a:t>
            </a:r>
            <a:r>
              <a:rPr lang="en-US" dirty="0"/>
              <a:t>class diagrams are widely used in the </a:t>
            </a:r>
            <a:r>
              <a:rPr lang="en-US" dirty="0" smtClean="0"/>
              <a:t>modeling </a:t>
            </a:r>
            <a:r>
              <a:rPr lang="en-US" dirty="0"/>
              <a:t>of object oriented systems because they are the only UML diagrams which can be mapped directly with object oriented languages.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concept model</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066800" y="1752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POST</a:t>
            </a:r>
            <a:endParaRPr lang="en-US" dirty="0"/>
          </a:p>
        </p:txBody>
      </p:sp>
      <p:sp>
        <p:nvSpPr>
          <p:cNvPr id="5" name="Rectangle 4"/>
          <p:cNvSpPr/>
          <p:nvPr/>
        </p:nvSpPr>
        <p:spPr>
          <a:xfrm>
            <a:off x="3124200" y="1752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Items </a:t>
            </a:r>
            <a:endParaRPr lang="en-US" dirty="0"/>
          </a:p>
        </p:txBody>
      </p:sp>
      <p:sp>
        <p:nvSpPr>
          <p:cNvPr id="6" name="Rectangle 5"/>
          <p:cNvSpPr/>
          <p:nvPr/>
        </p:nvSpPr>
        <p:spPr>
          <a:xfrm>
            <a:off x="5257800" y="1752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a:t>
            </a:r>
            <a:endParaRPr lang="en-US" dirty="0"/>
          </a:p>
        </p:txBody>
      </p:sp>
      <p:sp>
        <p:nvSpPr>
          <p:cNvPr id="7" name="Rectangle 6"/>
          <p:cNvSpPr/>
          <p:nvPr/>
        </p:nvSpPr>
        <p:spPr>
          <a:xfrm>
            <a:off x="1066800" y="2667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a:t>
            </a:r>
            <a:endParaRPr lang="en-US" dirty="0"/>
          </a:p>
        </p:txBody>
      </p:sp>
      <p:sp>
        <p:nvSpPr>
          <p:cNvPr id="8" name="Rectangle 7"/>
          <p:cNvSpPr/>
          <p:nvPr/>
        </p:nvSpPr>
        <p:spPr>
          <a:xfrm>
            <a:off x="3124200" y="27432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 Line Item</a:t>
            </a:r>
            <a:endParaRPr lang="en-US" dirty="0"/>
          </a:p>
        </p:txBody>
      </p:sp>
      <p:sp>
        <p:nvSpPr>
          <p:cNvPr id="9" name="Rectangle 8"/>
          <p:cNvSpPr/>
          <p:nvPr/>
        </p:nvSpPr>
        <p:spPr>
          <a:xfrm>
            <a:off x="5257800" y="2667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Cashier</a:t>
            </a:r>
            <a:endParaRPr lang="en-US" dirty="0"/>
          </a:p>
        </p:txBody>
      </p:sp>
      <p:sp>
        <p:nvSpPr>
          <p:cNvPr id="10" name="Rectangle 9"/>
          <p:cNvSpPr/>
          <p:nvPr/>
        </p:nvSpPr>
        <p:spPr>
          <a:xfrm>
            <a:off x="1066800" y="3657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11" name="Rectangle 10"/>
          <p:cNvSpPr/>
          <p:nvPr/>
        </p:nvSpPr>
        <p:spPr>
          <a:xfrm>
            <a:off x="3124200" y="3657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2" name="Rectangle 11"/>
          <p:cNvSpPr/>
          <p:nvPr/>
        </p:nvSpPr>
        <p:spPr>
          <a:xfrm>
            <a:off x="5257800" y="3657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13" name="Rectangle 12"/>
          <p:cNvSpPr/>
          <p:nvPr/>
        </p:nvSpPr>
        <p:spPr>
          <a:xfrm>
            <a:off x="1066800" y="4800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Catalog</a:t>
            </a:r>
            <a:endParaRPr lang="en-US" dirty="0"/>
          </a:p>
        </p:txBody>
      </p:sp>
      <p:sp>
        <p:nvSpPr>
          <p:cNvPr id="14" name="Rectangle 13"/>
          <p:cNvSpPr/>
          <p:nvPr/>
        </p:nvSpPr>
        <p:spPr>
          <a:xfrm>
            <a:off x="3200400" y="4724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Specification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3" name="Content Placeholder 2"/>
          <p:cNvSpPr>
            <a:spLocks noGrp="1"/>
          </p:cNvSpPr>
          <p:nvPr>
            <p:ph idx="1"/>
          </p:nvPr>
        </p:nvSpPr>
        <p:spPr/>
        <p:txBody>
          <a:bodyPr/>
          <a:lstStyle/>
          <a:p>
            <a:pPr algn="just"/>
            <a:r>
              <a:rPr lang="en-US" dirty="0" smtClean="0"/>
              <a:t>An association is represented as a line between the concepts with an association name.</a:t>
            </a:r>
          </a:p>
          <a:p>
            <a:pPr algn="just">
              <a:buNone/>
            </a:pPr>
            <a:endParaRPr lang="en-US" dirty="0" smtClean="0"/>
          </a:p>
          <a:p>
            <a:pPr algn="just"/>
            <a:r>
              <a:rPr lang="en-US" dirty="0" smtClean="0"/>
              <a:t>The ends of an association may contain a multiplicity expression indicating the numerical relationship between instances of the concept.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Associations- Association list</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nvGraphicFramePr>
        <p:xfrm>
          <a:off x="457200" y="1600200"/>
          <a:ext cx="8229600" cy="43484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Category</a:t>
                      </a:r>
                      <a:endParaRPr lang="en-US" dirty="0"/>
                    </a:p>
                  </a:txBody>
                  <a:tcPr/>
                </a:tc>
                <a:tc>
                  <a:txBody>
                    <a:bodyPr/>
                    <a:lstStyle/>
                    <a:p>
                      <a:r>
                        <a:rPr lang="en-US" dirty="0" smtClean="0"/>
                        <a:t> system concepts</a:t>
                      </a:r>
                      <a:endParaRPr lang="en-US" dirty="0"/>
                    </a:p>
                  </a:txBody>
                  <a:tcPr/>
                </a:tc>
              </a:tr>
              <a:tr h="370840">
                <a:tc>
                  <a:txBody>
                    <a:bodyPr/>
                    <a:lstStyle/>
                    <a:p>
                      <a:r>
                        <a:rPr lang="en-US" dirty="0" smtClean="0"/>
                        <a:t>A</a:t>
                      </a:r>
                      <a:r>
                        <a:rPr lang="en-US" baseline="0" dirty="0" smtClean="0"/>
                        <a:t> is a physical part of B</a:t>
                      </a:r>
                      <a:endParaRPr lang="en-US" dirty="0"/>
                    </a:p>
                  </a:txBody>
                  <a:tcPr/>
                </a:tc>
                <a:tc>
                  <a:txBody>
                    <a:bodyPr/>
                    <a:lstStyle/>
                    <a:p>
                      <a:endParaRPr lang="en-US"/>
                    </a:p>
                  </a:txBody>
                  <a:tcPr/>
                </a:tc>
              </a:tr>
              <a:tr h="370840">
                <a:tc>
                  <a:txBody>
                    <a:bodyPr/>
                    <a:lstStyle/>
                    <a:p>
                      <a:r>
                        <a:rPr lang="en-US" dirty="0" smtClean="0"/>
                        <a:t>A</a:t>
                      </a:r>
                      <a:r>
                        <a:rPr lang="en-US" baseline="0" dirty="0" smtClean="0"/>
                        <a:t> is a logical part of B</a:t>
                      </a:r>
                      <a:endParaRPr lang="en-US" dirty="0"/>
                    </a:p>
                  </a:txBody>
                  <a:tcPr/>
                </a:tc>
                <a:tc>
                  <a:txBody>
                    <a:bodyPr/>
                    <a:lstStyle/>
                    <a:p>
                      <a:endParaRPr lang="en-US"/>
                    </a:p>
                  </a:txBody>
                  <a:tcPr/>
                </a:tc>
              </a:tr>
              <a:tr h="370840">
                <a:tc>
                  <a:txBody>
                    <a:bodyPr/>
                    <a:lstStyle/>
                    <a:p>
                      <a:r>
                        <a:rPr lang="en-US" dirty="0" smtClean="0"/>
                        <a:t>A</a:t>
                      </a:r>
                      <a:r>
                        <a:rPr lang="en-US" baseline="0" dirty="0" smtClean="0"/>
                        <a:t> is  physically contained in/on B</a:t>
                      </a:r>
                      <a:endParaRPr lang="en-US" dirty="0"/>
                    </a:p>
                  </a:txBody>
                  <a:tcPr/>
                </a:tc>
                <a:tc>
                  <a:txBody>
                    <a:bodyPr/>
                    <a:lstStyle/>
                    <a:p>
                      <a:endParaRPr lang="en-US"/>
                    </a:p>
                  </a:txBody>
                  <a:tcPr/>
                </a:tc>
              </a:tr>
              <a:tr h="370840">
                <a:tc>
                  <a:txBody>
                    <a:bodyPr/>
                    <a:lstStyle/>
                    <a:p>
                      <a:r>
                        <a:rPr lang="en-US" dirty="0" smtClean="0"/>
                        <a:t>A</a:t>
                      </a:r>
                      <a:r>
                        <a:rPr lang="en-US" baseline="0" dirty="0" smtClean="0"/>
                        <a:t> is  logically contained in B</a:t>
                      </a:r>
                      <a:endParaRPr lang="en-US" dirty="0"/>
                    </a:p>
                  </a:txBody>
                  <a:tcPr/>
                </a:tc>
                <a:tc>
                  <a:txBody>
                    <a:bodyPr/>
                    <a:lstStyle/>
                    <a:p>
                      <a:endParaRPr lang="en-US"/>
                    </a:p>
                  </a:txBody>
                  <a:tcPr/>
                </a:tc>
              </a:tr>
              <a:tr h="370840">
                <a:tc>
                  <a:txBody>
                    <a:bodyPr/>
                    <a:lstStyle/>
                    <a:p>
                      <a:r>
                        <a:rPr lang="en-US" dirty="0" smtClean="0"/>
                        <a:t>A</a:t>
                      </a:r>
                      <a:r>
                        <a:rPr lang="en-US" baseline="0" dirty="0" smtClean="0"/>
                        <a:t> is a description for B</a:t>
                      </a:r>
                      <a:endParaRPr lang="en-US" dirty="0"/>
                    </a:p>
                  </a:txBody>
                  <a:tcPr/>
                </a:tc>
                <a:tc>
                  <a:txBody>
                    <a:bodyPr/>
                    <a:lstStyle/>
                    <a:p>
                      <a:endParaRPr lang="en-US" dirty="0"/>
                    </a:p>
                  </a:txBody>
                  <a:tcPr/>
                </a:tc>
              </a:tr>
              <a:tr h="370840">
                <a:tc>
                  <a:txBody>
                    <a:bodyPr/>
                    <a:lstStyle/>
                    <a:p>
                      <a:r>
                        <a:rPr lang="en-US" dirty="0" smtClean="0"/>
                        <a:t>A</a:t>
                      </a:r>
                      <a:r>
                        <a:rPr lang="en-US" baseline="0" dirty="0" smtClean="0"/>
                        <a:t> is a line item of a transaction or report B</a:t>
                      </a:r>
                      <a:endParaRPr lang="en-US" dirty="0"/>
                    </a:p>
                  </a:txBody>
                  <a:tcPr/>
                </a:tc>
                <a:tc>
                  <a:txBody>
                    <a:bodyPr/>
                    <a:lstStyle/>
                    <a:p>
                      <a:endParaRPr lang="en-US" dirty="0"/>
                    </a:p>
                  </a:txBody>
                  <a:tcPr/>
                </a:tc>
              </a:tr>
              <a:tr h="370840">
                <a:tc>
                  <a:txBody>
                    <a:bodyPr/>
                    <a:lstStyle/>
                    <a:p>
                      <a:r>
                        <a:rPr lang="en-US" dirty="0" smtClean="0"/>
                        <a:t>A</a:t>
                      </a:r>
                      <a:r>
                        <a:rPr lang="en-US" baseline="0" dirty="0" smtClean="0"/>
                        <a:t> is  logged/ recorded/ reported/ captured in B</a:t>
                      </a:r>
                      <a:endParaRPr lang="en-US" dirty="0"/>
                    </a:p>
                  </a:txBody>
                  <a:tcPr/>
                </a:tc>
                <a:tc>
                  <a:txBody>
                    <a:bodyPr/>
                    <a:lstStyle/>
                    <a:p>
                      <a:endParaRPr lang="en-US" dirty="0"/>
                    </a:p>
                  </a:txBody>
                  <a:tcPr/>
                </a:tc>
              </a:tr>
              <a:tr h="370840">
                <a:tc>
                  <a:txBody>
                    <a:bodyPr/>
                    <a:lstStyle/>
                    <a:p>
                      <a:r>
                        <a:rPr lang="en-US" dirty="0" smtClean="0"/>
                        <a:t>A</a:t>
                      </a:r>
                      <a:r>
                        <a:rPr lang="en-US" baseline="0" dirty="0" smtClean="0"/>
                        <a:t> is a member of B</a:t>
                      </a:r>
                      <a:endParaRPr lang="en-US" dirty="0"/>
                    </a:p>
                  </a:txBody>
                  <a:tcPr/>
                </a:tc>
                <a:tc>
                  <a:txBody>
                    <a:bodyPr/>
                    <a:lstStyle/>
                    <a:p>
                      <a:endParaRPr lang="en-US" dirty="0"/>
                    </a:p>
                  </a:txBody>
                  <a:tcPr/>
                </a:tc>
              </a:tr>
              <a:tr h="370840">
                <a:tc>
                  <a:txBody>
                    <a:bodyPr/>
                    <a:lstStyle/>
                    <a:p>
                      <a:r>
                        <a:rPr lang="en-US" dirty="0" smtClean="0"/>
                        <a:t>A is an organizational subunit of B</a:t>
                      </a:r>
                      <a:endParaRPr lang="en-US" dirty="0"/>
                    </a:p>
                  </a:txBody>
                  <a:tcPr/>
                </a:tc>
                <a:tc>
                  <a:txBody>
                    <a:bodyPr/>
                    <a:lstStyle/>
                    <a:p>
                      <a:endParaRPr lang="en-US" dirty="0"/>
                    </a:p>
                  </a:txBody>
                  <a:tcPr/>
                </a:tc>
              </a:tr>
              <a:tr h="370840">
                <a:tc>
                  <a:txBody>
                    <a:bodyPr/>
                    <a:lstStyle/>
                    <a:p>
                      <a:r>
                        <a:rPr lang="en-US" dirty="0" smtClean="0"/>
                        <a:t>A</a:t>
                      </a:r>
                      <a:r>
                        <a:rPr lang="en-US" baseline="0" dirty="0" smtClean="0"/>
                        <a:t> uses or manages B</a:t>
                      </a:r>
                      <a:endParaRPr lang="en-US" dirty="0"/>
                    </a:p>
                  </a:txBody>
                  <a:tcPr/>
                </a:tc>
                <a:tc>
                  <a:txBody>
                    <a:bodyPr/>
                    <a:lstStyle/>
                    <a:p>
                      <a:endParaRPr 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nvGraphicFramePr>
        <p:xfrm>
          <a:off x="457200" y="1600200"/>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Concept category</a:t>
                      </a:r>
                      <a:endParaRPr lang="en-US" dirty="0"/>
                    </a:p>
                  </a:txBody>
                  <a:tcPr/>
                </a:tc>
                <a:tc>
                  <a:txBody>
                    <a:bodyPr/>
                    <a:lstStyle/>
                    <a:p>
                      <a:r>
                        <a:rPr lang="en-US" dirty="0" smtClean="0"/>
                        <a:t>example</a:t>
                      </a:r>
                      <a:endParaRPr lang="en-US" dirty="0"/>
                    </a:p>
                  </a:txBody>
                  <a:tcPr/>
                </a:tc>
              </a:tr>
              <a:tr h="370840">
                <a:tc>
                  <a:txBody>
                    <a:bodyPr/>
                    <a:lstStyle/>
                    <a:p>
                      <a:r>
                        <a:rPr lang="en-US" dirty="0" smtClean="0"/>
                        <a:t>A communicates with B</a:t>
                      </a:r>
                      <a:endParaRPr lang="en-US" dirty="0"/>
                    </a:p>
                  </a:txBody>
                  <a:tcPr/>
                </a:tc>
                <a:tc>
                  <a:txBody>
                    <a:bodyPr/>
                    <a:lstStyle/>
                    <a:p>
                      <a:endParaRPr lang="en-US" dirty="0"/>
                    </a:p>
                  </a:txBody>
                  <a:tcPr/>
                </a:tc>
              </a:tr>
              <a:tr h="370840">
                <a:tc>
                  <a:txBody>
                    <a:bodyPr/>
                    <a:lstStyle/>
                    <a:p>
                      <a:r>
                        <a:rPr lang="en-US" dirty="0" smtClean="0"/>
                        <a:t>A is related to a transaction B</a:t>
                      </a:r>
                      <a:endParaRPr lang="en-US" dirty="0"/>
                    </a:p>
                  </a:txBody>
                  <a:tcPr/>
                </a:tc>
                <a:tc>
                  <a:txBody>
                    <a:bodyPr/>
                    <a:lstStyle/>
                    <a:p>
                      <a:endParaRPr lang="en-US" dirty="0"/>
                    </a:p>
                  </a:txBody>
                  <a:tcPr/>
                </a:tc>
              </a:tr>
              <a:tr h="370840">
                <a:tc>
                  <a:txBody>
                    <a:bodyPr/>
                    <a:lstStyle/>
                    <a:p>
                      <a:r>
                        <a:rPr lang="en-US" dirty="0" smtClean="0"/>
                        <a:t>A is a transaction related to another transaction B</a:t>
                      </a:r>
                      <a:endParaRPr lang="en-US" dirty="0"/>
                    </a:p>
                  </a:txBody>
                  <a:tcPr/>
                </a:tc>
                <a:tc>
                  <a:txBody>
                    <a:bodyPr/>
                    <a:lstStyle/>
                    <a:p>
                      <a:endParaRPr lang="en-US" dirty="0"/>
                    </a:p>
                  </a:txBody>
                  <a:tcPr/>
                </a:tc>
              </a:tr>
              <a:tr h="370840">
                <a:tc>
                  <a:txBody>
                    <a:bodyPr/>
                    <a:lstStyle/>
                    <a:p>
                      <a:r>
                        <a:rPr lang="en-US" dirty="0" smtClean="0"/>
                        <a:t>A is next to B</a:t>
                      </a:r>
                      <a:endParaRPr lang="en-US" dirty="0"/>
                    </a:p>
                  </a:txBody>
                  <a:tcPr/>
                </a:tc>
                <a:tc>
                  <a:txBody>
                    <a:bodyPr/>
                    <a:lstStyle/>
                    <a:p>
                      <a:endParaRPr lang="en-US" dirty="0"/>
                    </a:p>
                  </a:txBody>
                  <a:tcPr/>
                </a:tc>
              </a:tr>
              <a:tr h="370840">
                <a:tc>
                  <a:txBody>
                    <a:bodyPr/>
                    <a:lstStyle/>
                    <a:p>
                      <a:r>
                        <a:rPr lang="en-US" dirty="0" smtClean="0"/>
                        <a:t>A is owned by B</a:t>
                      </a:r>
                      <a:endParaRPr lang="en-US" dirty="0"/>
                    </a:p>
                  </a:txBody>
                  <a:tcPr/>
                </a:tc>
                <a:tc>
                  <a:txBody>
                    <a:bodyPr/>
                    <a:lstStyle/>
                    <a:p>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example</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nvGraphicFramePr>
        <p:xfrm>
          <a:off x="457200" y="1600200"/>
          <a:ext cx="8229600" cy="4617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Category</a:t>
                      </a:r>
                      <a:endParaRPr lang="en-US" dirty="0"/>
                    </a:p>
                  </a:txBody>
                  <a:tcPr/>
                </a:tc>
                <a:tc>
                  <a:txBody>
                    <a:bodyPr/>
                    <a:lstStyle/>
                    <a:p>
                      <a:r>
                        <a:rPr lang="en-US" dirty="0" smtClean="0"/>
                        <a:t> system example</a:t>
                      </a:r>
                      <a:endParaRPr lang="en-US" dirty="0"/>
                    </a:p>
                  </a:txBody>
                  <a:tcPr/>
                </a:tc>
              </a:tr>
              <a:tr h="370840">
                <a:tc>
                  <a:txBody>
                    <a:bodyPr/>
                    <a:lstStyle/>
                    <a:p>
                      <a:r>
                        <a:rPr lang="en-US" dirty="0" smtClean="0"/>
                        <a:t>A</a:t>
                      </a:r>
                      <a:r>
                        <a:rPr lang="en-US" baseline="0" dirty="0" smtClean="0"/>
                        <a:t> is a physical part of B</a:t>
                      </a:r>
                      <a:endParaRPr lang="en-US" dirty="0"/>
                    </a:p>
                  </a:txBody>
                  <a:tcPr/>
                </a:tc>
                <a:tc>
                  <a:txBody>
                    <a:bodyPr/>
                    <a:lstStyle/>
                    <a:p>
                      <a:r>
                        <a:rPr lang="en-US" dirty="0" smtClean="0"/>
                        <a:t>Not applicable</a:t>
                      </a:r>
                      <a:endParaRPr lang="en-US" dirty="0"/>
                    </a:p>
                  </a:txBody>
                  <a:tcPr/>
                </a:tc>
              </a:tr>
              <a:tr h="370840">
                <a:tc>
                  <a:txBody>
                    <a:bodyPr/>
                    <a:lstStyle/>
                    <a:p>
                      <a:r>
                        <a:rPr lang="en-US" dirty="0" smtClean="0"/>
                        <a:t>A</a:t>
                      </a:r>
                      <a:r>
                        <a:rPr lang="en-US" baseline="0" dirty="0" smtClean="0"/>
                        <a:t> is a logical part of B</a:t>
                      </a:r>
                      <a:endParaRPr lang="en-US" dirty="0"/>
                    </a:p>
                  </a:txBody>
                  <a:tcPr/>
                </a:tc>
                <a:tc>
                  <a:txBody>
                    <a:bodyPr/>
                    <a:lstStyle/>
                    <a:p>
                      <a:r>
                        <a:rPr lang="en-US" dirty="0" smtClean="0"/>
                        <a:t>Sales line item - sales</a:t>
                      </a:r>
                      <a:endParaRPr lang="en-US" dirty="0"/>
                    </a:p>
                  </a:txBody>
                  <a:tcPr/>
                </a:tc>
              </a:tr>
              <a:tr h="370840">
                <a:tc>
                  <a:txBody>
                    <a:bodyPr/>
                    <a:lstStyle/>
                    <a:p>
                      <a:r>
                        <a:rPr lang="en-US" dirty="0" smtClean="0"/>
                        <a:t>A</a:t>
                      </a:r>
                      <a:r>
                        <a:rPr lang="en-US" baseline="0" dirty="0" smtClean="0"/>
                        <a:t> is physically contained in/on B</a:t>
                      </a:r>
                      <a:endParaRPr lang="en-US" dirty="0"/>
                    </a:p>
                  </a:txBody>
                  <a:tcPr/>
                </a:tc>
                <a:tc>
                  <a:txBody>
                    <a:bodyPr/>
                    <a:lstStyle/>
                    <a:p>
                      <a:r>
                        <a:rPr lang="en-US" dirty="0" smtClean="0"/>
                        <a:t>POST - Store</a:t>
                      </a:r>
                      <a:endParaRPr lang="en-US" dirty="0"/>
                    </a:p>
                  </a:txBody>
                  <a:tcPr/>
                </a:tc>
              </a:tr>
              <a:tr h="370840">
                <a:tc>
                  <a:txBody>
                    <a:bodyPr/>
                    <a:lstStyle/>
                    <a:p>
                      <a:r>
                        <a:rPr lang="en-US" dirty="0" smtClean="0"/>
                        <a:t>A</a:t>
                      </a:r>
                      <a:r>
                        <a:rPr lang="en-US" baseline="0" dirty="0" smtClean="0"/>
                        <a:t> is  logically contained in B</a:t>
                      </a:r>
                      <a:endParaRPr lang="en-US" dirty="0"/>
                    </a:p>
                  </a:txBody>
                  <a:tcPr/>
                </a:tc>
                <a:tc>
                  <a:txBody>
                    <a:bodyPr/>
                    <a:lstStyle/>
                    <a:p>
                      <a:r>
                        <a:rPr lang="en-US" dirty="0" smtClean="0"/>
                        <a:t>Product specification – product catalog</a:t>
                      </a:r>
                      <a:endParaRPr lang="en-US" dirty="0"/>
                    </a:p>
                  </a:txBody>
                  <a:tcPr/>
                </a:tc>
              </a:tr>
              <a:tr h="370840">
                <a:tc>
                  <a:txBody>
                    <a:bodyPr/>
                    <a:lstStyle/>
                    <a:p>
                      <a:r>
                        <a:rPr lang="en-US" dirty="0" smtClean="0"/>
                        <a:t>A</a:t>
                      </a:r>
                      <a:r>
                        <a:rPr lang="en-US" baseline="0" dirty="0" smtClean="0"/>
                        <a:t> is a description for B</a:t>
                      </a:r>
                      <a:endParaRPr lang="en-US" dirty="0"/>
                    </a:p>
                  </a:txBody>
                  <a:tcPr/>
                </a:tc>
                <a:tc>
                  <a:txBody>
                    <a:bodyPr/>
                    <a:lstStyle/>
                    <a:p>
                      <a:r>
                        <a:rPr lang="en-US" dirty="0" smtClean="0"/>
                        <a:t>Product specification - item</a:t>
                      </a:r>
                      <a:endParaRPr lang="en-US" dirty="0"/>
                    </a:p>
                  </a:txBody>
                  <a:tcPr/>
                </a:tc>
              </a:tr>
              <a:tr h="370840">
                <a:tc>
                  <a:txBody>
                    <a:bodyPr/>
                    <a:lstStyle/>
                    <a:p>
                      <a:r>
                        <a:rPr lang="en-US" dirty="0" smtClean="0"/>
                        <a:t>A</a:t>
                      </a:r>
                      <a:r>
                        <a:rPr lang="en-US" baseline="0" dirty="0" smtClean="0"/>
                        <a:t> is a line item of a transaction or report B</a:t>
                      </a:r>
                      <a:endParaRPr lang="en-US" dirty="0"/>
                    </a:p>
                  </a:txBody>
                  <a:tcPr/>
                </a:tc>
                <a:tc>
                  <a:txBody>
                    <a:bodyPr/>
                    <a:lstStyle/>
                    <a:p>
                      <a:r>
                        <a:rPr lang="en-US" dirty="0" smtClean="0"/>
                        <a:t>Sales line item</a:t>
                      </a:r>
                      <a:r>
                        <a:rPr lang="en-US" baseline="0" dirty="0" smtClean="0"/>
                        <a:t> - sale</a:t>
                      </a:r>
                      <a:endParaRPr lang="en-US" dirty="0"/>
                    </a:p>
                  </a:txBody>
                  <a:tcPr/>
                </a:tc>
              </a:tr>
              <a:tr h="370840">
                <a:tc>
                  <a:txBody>
                    <a:bodyPr/>
                    <a:lstStyle/>
                    <a:p>
                      <a:r>
                        <a:rPr lang="en-US" dirty="0" smtClean="0"/>
                        <a:t>A</a:t>
                      </a:r>
                      <a:r>
                        <a:rPr lang="en-US" baseline="0" dirty="0" smtClean="0"/>
                        <a:t> is logged/ recorded/ reported/ captured in B</a:t>
                      </a:r>
                      <a:endParaRPr lang="en-US" dirty="0"/>
                    </a:p>
                  </a:txBody>
                  <a:tcPr/>
                </a:tc>
                <a:tc>
                  <a:txBody>
                    <a:bodyPr/>
                    <a:lstStyle/>
                    <a:p>
                      <a:r>
                        <a:rPr lang="en-US" dirty="0" smtClean="0"/>
                        <a:t>(completed) Sales – Store</a:t>
                      </a:r>
                    </a:p>
                    <a:p>
                      <a:r>
                        <a:rPr lang="en-US" dirty="0" smtClean="0"/>
                        <a:t>(current) Sale - POST</a:t>
                      </a:r>
                      <a:endParaRPr lang="en-US" dirty="0"/>
                    </a:p>
                  </a:txBody>
                  <a:tcPr/>
                </a:tc>
              </a:tr>
              <a:tr h="370840">
                <a:tc>
                  <a:txBody>
                    <a:bodyPr/>
                    <a:lstStyle/>
                    <a:p>
                      <a:r>
                        <a:rPr lang="en-US" dirty="0" smtClean="0"/>
                        <a:t>A</a:t>
                      </a:r>
                      <a:r>
                        <a:rPr lang="en-US" baseline="0" dirty="0" smtClean="0"/>
                        <a:t> is a member of B</a:t>
                      </a:r>
                      <a:endParaRPr lang="en-US" dirty="0"/>
                    </a:p>
                  </a:txBody>
                  <a:tcPr/>
                </a:tc>
                <a:tc>
                  <a:txBody>
                    <a:bodyPr/>
                    <a:lstStyle/>
                    <a:p>
                      <a:r>
                        <a:rPr lang="en-US" dirty="0" smtClean="0"/>
                        <a:t>Cashier - Store</a:t>
                      </a:r>
                      <a:endParaRPr lang="en-US" dirty="0"/>
                    </a:p>
                  </a:txBody>
                  <a:tcPr/>
                </a:tc>
              </a:tr>
              <a:tr h="370840">
                <a:tc>
                  <a:txBody>
                    <a:bodyPr/>
                    <a:lstStyle/>
                    <a:p>
                      <a:r>
                        <a:rPr lang="en-US" dirty="0" smtClean="0"/>
                        <a:t>A is an organizational subunit of B</a:t>
                      </a:r>
                      <a:endParaRPr lang="en-US" dirty="0"/>
                    </a:p>
                  </a:txBody>
                  <a:tcPr/>
                </a:tc>
                <a:tc>
                  <a:txBody>
                    <a:bodyPr/>
                    <a:lstStyle/>
                    <a:p>
                      <a:r>
                        <a:rPr lang="en-US" dirty="0" smtClean="0"/>
                        <a:t>Not applicable</a:t>
                      </a:r>
                      <a:endParaRPr lang="en-US" dirty="0"/>
                    </a:p>
                  </a:txBody>
                  <a:tcPr/>
                </a:tc>
              </a:tr>
              <a:tr h="370840">
                <a:tc>
                  <a:txBody>
                    <a:bodyPr/>
                    <a:lstStyle/>
                    <a:p>
                      <a:r>
                        <a:rPr lang="en-US" dirty="0" smtClean="0"/>
                        <a:t>A</a:t>
                      </a:r>
                      <a:r>
                        <a:rPr lang="en-US" baseline="0" dirty="0" smtClean="0"/>
                        <a:t> uses or manages B</a:t>
                      </a:r>
                      <a:endParaRPr lang="en-US" dirty="0"/>
                    </a:p>
                  </a:txBody>
                  <a:tcPr/>
                </a:tc>
                <a:tc>
                  <a:txBody>
                    <a:bodyPr/>
                    <a:lstStyle/>
                    <a:p>
                      <a:r>
                        <a:rPr lang="en-US" dirty="0" smtClean="0"/>
                        <a:t>Cashier – POST</a:t>
                      </a:r>
                    </a:p>
                    <a:p>
                      <a:r>
                        <a:rPr lang="en-US" dirty="0" smtClean="0"/>
                        <a:t>Manager – POST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nvGraphicFramePr>
        <p:xfrm>
          <a:off x="457200" y="1600200"/>
          <a:ext cx="8229600" cy="30327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Concept category</a:t>
                      </a:r>
                      <a:endParaRPr lang="en-US" dirty="0"/>
                    </a:p>
                  </a:txBody>
                  <a:tcPr/>
                </a:tc>
                <a:tc>
                  <a:txBody>
                    <a:bodyPr/>
                    <a:lstStyle/>
                    <a:p>
                      <a:r>
                        <a:rPr lang="en-US" dirty="0" smtClean="0"/>
                        <a:t>example</a:t>
                      </a:r>
                      <a:endParaRPr lang="en-US" dirty="0"/>
                    </a:p>
                  </a:txBody>
                  <a:tcPr/>
                </a:tc>
              </a:tr>
              <a:tr h="370840">
                <a:tc>
                  <a:txBody>
                    <a:bodyPr/>
                    <a:lstStyle/>
                    <a:p>
                      <a:r>
                        <a:rPr lang="en-US" dirty="0" smtClean="0"/>
                        <a:t>A communicates with B</a:t>
                      </a:r>
                      <a:endParaRPr lang="en-US" dirty="0"/>
                    </a:p>
                  </a:txBody>
                  <a:tcPr/>
                </a:tc>
                <a:tc>
                  <a:txBody>
                    <a:bodyPr/>
                    <a:lstStyle/>
                    <a:p>
                      <a:r>
                        <a:rPr lang="en-US" dirty="0" smtClean="0"/>
                        <a:t>Customer – Cashier </a:t>
                      </a:r>
                      <a:endParaRPr lang="en-US" dirty="0"/>
                    </a:p>
                  </a:txBody>
                  <a:tcPr/>
                </a:tc>
              </a:tr>
              <a:tr h="370840">
                <a:tc>
                  <a:txBody>
                    <a:bodyPr/>
                    <a:lstStyle/>
                    <a:p>
                      <a:r>
                        <a:rPr lang="en-US" dirty="0" smtClean="0"/>
                        <a:t>A is related to a transaction B</a:t>
                      </a:r>
                      <a:endParaRPr lang="en-US" dirty="0"/>
                    </a:p>
                  </a:txBody>
                  <a:tcPr/>
                </a:tc>
                <a:tc>
                  <a:txBody>
                    <a:bodyPr/>
                    <a:lstStyle/>
                    <a:p>
                      <a:r>
                        <a:rPr lang="en-US" dirty="0" smtClean="0"/>
                        <a:t>Customer – Payment</a:t>
                      </a:r>
                    </a:p>
                    <a:p>
                      <a:r>
                        <a:rPr lang="en-US" dirty="0" smtClean="0"/>
                        <a:t>Cashier – Payment </a:t>
                      </a:r>
                      <a:endParaRPr lang="en-US" dirty="0"/>
                    </a:p>
                  </a:txBody>
                  <a:tcPr/>
                </a:tc>
              </a:tr>
              <a:tr h="370840">
                <a:tc>
                  <a:txBody>
                    <a:bodyPr/>
                    <a:lstStyle/>
                    <a:p>
                      <a:r>
                        <a:rPr lang="en-US" dirty="0" smtClean="0"/>
                        <a:t>A is a transaction related to another transaction B</a:t>
                      </a:r>
                      <a:endParaRPr lang="en-US" dirty="0"/>
                    </a:p>
                  </a:txBody>
                  <a:tcPr/>
                </a:tc>
                <a:tc>
                  <a:txBody>
                    <a:bodyPr/>
                    <a:lstStyle/>
                    <a:p>
                      <a:r>
                        <a:rPr lang="en-US" dirty="0" smtClean="0"/>
                        <a:t>Payment – Sales </a:t>
                      </a:r>
                      <a:endParaRPr lang="en-US" dirty="0"/>
                    </a:p>
                  </a:txBody>
                  <a:tcPr/>
                </a:tc>
              </a:tr>
              <a:tr h="370840">
                <a:tc>
                  <a:txBody>
                    <a:bodyPr/>
                    <a:lstStyle/>
                    <a:p>
                      <a:r>
                        <a:rPr lang="en-US" dirty="0" smtClean="0"/>
                        <a:t>A is next to B</a:t>
                      </a:r>
                      <a:endParaRPr lang="en-US" dirty="0"/>
                    </a:p>
                  </a:txBody>
                  <a:tcPr/>
                </a:tc>
                <a:tc>
                  <a:txBody>
                    <a:bodyPr/>
                    <a:lstStyle/>
                    <a:p>
                      <a:r>
                        <a:rPr lang="en-US" dirty="0" smtClean="0"/>
                        <a:t>POST – POST  (but probably not applicable)</a:t>
                      </a:r>
                      <a:endParaRPr lang="en-US" dirty="0"/>
                    </a:p>
                  </a:txBody>
                  <a:tcPr/>
                </a:tc>
              </a:tr>
              <a:tr h="370840">
                <a:tc>
                  <a:txBody>
                    <a:bodyPr/>
                    <a:lstStyle/>
                    <a:p>
                      <a:r>
                        <a:rPr lang="en-US" dirty="0" smtClean="0"/>
                        <a:t>A is owned by B</a:t>
                      </a:r>
                      <a:endParaRPr lang="en-US" dirty="0"/>
                    </a:p>
                  </a:txBody>
                  <a:tcPr/>
                </a:tc>
                <a:tc>
                  <a:txBody>
                    <a:bodyPr/>
                    <a:lstStyle/>
                    <a:p>
                      <a:r>
                        <a:rPr lang="en-US" dirty="0" smtClean="0"/>
                        <a:t>POST – Store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C:\Users\huma\Downloads\2016-11-24 20.36.22.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attributes</a:t>
            </a:r>
            <a:endParaRPr lang="en-US" dirty="0"/>
          </a:p>
        </p:txBody>
      </p:sp>
      <p:sp>
        <p:nvSpPr>
          <p:cNvPr id="3" name="Content Placeholder 2"/>
          <p:cNvSpPr>
            <a:spLocks noGrp="1"/>
          </p:cNvSpPr>
          <p:nvPr>
            <p:ph idx="1"/>
          </p:nvPr>
        </p:nvSpPr>
        <p:spPr/>
        <p:txBody>
          <a:bodyPr/>
          <a:lstStyle/>
          <a:p>
            <a:r>
              <a:rPr lang="en-US" dirty="0" smtClean="0"/>
              <a:t>The attributes in conceptual model should be simple. </a:t>
            </a:r>
          </a:p>
          <a:p>
            <a:r>
              <a:rPr lang="en-US" dirty="0" smtClean="0"/>
              <a:t>Very common simple attributes types are:</a:t>
            </a:r>
          </a:p>
          <a:p>
            <a:pPr lvl="1"/>
            <a:r>
              <a:rPr lang="en-US" dirty="0" smtClean="0"/>
              <a:t>Boolean </a:t>
            </a:r>
          </a:p>
          <a:p>
            <a:pPr lvl="1"/>
            <a:r>
              <a:rPr lang="en-US" dirty="0" smtClean="0"/>
              <a:t>Date</a:t>
            </a:r>
          </a:p>
          <a:p>
            <a:pPr lvl="1"/>
            <a:r>
              <a:rPr lang="en-US" dirty="0" smtClean="0"/>
              <a:t>Number</a:t>
            </a:r>
          </a:p>
          <a:p>
            <a:pPr lvl="1"/>
            <a:r>
              <a:rPr lang="en-US" dirty="0" smtClean="0"/>
              <a:t>String</a:t>
            </a:r>
          </a:p>
          <a:p>
            <a:pPr lvl="1"/>
            <a:r>
              <a:rPr lang="en-US" dirty="0" smtClean="0"/>
              <a:t>Time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Other common types include</a:t>
            </a:r>
          </a:p>
          <a:p>
            <a:pPr lvl="1"/>
            <a:r>
              <a:rPr lang="en-US" dirty="0" smtClean="0"/>
              <a:t>Address </a:t>
            </a:r>
          </a:p>
          <a:p>
            <a:pPr lvl="1"/>
            <a:r>
              <a:rPr lang="en-US" dirty="0" smtClean="0"/>
              <a:t>Color </a:t>
            </a:r>
          </a:p>
          <a:p>
            <a:pPr lvl="1"/>
            <a:r>
              <a:rPr lang="en-US" dirty="0" smtClean="0"/>
              <a:t>Geometrics (point, rectangle…)</a:t>
            </a:r>
          </a:p>
          <a:p>
            <a:pPr lvl="1"/>
            <a:r>
              <a:rPr lang="en-US" dirty="0" smtClean="0"/>
              <a:t>Phone number</a:t>
            </a:r>
          </a:p>
          <a:p>
            <a:pPr lvl="1"/>
            <a:r>
              <a:rPr lang="en-US" dirty="0" smtClean="0"/>
              <a:t>Social security number</a:t>
            </a:r>
          </a:p>
          <a:p>
            <a:pPr lvl="1"/>
            <a:r>
              <a:rPr lang="en-US" dirty="0" smtClean="0"/>
              <a:t>Universal product code </a:t>
            </a:r>
          </a:p>
          <a:p>
            <a:pPr lvl="1"/>
            <a:r>
              <a:rPr lang="en-US" dirty="0" smtClean="0"/>
              <a:t>etc…..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lstStyle/>
          <a:p>
            <a:endParaRPr lang="en-US" dirty="0"/>
          </a:p>
        </p:txBody>
      </p:sp>
      <p:grpSp>
        <p:nvGrpSpPr>
          <p:cNvPr id="11" name="Group 10"/>
          <p:cNvGrpSpPr/>
          <p:nvPr/>
        </p:nvGrpSpPr>
        <p:grpSpPr>
          <a:xfrm>
            <a:off x="1524000" y="1676400"/>
            <a:ext cx="3886200" cy="1524000"/>
            <a:chOff x="1524000" y="1905000"/>
            <a:chExt cx="3886200" cy="1524000"/>
          </a:xfrm>
        </p:grpSpPr>
        <p:sp>
          <p:nvSpPr>
            <p:cNvPr id="4" name="Rectangle 3"/>
            <p:cNvSpPr/>
            <p:nvPr/>
          </p:nvSpPr>
          <p:spPr>
            <a:xfrm>
              <a:off x="1524000" y="2133600"/>
              <a:ext cx="12954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cashier</a:t>
              </a:r>
              <a:endParaRPr lang="en-US" dirty="0"/>
            </a:p>
          </p:txBody>
        </p:sp>
        <p:sp>
          <p:nvSpPr>
            <p:cNvPr id="5" name="Rectangle 4"/>
            <p:cNvSpPr/>
            <p:nvPr/>
          </p:nvSpPr>
          <p:spPr>
            <a:xfrm>
              <a:off x="1524000" y="2438400"/>
              <a:ext cx="1295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Name: String</a:t>
              </a:r>
              <a:endParaRPr lang="en-US" dirty="0"/>
            </a:p>
          </p:txBody>
        </p:sp>
        <p:sp>
          <p:nvSpPr>
            <p:cNvPr id="6" name="Rectangle 5"/>
            <p:cNvSpPr/>
            <p:nvPr/>
          </p:nvSpPr>
          <p:spPr>
            <a:xfrm>
              <a:off x="4114800" y="2209800"/>
              <a:ext cx="12954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POST</a:t>
              </a:r>
              <a:endParaRPr lang="en-US" dirty="0"/>
            </a:p>
          </p:txBody>
        </p:sp>
        <p:sp>
          <p:nvSpPr>
            <p:cNvPr id="7" name="Rectangle 6"/>
            <p:cNvSpPr/>
            <p:nvPr/>
          </p:nvSpPr>
          <p:spPr>
            <a:xfrm>
              <a:off x="4114800" y="2514600"/>
              <a:ext cx="1295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mtClean="0"/>
                <a:t>Number: Number</a:t>
              </a:r>
              <a:endParaRPr lang="en-US" dirty="0"/>
            </a:p>
          </p:txBody>
        </p:sp>
        <p:cxnSp>
          <p:nvCxnSpPr>
            <p:cNvPr id="9" name="Straight Connector 8"/>
            <p:cNvCxnSpPr>
              <a:stCxn id="4" idx="3"/>
              <a:endCxn id="6" idx="1"/>
            </p:cNvCxnSpPr>
            <p:nvPr/>
          </p:nvCxnSpPr>
          <p:spPr>
            <a:xfrm>
              <a:off x="2819400" y="2286000"/>
              <a:ext cx="1295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1905000"/>
              <a:ext cx="1143000" cy="338554"/>
            </a:xfrm>
            <a:prstGeom prst="rect">
              <a:avLst/>
            </a:prstGeom>
            <a:noFill/>
          </p:spPr>
          <p:txBody>
            <a:bodyPr wrap="square" rtlCol="0">
              <a:spAutoFit/>
            </a:bodyPr>
            <a:lstStyle/>
            <a:p>
              <a:r>
                <a:rPr lang="en-US" sz="1600" dirty="0" smtClean="0"/>
                <a:t>1   Uses    1</a:t>
              </a:r>
              <a:endParaRPr lang="en-US" sz="1600" dirty="0"/>
            </a:p>
          </p:txBody>
        </p:sp>
      </p:grpSp>
      <p:grpSp>
        <p:nvGrpSpPr>
          <p:cNvPr id="19" name="Group 18"/>
          <p:cNvGrpSpPr/>
          <p:nvPr/>
        </p:nvGrpSpPr>
        <p:grpSpPr>
          <a:xfrm>
            <a:off x="990600" y="4267200"/>
            <a:ext cx="4495800" cy="1676400"/>
            <a:chOff x="914400" y="1752600"/>
            <a:chExt cx="4495800" cy="1676400"/>
          </a:xfrm>
        </p:grpSpPr>
        <p:sp>
          <p:nvSpPr>
            <p:cNvPr id="20" name="Rectangle 19"/>
            <p:cNvSpPr/>
            <p:nvPr/>
          </p:nvSpPr>
          <p:spPr>
            <a:xfrm>
              <a:off x="914400" y="1752600"/>
              <a:ext cx="1905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Product Specification</a:t>
              </a:r>
              <a:endParaRPr lang="en-US" sz="1400" dirty="0"/>
            </a:p>
          </p:txBody>
        </p:sp>
        <p:sp>
          <p:nvSpPr>
            <p:cNvPr id="21" name="Rectangle 20"/>
            <p:cNvSpPr/>
            <p:nvPr/>
          </p:nvSpPr>
          <p:spPr>
            <a:xfrm>
              <a:off x="914400" y="2133600"/>
              <a:ext cx="1905000"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Description : String</a:t>
              </a:r>
            </a:p>
            <a:p>
              <a:r>
                <a:rPr lang="en-US" sz="1400" dirty="0" smtClean="0"/>
                <a:t>Price: </a:t>
              </a:r>
              <a:r>
                <a:rPr lang="en-US" sz="1400" dirty="0" smtClean="0"/>
                <a:t>quantity</a:t>
              </a:r>
            </a:p>
            <a:p>
              <a:r>
                <a:rPr lang="en-US" sz="1400" dirty="0" err="1" smtClean="0"/>
                <a:t>upc</a:t>
              </a:r>
              <a:r>
                <a:rPr lang="en-US" sz="1400" dirty="0" smtClean="0"/>
                <a:t>: UPC</a:t>
              </a:r>
              <a:endParaRPr lang="en-US" sz="1400" dirty="0" smtClean="0"/>
            </a:p>
            <a:p>
              <a:endParaRPr lang="en-US" dirty="0"/>
            </a:p>
          </p:txBody>
        </p:sp>
        <p:sp>
          <p:nvSpPr>
            <p:cNvPr id="22" name="Rectangle 21"/>
            <p:cNvSpPr/>
            <p:nvPr/>
          </p:nvSpPr>
          <p:spPr>
            <a:xfrm>
              <a:off x="3581400" y="2209800"/>
              <a:ext cx="18288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Store</a:t>
              </a:r>
              <a:endParaRPr lang="en-US" dirty="0"/>
            </a:p>
          </p:txBody>
        </p:sp>
        <p:sp>
          <p:nvSpPr>
            <p:cNvPr id="23" name="Rectangle 22"/>
            <p:cNvSpPr/>
            <p:nvPr/>
          </p:nvSpPr>
          <p:spPr>
            <a:xfrm>
              <a:off x="3581400" y="25146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address: Address</a:t>
              </a:r>
            </a:p>
            <a:p>
              <a:r>
                <a:rPr lang="en-US" dirty="0" smtClean="0"/>
                <a:t>name: String</a:t>
              </a:r>
              <a:endParaRPr lang="en-US" dirty="0"/>
            </a:p>
          </p:txBody>
        </p:sp>
      </p:grpSp>
      <p:grpSp>
        <p:nvGrpSpPr>
          <p:cNvPr id="38" name="Group 37"/>
          <p:cNvGrpSpPr/>
          <p:nvPr/>
        </p:nvGrpSpPr>
        <p:grpSpPr>
          <a:xfrm>
            <a:off x="6324600" y="2743200"/>
            <a:ext cx="1905000" cy="1295400"/>
            <a:chOff x="1295400" y="2057400"/>
            <a:chExt cx="2186609" cy="1295400"/>
          </a:xfrm>
        </p:grpSpPr>
        <p:sp>
          <p:nvSpPr>
            <p:cNvPr id="39" name="Rectangle 38"/>
            <p:cNvSpPr/>
            <p:nvPr/>
          </p:nvSpPr>
          <p:spPr>
            <a:xfrm>
              <a:off x="1295400" y="2057400"/>
              <a:ext cx="2186609"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Payment</a:t>
              </a:r>
              <a:endParaRPr lang="en-US" dirty="0"/>
            </a:p>
          </p:txBody>
        </p:sp>
        <p:sp>
          <p:nvSpPr>
            <p:cNvPr id="40" name="Rectangle 39"/>
            <p:cNvSpPr/>
            <p:nvPr/>
          </p:nvSpPr>
          <p:spPr>
            <a:xfrm>
              <a:off x="1295400" y="2438400"/>
              <a:ext cx="218660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Amount: quantity</a:t>
              </a: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class diagram shows a collection of classes, </a:t>
            </a:r>
            <a:r>
              <a:rPr lang="en-US" dirty="0" smtClean="0"/>
              <a:t>associations</a:t>
            </a:r>
            <a:r>
              <a:rPr lang="en-US" dirty="0"/>
              <a:t>, </a:t>
            </a:r>
            <a:r>
              <a:rPr lang="en-US" dirty="0" smtClean="0"/>
              <a:t>attributes, and methods. </a:t>
            </a:r>
            <a:r>
              <a:rPr lang="en-US" dirty="0"/>
              <a:t>It is also known as a </a:t>
            </a:r>
            <a:r>
              <a:rPr lang="en-US" i="1" dirty="0"/>
              <a:t>structural diagram</a:t>
            </a:r>
            <a:r>
              <a:rPr lang="en-US"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The following points should be remembered while drawing a class diagram:</a:t>
            </a:r>
          </a:p>
          <a:p>
            <a:pPr lvl="1"/>
            <a:r>
              <a:rPr lang="en-US" dirty="0"/>
              <a:t>The name of the class diagram should be meaningful to describe the aspect of the system.</a:t>
            </a:r>
          </a:p>
          <a:p>
            <a:pPr lvl="1"/>
            <a:r>
              <a:rPr lang="en-US" dirty="0"/>
              <a:t>Each element and their relationships should be identified in advance.</a:t>
            </a:r>
          </a:p>
          <a:p>
            <a:pPr lvl="1"/>
            <a:r>
              <a:rPr lang="en-US" dirty="0"/>
              <a:t>Responsibility (attributes and methods) of each class should be clearly identified.</a:t>
            </a:r>
          </a:p>
          <a:p>
            <a:pPr lvl="1"/>
            <a:r>
              <a:rPr lang="en-US" dirty="0"/>
              <a:t>For each class minimum number of properties should be specified. Because unnecessary properties will make the diagram complicated.</a:t>
            </a:r>
          </a:p>
          <a:p>
            <a:pPr lvl="1"/>
            <a:r>
              <a:rPr lang="en-US" dirty="0"/>
              <a:t>Use notes when ever required to describe some aspect of the diagram. Because at the end of the drawing it should be understandable to the developer/coder.</a:t>
            </a:r>
          </a:p>
          <a:p>
            <a:pPr lvl="1"/>
            <a:r>
              <a:rPr lang="en-US" dirty="0"/>
              <a:t>Finally, before making the final version, the diagram should be drawn on plain paper and rework as many times as possible to make it correct.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r>
              <a:rPr lang="en-US" dirty="0"/>
              <a:t>In the example, a class called “loan account” is depicted. Classes in class diagrams are represented by boxes that are partitioned into three:</a:t>
            </a:r>
          </a:p>
          <a:p>
            <a:pPr lvl="1"/>
            <a:r>
              <a:rPr lang="en-US" dirty="0"/>
              <a:t>The top partition contains the name of the class.</a:t>
            </a:r>
          </a:p>
          <a:p>
            <a:pPr lvl="1"/>
            <a:r>
              <a:rPr lang="en-US" dirty="0"/>
              <a:t>The middle part contains the class’s attributes.</a:t>
            </a:r>
          </a:p>
          <a:p>
            <a:pPr lvl="1"/>
            <a:r>
              <a:rPr lang="en-US" dirty="0"/>
              <a:t>The bottom partition shows the possible operations that are associated with the class.</a:t>
            </a:r>
          </a:p>
          <a:p>
            <a:pPr lvl="1"/>
            <a:endParaRPr lang="en-US" dirty="0"/>
          </a:p>
          <a:p>
            <a:endParaRPr lang="en-US" dirty="0"/>
          </a:p>
        </p:txBody>
      </p:sp>
      <p:pic>
        <p:nvPicPr>
          <p:cNvPr id="1029" name="Picture 5" descr="http://static3.creately.com/blog/wp-content/uploads/2012/03/Class-Diagram.jpeg"/>
          <p:cNvPicPr>
            <a:picLocks noChangeAspect="1" noChangeArrowheads="1"/>
          </p:cNvPicPr>
          <p:nvPr/>
        </p:nvPicPr>
        <p:blipFill>
          <a:blip r:embed="rId2"/>
          <a:srcRect/>
          <a:stretch>
            <a:fillRect/>
          </a:stretch>
        </p:blipFill>
        <p:spPr bwMode="auto">
          <a:xfrm>
            <a:off x="2514600" y="0"/>
            <a:ext cx="2886075" cy="19240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t>
            </a:r>
            <a:endParaRPr lang="en-US" dirty="0"/>
          </a:p>
        </p:txBody>
      </p:sp>
      <p:sp>
        <p:nvSpPr>
          <p:cNvPr id="3" name="Content Placeholder 2"/>
          <p:cNvSpPr>
            <a:spLocks noGrp="1"/>
          </p:cNvSpPr>
          <p:nvPr>
            <p:ph idx="1"/>
          </p:nvPr>
        </p:nvSpPr>
        <p:spPr/>
        <p:txBody>
          <a:bodyPr/>
          <a:lstStyle/>
          <a:p>
            <a:r>
              <a:rPr lang="en-US" dirty="0"/>
              <a:t>An </a:t>
            </a:r>
            <a:r>
              <a:rPr lang="en-US" dirty="0" smtClean="0"/>
              <a:t>entity/class </a:t>
            </a:r>
            <a:r>
              <a:rPr lang="en-US" dirty="0"/>
              <a:t>can be a person, place, event, or object that is relevant to a given system. </a:t>
            </a:r>
            <a:endParaRPr lang="en-US" dirty="0" smtClean="0"/>
          </a:p>
          <a:p>
            <a:pPr>
              <a:buNone/>
            </a:pPr>
            <a:endParaRPr lang="en-US" dirty="0" smtClean="0"/>
          </a:p>
          <a:p>
            <a:r>
              <a:rPr lang="en-US" dirty="0" smtClean="0"/>
              <a:t>For </a:t>
            </a:r>
            <a:r>
              <a:rPr lang="en-US" dirty="0"/>
              <a:t>example, a school system may include students, teachers, major courses, subjects, fees, and other items.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br>
              <a:rPr lang="en-US" dirty="0" smtClean="0"/>
            </a:br>
            <a:endParaRPr lang="en-US" dirty="0"/>
          </a:p>
        </p:txBody>
      </p:sp>
      <p:sp>
        <p:nvSpPr>
          <p:cNvPr id="3" name="Content Placeholder 2"/>
          <p:cNvSpPr>
            <a:spLocks noGrp="1"/>
          </p:cNvSpPr>
          <p:nvPr>
            <p:ph idx="1"/>
          </p:nvPr>
        </p:nvSpPr>
        <p:spPr>
          <a:xfrm>
            <a:off x="457200" y="2438400"/>
            <a:ext cx="8229600" cy="3810000"/>
          </a:xfrm>
        </p:spPr>
        <p:txBody>
          <a:bodyPr>
            <a:normAutofit lnSpcReduction="10000"/>
          </a:bodyPr>
          <a:lstStyle/>
          <a:p>
            <a:r>
              <a:rPr lang="en-US" sz="2400" dirty="0"/>
              <a:t>Those should be pretty easy to see in the example: the class being described is a loan account, some of whose attributes include the type of loan, the name of the borrower/loaner, the specific date the loan was released and the loan amount. </a:t>
            </a:r>
            <a:endParaRPr lang="en-US" sz="2400" dirty="0" smtClean="0"/>
          </a:p>
          <a:p>
            <a:pPr>
              <a:buNone/>
            </a:pPr>
            <a:endParaRPr lang="en-US" sz="2400" dirty="0" smtClean="0"/>
          </a:p>
          <a:p>
            <a:r>
              <a:rPr lang="en-US" sz="2400" dirty="0" smtClean="0"/>
              <a:t>As </a:t>
            </a:r>
            <a:r>
              <a:rPr lang="en-US" sz="2400" dirty="0"/>
              <a:t>in the real world, various transactions or operations may be implemented on existing loans such as renew and extend.  The example shows how class diagrams can encapsulate all the relevant data in a particular scenario in a very systematic and clear way.</a:t>
            </a:r>
          </a:p>
        </p:txBody>
      </p:sp>
      <p:pic>
        <p:nvPicPr>
          <p:cNvPr id="4" name="Picture 5" descr="http://static3.creately.com/blog/wp-content/uploads/2012/03/Class-Diagram.jpeg"/>
          <p:cNvPicPr>
            <a:picLocks noChangeAspect="1" noChangeArrowheads="1"/>
          </p:cNvPicPr>
          <p:nvPr/>
        </p:nvPicPr>
        <p:blipFill>
          <a:blip r:embed="rId2"/>
          <a:srcRect/>
          <a:stretch>
            <a:fillRect/>
          </a:stretch>
        </p:blipFill>
        <p:spPr bwMode="auto">
          <a:xfrm>
            <a:off x="5867400" y="381000"/>
            <a:ext cx="2362200" cy="1981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In object-oriented modeling, class diagrams are considered the key building blocks that enable information architects, designers, and developers to show a given system’s classes, their attributes, the functions or operations that are associated with them, and the relationships among the different classes that make up a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r>
              <a:rPr lang="en-US" dirty="0" smtClean="0"/>
              <a:t>Classes are interrelated to each other in specific ways. In particular, relationships in class diagrams include different types of logical connections. The following are such types of logical connections that are possible in UML:</a:t>
            </a:r>
          </a:p>
          <a:p>
            <a:pPr lvl="1"/>
            <a:r>
              <a:rPr lang="en-US" dirty="0" smtClean="0"/>
              <a:t>Association</a:t>
            </a:r>
          </a:p>
          <a:p>
            <a:pPr lvl="1"/>
            <a:r>
              <a:rPr lang="en-US" dirty="0" smtClean="0"/>
              <a:t>Directed Association</a:t>
            </a:r>
          </a:p>
          <a:p>
            <a:pPr lvl="1"/>
            <a:r>
              <a:rPr lang="en-US" dirty="0" smtClean="0"/>
              <a:t>Multiplicity</a:t>
            </a:r>
          </a:p>
          <a:p>
            <a:pPr lvl="1"/>
            <a:r>
              <a:rPr lang="en-US" dirty="0" smtClean="0"/>
              <a:t>Aggregation</a:t>
            </a:r>
          </a:p>
          <a:p>
            <a:pPr lvl="1"/>
            <a:r>
              <a:rPr lang="en-US" dirty="0" smtClean="0"/>
              <a:t>Inheritance/Generalization</a:t>
            </a:r>
          </a:p>
          <a:p>
            <a:pPr lvl="1">
              <a:buNone/>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b="1" dirty="0" smtClean="0"/>
              <a:t>Relationships in Class Diagrams</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1444</Words>
  <Application>Microsoft Office PowerPoint</Application>
  <PresentationFormat>On-screen Show (4:3)</PresentationFormat>
  <Paragraphs>222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Logical View</vt:lpstr>
      <vt:lpstr>Class Diagram</vt:lpstr>
      <vt:lpstr>Slide 3</vt:lpstr>
      <vt:lpstr>Slide 4</vt:lpstr>
      <vt:lpstr>Slide 5</vt:lpstr>
      <vt:lpstr>Classes </vt:lpstr>
      <vt:lpstr>Cont… </vt:lpstr>
      <vt:lpstr>Cont…</vt:lpstr>
      <vt:lpstr>Relationships in Class Diagrams  </vt:lpstr>
      <vt:lpstr>Association </vt:lpstr>
      <vt:lpstr>Directed Association </vt:lpstr>
      <vt:lpstr>Multiplicity</vt:lpstr>
      <vt:lpstr>Aggregation</vt:lpstr>
      <vt:lpstr>Inheritance/Generalization</vt:lpstr>
      <vt:lpstr>How to identify the concepts</vt:lpstr>
      <vt:lpstr>Concepts through category list</vt:lpstr>
      <vt:lpstr>Slide 17</vt:lpstr>
      <vt:lpstr>Point of Sale Terminal (POST)</vt:lpstr>
      <vt:lpstr>Slide 19</vt:lpstr>
      <vt:lpstr>Initial concept model</vt:lpstr>
      <vt:lpstr>Associations</vt:lpstr>
      <vt:lpstr>Finding Associations- Association list</vt:lpstr>
      <vt:lpstr>Slide 23</vt:lpstr>
      <vt:lpstr>POST example</vt:lpstr>
      <vt:lpstr>Slide 25</vt:lpstr>
      <vt:lpstr>Slide 26</vt:lpstr>
      <vt:lpstr>Adding attributes</vt:lpstr>
      <vt:lpstr>Slide 28</vt:lpstr>
      <vt:lpstr>Some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View</dc:title>
  <dc:creator>huma</dc:creator>
  <cp:lastModifiedBy>huma</cp:lastModifiedBy>
  <cp:revision>75</cp:revision>
  <dcterms:created xsi:type="dcterms:W3CDTF">2016-11-14T05:36:48Z</dcterms:created>
  <dcterms:modified xsi:type="dcterms:W3CDTF">2017-04-27T05:07:44Z</dcterms:modified>
</cp:coreProperties>
</file>