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58" r:id="rId5"/>
    <p:sldId id="259" r:id="rId6"/>
    <p:sldId id="260" r:id="rId7"/>
    <p:sldId id="261" r:id="rId8"/>
    <p:sldId id="263" r:id="rId9"/>
    <p:sldId id="262" r:id="rId10"/>
    <p:sldId id="266" r:id="rId11"/>
    <p:sldId id="26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11/14/2016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Process View</a:t>
            </a:r>
            <a:endParaRPr lang="en-US" dirty="0"/>
          </a:p>
        </p:txBody>
      </p:sp>
      <p:sp>
        <p:nvSpPr>
          <p:cNvPr id="3" name="Subtitle 2"/>
          <p:cNvSpPr>
            <a:spLocks noGrp="1"/>
          </p:cNvSpPr>
          <p:nvPr>
            <p:ph type="subTitle" idx="1"/>
          </p:nvPr>
        </p:nvSpPr>
        <p:spPr/>
        <p:txBody>
          <a:bodyPr/>
          <a:lstStyle/>
          <a:p>
            <a:r>
              <a:rPr lang="en-US" dirty="0" smtClean="0"/>
              <a:t>Dr. </a:t>
            </a:r>
            <a:r>
              <a:rPr lang="en-US" dirty="0" err="1" smtClean="0"/>
              <a:t>Huma</a:t>
            </a:r>
            <a:r>
              <a:rPr lang="en-US" dirty="0" smtClean="0"/>
              <a:t> </a:t>
            </a:r>
            <a:r>
              <a:rPr lang="en-US" dirty="0" err="1" smtClean="0"/>
              <a:t>Hayat</a:t>
            </a:r>
            <a:r>
              <a:rPr lang="en-US" dirty="0" smtClean="0"/>
              <a:t> Khan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6934200" cy="1371600"/>
          </a:xfrm>
        </p:spPr>
        <p:txBody>
          <a:bodyPr/>
          <a:lstStyle/>
          <a:p>
            <a:pPr>
              <a:defRPr/>
            </a:pPr>
            <a:r>
              <a:rPr lang="en-CA" dirty="0" smtClean="0"/>
              <a:t>Decision and Merge Nodes</a:t>
            </a:r>
            <a:endParaRPr lang="en-CA" dirty="0"/>
          </a:p>
        </p:txBody>
      </p:sp>
      <p:sp>
        <p:nvSpPr>
          <p:cNvPr id="38915" name="Content Placeholder 2"/>
          <p:cNvSpPr>
            <a:spLocks noGrp="1"/>
          </p:cNvSpPr>
          <p:nvPr>
            <p:ph idx="1"/>
          </p:nvPr>
        </p:nvSpPr>
        <p:spPr/>
        <p:txBody>
          <a:bodyPr/>
          <a:lstStyle/>
          <a:p>
            <a:r>
              <a:rPr lang="en-CA" altLang="fr-FR" smtClean="0"/>
              <a:t>Decision nodes and merge nodes have the same notation: a diamond shape</a:t>
            </a:r>
          </a:p>
          <a:p>
            <a:r>
              <a:rPr lang="en-CA" altLang="fr-FR" smtClean="0"/>
              <a:t>The control flows coming away from a decision node will have guard conditions</a:t>
            </a:r>
          </a:p>
          <a:p>
            <a:endParaRPr lang="en-CA" altLang="fr-FR" smtClean="0"/>
          </a:p>
        </p:txBody>
      </p:sp>
      <p:pic>
        <p:nvPicPr>
          <p:cNvPr id="38918"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066800" y="4038600"/>
            <a:ext cx="6637338" cy="22288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9273365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6934200" cy="838200"/>
          </a:xfrm>
        </p:spPr>
        <p:txBody>
          <a:bodyPr/>
          <a:lstStyle/>
          <a:p>
            <a:pPr>
              <a:defRPr/>
            </a:pPr>
            <a:r>
              <a:rPr lang="en-CA" dirty="0" smtClean="0"/>
              <a:t>Fork and Join Nodes</a:t>
            </a:r>
            <a:endParaRPr lang="en-CA" dirty="0"/>
          </a:p>
        </p:txBody>
      </p:sp>
      <p:sp>
        <p:nvSpPr>
          <p:cNvPr id="39939" name="Content Placeholder 2"/>
          <p:cNvSpPr>
            <a:spLocks noGrp="1"/>
          </p:cNvSpPr>
          <p:nvPr>
            <p:ph idx="1"/>
          </p:nvPr>
        </p:nvSpPr>
        <p:spPr>
          <a:xfrm>
            <a:off x="457200" y="990601"/>
            <a:ext cx="8229600" cy="3810000"/>
          </a:xfrm>
        </p:spPr>
        <p:txBody>
          <a:bodyPr>
            <a:normAutofit lnSpcReduction="10000"/>
          </a:bodyPr>
          <a:lstStyle/>
          <a:p>
            <a:r>
              <a:rPr lang="en-CA" altLang="fr-FR" dirty="0" smtClean="0"/>
              <a:t>Forks and joins have the same notation: either a horizontal or vertical bar</a:t>
            </a:r>
          </a:p>
          <a:p>
            <a:pPr lvl="1"/>
            <a:r>
              <a:rPr lang="en-CA" altLang="fr-FR" dirty="0" smtClean="0"/>
              <a:t>They indicate the start and end of concurrent threads of control</a:t>
            </a:r>
          </a:p>
          <a:p>
            <a:pPr lvl="1"/>
            <a:r>
              <a:rPr lang="en-CA" altLang="fr-FR" dirty="0" smtClean="0"/>
              <a:t>Join synchronizes two inflows and produces a single outflow</a:t>
            </a:r>
          </a:p>
          <a:p>
            <a:pPr lvl="1"/>
            <a:r>
              <a:rPr lang="en-CA" altLang="fr-FR" dirty="0" smtClean="0"/>
              <a:t>The outflow from a join cannot execute until all inflows have been received</a:t>
            </a:r>
          </a:p>
        </p:txBody>
      </p:sp>
      <p:pic>
        <p:nvPicPr>
          <p:cNvPr id="39942"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600200" y="4572000"/>
            <a:ext cx="6578600" cy="22860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42743637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Order Example</a:t>
            </a:r>
            <a:endParaRPr lang="en-US" dirty="0"/>
          </a:p>
        </p:txBody>
      </p:sp>
      <p:sp>
        <p:nvSpPr>
          <p:cNvPr id="3" name="Content Placeholder 2"/>
          <p:cNvSpPr>
            <a:spLocks noGrp="1"/>
          </p:cNvSpPr>
          <p:nvPr>
            <p:ph idx="1"/>
          </p:nvPr>
        </p:nvSpPr>
        <p:spPr/>
        <p:txBody>
          <a:bodyPr/>
          <a:lstStyle/>
          <a:p>
            <a:endParaRPr lang="en-US"/>
          </a:p>
        </p:txBody>
      </p:sp>
      <p:pic>
        <p:nvPicPr>
          <p:cNvPr id="4" name="Picture 6" descr="An example of business flow activity to process purchase orde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28600" y="1524000"/>
            <a:ext cx="8572500" cy="44958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Diagram</a:t>
            </a:r>
            <a:endParaRPr lang="en-US" dirty="0"/>
          </a:p>
        </p:txBody>
      </p:sp>
      <p:sp>
        <p:nvSpPr>
          <p:cNvPr id="3" name="Content Placeholder 2"/>
          <p:cNvSpPr>
            <a:spLocks noGrp="1"/>
          </p:cNvSpPr>
          <p:nvPr>
            <p:ph idx="1"/>
          </p:nvPr>
        </p:nvSpPr>
        <p:spPr>
          <a:xfrm>
            <a:off x="457200" y="1295400"/>
            <a:ext cx="8229600" cy="4830763"/>
          </a:xfrm>
        </p:spPr>
        <p:txBody>
          <a:bodyPr>
            <a:normAutofit fontScale="92500" lnSpcReduction="10000"/>
          </a:bodyPr>
          <a:lstStyle/>
          <a:p>
            <a:r>
              <a:rPr lang="en-US" dirty="0" smtClean="0"/>
              <a:t>Activity diagram is </a:t>
            </a:r>
            <a:r>
              <a:rPr lang="en-US" dirty="0" smtClean="0"/>
              <a:t>an important </a:t>
            </a:r>
            <a:r>
              <a:rPr lang="en-US" dirty="0" smtClean="0"/>
              <a:t>diagram in UML to describe dynamic aspects of the system</a:t>
            </a:r>
            <a:r>
              <a:rPr lang="en-US" dirty="0" smtClean="0"/>
              <a:t>.</a:t>
            </a:r>
          </a:p>
          <a:p>
            <a:r>
              <a:rPr lang="en-US" dirty="0" smtClean="0"/>
              <a:t>Activity diagram is basically a flow chart to represent the flow </a:t>
            </a:r>
            <a:r>
              <a:rPr lang="en-US" dirty="0" smtClean="0"/>
              <a:t>from </a:t>
            </a:r>
            <a:r>
              <a:rPr lang="en-US" dirty="0" smtClean="0"/>
              <a:t>one activity to another activity. The activity can be described as an operation of the system.</a:t>
            </a:r>
          </a:p>
          <a:p>
            <a:r>
              <a:rPr lang="en-US" dirty="0" smtClean="0"/>
              <a:t>So the control flow is drawn from one operation to another. This flow can be sequential, branched or concurrent. Activity diagrams deals with all type of flow control by using different elements like fork, join etc.</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srcRect/>
          <a:stretch>
            <a:fillRect/>
          </a:stretch>
        </p:blipFill>
        <p:spPr bwMode="auto">
          <a:xfrm>
            <a:off x="381000" y="304800"/>
            <a:ext cx="8305800" cy="421957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457200" y="4572000"/>
            <a:ext cx="8229600" cy="647700"/>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457200" y="5257800"/>
            <a:ext cx="8229600" cy="619125"/>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Draw an Activity Diagram</a:t>
            </a:r>
            <a:endParaRPr lang="en-US" dirty="0"/>
          </a:p>
        </p:txBody>
      </p:sp>
      <p:sp>
        <p:nvSpPr>
          <p:cNvPr id="3" name="Content Placeholder 2"/>
          <p:cNvSpPr>
            <a:spLocks noGrp="1"/>
          </p:cNvSpPr>
          <p:nvPr>
            <p:ph idx="1"/>
          </p:nvPr>
        </p:nvSpPr>
        <p:spPr/>
        <p:txBody>
          <a:bodyPr>
            <a:normAutofit lnSpcReduction="10000"/>
          </a:bodyPr>
          <a:lstStyle/>
          <a:p>
            <a:r>
              <a:rPr lang="en-US" dirty="0" smtClean="0"/>
              <a:t>Before drawing an activity diagram we must have a clear understanding about the elements used in activity diagram. </a:t>
            </a:r>
            <a:endParaRPr lang="en-US" dirty="0" smtClean="0"/>
          </a:p>
          <a:p>
            <a:r>
              <a:rPr lang="en-US" dirty="0" smtClean="0"/>
              <a:t>The </a:t>
            </a:r>
            <a:r>
              <a:rPr lang="en-US" dirty="0" smtClean="0"/>
              <a:t>main element of an activity diagram is the activity itself. </a:t>
            </a:r>
            <a:endParaRPr lang="en-US" dirty="0" smtClean="0"/>
          </a:p>
          <a:p>
            <a:r>
              <a:rPr lang="en-US" dirty="0" smtClean="0"/>
              <a:t>An </a:t>
            </a:r>
            <a:r>
              <a:rPr lang="en-US" dirty="0" smtClean="0"/>
              <a:t>activity is a function performed by the system. After identifying the activities we need to understand how they are associated with constraints and conditions.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So before drawing an activity diagram we should identify the following elements:</a:t>
            </a:r>
          </a:p>
          <a:p>
            <a:pPr lvl="1"/>
            <a:r>
              <a:rPr lang="en-US" dirty="0" smtClean="0"/>
              <a:t>Activities</a:t>
            </a:r>
          </a:p>
          <a:p>
            <a:pPr lvl="1"/>
            <a:r>
              <a:rPr lang="en-US" dirty="0" smtClean="0"/>
              <a:t>Association</a:t>
            </a:r>
          </a:p>
          <a:p>
            <a:pPr lvl="1"/>
            <a:r>
              <a:rPr lang="en-US" dirty="0" smtClean="0"/>
              <a:t>Conditions</a:t>
            </a:r>
          </a:p>
          <a:p>
            <a:pPr lvl="1"/>
            <a:r>
              <a:rPr lang="en-US" dirty="0" smtClean="0"/>
              <a:t>Constraints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Order </a:t>
            </a:r>
            <a:r>
              <a:rPr lang="en-US" dirty="0" smtClean="0"/>
              <a:t>management </a:t>
            </a:r>
            <a:r>
              <a:rPr lang="en-US" dirty="0" smtClean="0"/>
              <a:t>system (example)</a:t>
            </a:r>
            <a:endParaRPr lang="en-US" dirty="0"/>
          </a:p>
        </p:txBody>
      </p:sp>
      <p:sp>
        <p:nvSpPr>
          <p:cNvPr id="3" name="Content Placeholder 2"/>
          <p:cNvSpPr>
            <a:spLocks noGrp="1"/>
          </p:cNvSpPr>
          <p:nvPr>
            <p:ph idx="1"/>
          </p:nvPr>
        </p:nvSpPr>
        <p:spPr/>
        <p:txBody>
          <a:bodyPr>
            <a:normAutofit/>
          </a:bodyPr>
          <a:lstStyle/>
          <a:p>
            <a:r>
              <a:rPr lang="en-US" dirty="0" smtClean="0"/>
              <a:t>In </a:t>
            </a:r>
            <a:r>
              <a:rPr lang="en-US" dirty="0" smtClean="0"/>
              <a:t>the diagram four activities are identified which are associated with conditions. </a:t>
            </a:r>
            <a:endParaRPr lang="en-US" dirty="0" smtClean="0"/>
          </a:p>
          <a:p>
            <a:r>
              <a:rPr lang="en-US" dirty="0" smtClean="0"/>
              <a:t>One </a:t>
            </a:r>
            <a:r>
              <a:rPr lang="en-US" dirty="0" smtClean="0"/>
              <a:t>important point should be clearly understood that an activity diagram cannot be exactly matched with the code. </a:t>
            </a:r>
            <a:endParaRPr lang="en-US" dirty="0" smtClean="0"/>
          </a:p>
          <a:p>
            <a:r>
              <a:rPr lang="en-US" dirty="0" smtClean="0"/>
              <a:t>The </a:t>
            </a:r>
            <a:r>
              <a:rPr lang="en-US" dirty="0" smtClean="0"/>
              <a:t>activity diagram is made to understand the flow of activities and mainly used by the business users.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The </a:t>
            </a:r>
            <a:r>
              <a:rPr lang="en-US" dirty="0" smtClean="0"/>
              <a:t>diagram </a:t>
            </a:r>
            <a:r>
              <a:rPr lang="en-US" dirty="0" smtClean="0"/>
              <a:t>is drawn with the four main activities:</a:t>
            </a:r>
          </a:p>
          <a:p>
            <a:pPr lvl="1"/>
            <a:r>
              <a:rPr lang="en-US" dirty="0" smtClean="0"/>
              <a:t>Send order by the customer</a:t>
            </a:r>
          </a:p>
          <a:p>
            <a:pPr lvl="1"/>
            <a:r>
              <a:rPr lang="en-US" dirty="0" smtClean="0"/>
              <a:t>Receipt of the order</a:t>
            </a:r>
          </a:p>
          <a:p>
            <a:pPr lvl="1"/>
            <a:r>
              <a:rPr lang="en-US" dirty="0" smtClean="0"/>
              <a:t>Confirm order</a:t>
            </a:r>
          </a:p>
          <a:p>
            <a:pPr lvl="1"/>
            <a:r>
              <a:rPr lang="en-US" dirty="0" smtClean="0"/>
              <a:t>Dispatch order</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Description:</a:t>
            </a:r>
          </a:p>
          <a:p>
            <a:pPr>
              <a:buNone/>
            </a:pPr>
            <a:endParaRPr lang="en-US" dirty="0" smtClean="0"/>
          </a:p>
          <a:p>
            <a:pPr lvl="1"/>
            <a:r>
              <a:rPr lang="en-US" dirty="0" smtClean="0"/>
              <a:t>After </a:t>
            </a:r>
            <a:r>
              <a:rPr lang="en-US" dirty="0" smtClean="0"/>
              <a:t>receiving the order request condition checks are performed to check if it is normal or special order. After the type of order is identified dispatch activity is performed and that is marked as the termination of the process.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457200" y="609600"/>
            <a:ext cx="8229600" cy="556260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390</Words>
  <Application>Microsoft Office PowerPoint</Application>
  <PresentationFormat>On-screen Show (4:3)</PresentationFormat>
  <Paragraphs>39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Process View</vt:lpstr>
      <vt:lpstr>Activity Diagram</vt:lpstr>
      <vt:lpstr>Slide 3</vt:lpstr>
      <vt:lpstr>How to Draw an Activity Diagram</vt:lpstr>
      <vt:lpstr>Cont…</vt:lpstr>
      <vt:lpstr>Order management system (example)</vt:lpstr>
      <vt:lpstr>Cont…</vt:lpstr>
      <vt:lpstr>Cont…</vt:lpstr>
      <vt:lpstr>Slide 9</vt:lpstr>
      <vt:lpstr>Decision and Merge Nodes</vt:lpstr>
      <vt:lpstr>Fork and Join Nodes</vt:lpstr>
      <vt:lpstr>Process Order Example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Logical View</dc:title>
  <dc:creator>huma</dc:creator>
  <cp:lastModifiedBy>huma</cp:lastModifiedBy>
  <cp:revision>18</cp:revision>
  <dcterms:created xsi:type="dcterms:W3CDTF">2006-08-16T00:00:00Z</dcterms:created>
  <dcterms:modified xsi:type="dcterms:W3CDTF">2016-11-14T05:36:40Z</dcterms:modified>
</cp:coreProperties>
</file>