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57" r:id="rId5"/>
    <p:sldId id="260" r:id="rId6"/>
    <p:sldId id="261" r:id="rId7"/>
    <p:sldId id="262" r:id="rId8"/>
    <p:sldId id="263" r:id="rId9"/>
    <p:sldId id="264" r:id="rId10"/>
    <p:sldId id="266" r:id="rId11"/>
    <p:sldId id="267" r:id="rId12"/>
    <p:sldId id="268" r:id="rId13"/>
    <p:sldId id="269" r:id="rId14"/>
    <p:sldId id="270" r:id="rId15"/>
    <p:sldId id="278" r:id="rId16"/>
    <p:sldId id="279" r:id="rId17"/>
    <p:sldId id="280"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60EA4-1BA0-4C1A-A31A-7DE0CBF0A3FB}" type="datetimeFigureOut">
              <a:rPr lang="en-US" smtClean="0"/>
              <a:t>10/13/2016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275AB-91C7-4065-AAB8-3774B2BC1877}" type="slidenum">
              <a:rPr lang="en-US" smtClean="0"/>
              <a:t>‹#›</a:t>
            </a:fld>
            <a:endParaRPr lang="en-US"/>
          </a:p>
        </p:txBody>
      </p:sp>
    </p:spTree>
    <p:extLst>
      <p:ext uri="{BB962C8B-B14F-4D97-AF65-F5344CB8AC3E}">
        <p14:creationId xmlns:p14="http://schemas.microsoft.com/office/powerpoint/2010/main" val="2612037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r>
              <a:rPr lang="en-CA" altLang="fr-FR" smtClean="0"/>
              <a:t>It can be seen that the first part of each use case - namely, reading the ATM card and validating the customer's PIN - is common to all three use cases. This common part of the three use cases is factored out as an inclusion use case called Validate PIN.</a:t>
            </a:r>
            <a:endParaRPr lang="fr-CA" altLang="fr-FR" smtClean="0"/>
          </a:p>
        </p:txBody>
      </p:sp>
      <p:sp>
        <p:nvSpPr>
          <p:cNvPr id="5120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F75A364-1C99-4505-B810-1390CB130BEB}" type="slidenum">
              <a:rPr lang="en-US" altLang="fr-FR" smtClean="0"/>
              <a:pPr eaLnBrk="1" hangingPunct="1">
                <a:spcBef>
                  <a:spcPct val="0"/>
                </a:spcBef>
              </a:pPr>
              <a:t>16</a:t>
            </a:fld>
            <a:endParaRPr lang="en-US" altLang="fr-FR" smtClean="0"/>
          </a:p>
        </p:txBody>
      </p:sp>
    </p:spTree>
    <p:extLst>
      <p:ext uri="{BB962C8B-B14F-4D97-AF65-F5344CB8AC3E}">
        <p14:creationId xmlns:p14="http://schemas.microsoft.com/office/powerpoint/2010/main" val="303915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p:spPr>
        <p:txBody>
          <a:bodyPr/>
          <a:lstStyle/>
          <a:p>
            <a:r>
              <a:rPr lang="en-CA" altLang="fr-FR" b="1" dirty="0" smtClean="0"/>
              <a:t>Inclusion use cases</a:t>
            </a:r>
            <a:r>
              <a:rPr lang="en-CA" altLang="fr-FR" dirty="0" smtClean="0"/>
              <a:t> always reflect functionality that is common to more than one use case. When this common functionality is separated into an inclusion use case, the inclusion use case can be reused by several base (executable) use cases. Inclusion use cases can often be developed only after an initial iteration in which several use cases have been developed. Only then can repeated sequences of interactions be observed that form the basis for the inclusion use cases.</a:t>
            </a:r>
          </a:p>
          <a:p>
            <a:endParaRPr lang="fr-CA" altLang="fr-FR" dirty="0" smtClean="0"/>
          </a:p>
        </p:txBody>
      </p:sp>
      <p:sp>
        <p:nvSpPr>
          <p:cNvPr id="5222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4D3D5996-1920-4CDF-86BE-0AD3099C8A5F}" type="slidenum">
              <a:rPr lang="en-US" altLang="fr-FR" smtClean="0"/>
              <a:pPr eaLnBrk="1" hangingPunct="1">
                <a:spcBef>
                  <a:spcPct val="0"/>
                </a:spcBef>
              </a:pPr>
              <a:t>17</a:t>
            </a:fld>
            <a:endParaRPr lang="en-US" altLang="fr-FR" smtClean="0"/>
          </a:p>
        </p:txBody>
      </p:sp>
    </p:spTree>
    <p:extLst>
      <p:ext uri="{BB962C8B-B14F-4D97-AF65-F5344CB8AC3E}">
        <p14:creationId xmlns:p14="http://schemas.microsoft.com/office/powerpoint/2010/main" val="20659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endParaRPr lang="fr-CA" altLang="fr-FR" smtClean="0"/>
          </a:p>
        </p:txBody>
      </p:sp>
      <p:sp>
        <p:nvSpPr>
          <p:cNvPr id="5325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C7E625F6-ACFD-4E8D-BA7D-DC5CE97A8639}" type="slidenum">
              <a:rPr lang="en-US" altLang="fr-FR" smtClean="0"/>
              <a:pPr eaLnBrk="1" hangingPunct="1">
                <a:spcBef>
                  <a:spcPct val="0"/>
                </a:spcBef>
              </a:pPr>
              <a:t>21</a:t>
            </a:fld>
            <a:endParaRPr lang="en-US" altLang="fr-FR" smtClean="0"/>
          </a:p>
        </p:txBody>
      </p:sp>
    </p:spTree>
    <p:extLst>
      <p:ext uri="{BB962C8B-B14F-4D97-AF65-F5344CB8AC3E}">
        <p14:creationId xmlns:p14="http://schemas.microsoft.com/office/powerpoint/2010/main" val="420379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endParaRPr lang="fr-CA" altLang="fr-FR" smtClean="0"/>
          </a:p>
        </p:txBody>
      </p:sp>
      <p:sp>
        <p:nvSpPr>
          <p:cNvPr id="5427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09EF763-B00B-4BF3-A88F-9DF3272ACED7}" type="slidenum">
              <a:rPr lang="en-US" altLang="fr-FR" smtClean="0"/>
              <a:pPr eaLnBrk="1" hangingPunct="1">
                <a:spcBef>
                  <a:spcPct val="0"/>
                </a:spcBef>
              </a:pPr>
              <a:t>22</a:t>
            </a:fld>
            <a:endParaRPr lang="en-US" altLang="fr-FR" smtClean="0"/>
          </a:p>
        </p:txBody>
      </p:sp>
    </p:spTree>
    <p:extLst>
      <p:ext uri="{BB962C8B-B14F-4D97-AF65-F5344CB8AC3E}">
        <p14:creationId xmlns:p14="http://schemas.microsoft.com/office/powerpoint/2010/main" val="298985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endParaRPr lang="fr-CA" altLang="fr-FR" smtClean="0"/>
          </a:p>
        </p:txBody>
      </p:sp>
      <p:sp>
        <p:nvSpPr>
          <p:cNvPr id="5530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2146BE5-0A3F-4913-AC3E-66D417E86C9B}" type="slidenum">
              <a:rPr lang="en-US" altLang="fr-FR" smtClean="0"/>
              <a:pPr eaLnBrk="1" hangingPunct="1">
                <a:spcBef>
                  <a:spcPct val="0"/>
                </a:spcBef>
              </a:pPr>
              <a:t>23</a:t>
            </a:fld>
            <a:endParaRPr lang="en-US" altLang="fr-FR" smtClean="0"/>
          </a:p>
        </p:txBody>
      </p:sp>
    </p:spTree>
    <p:extLst>
      <p:ext uri="{BB962C8B-B14F-4D97-AF65-F5344CB8AC3E}">
        <p14:creationId xmlns:p14="http://schemas.microsoft.com/office/powerpoint/2010/main" val="184742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BD69B6-795B-4688-A54E-4C4DDA532D46}"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4396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D69B6-795B-4688-A54E-4C4DDA532D46}"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309164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D69B6-795B-4688-A54E-4C4DDA532D46}"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8488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D69B6-795B-4688-A54E-4C4DDA532D46}"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332110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BD69B6-795B-4688-A54E-4C4DDA532D46}"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248188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BD69B6-795B-4688-A54E-4C4DDA532D46}"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290670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BD69B6-795B-4688-A54E-4C4DDA532D46}" type="datetimeFigureOut">
              <a:rPr lang="en-US" smtClean="0"/>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375603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BD69B6-795B-4688-A54E-4C4DDA532D46}" type="datetimeFigureOut">
              <a:rPr lang="en-US" smtClean="0"/>
              <a:t>10/13/2016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261671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D69B6-795B-4688-A54E-4C4DDA532D46}" type="datetimeFigureOut">
              <a:rPr lang="en-US" smtClean="0"/>
              <a:t>10/13/2016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100539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D69B6-795B-4688-A54E-4C4DDA532D46}"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191532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D69B6-795B-4688-A54E-4C4DDA532D46}"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C6628-0E73-45FE-8181-2D3B6187115B}" type="slidenum">
              <a:rPr lang="en-US" smtClean="0"/>
              <a:t>‹#›</a:t>
            </a:fld>
            <a:endParaRPr lang="en-US"/>
          </a:p>
        </p:txBody>
      </p:sp>
    </p:spTree>
    <p:extLst>
      <p:ext uri="{BB962C8B-B14F-4D97-AF65-F5344CB8AC3E}">
        <p14:creationId xmlns:p14="http://schemas.microsoft.com/office/powerpoint/2010/main" val="98422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D69B6-795B-4688-A54E-4C4DDA532D46}" type="datetimeFigureOut">
              <a:rPr lang="en-US" smtClean="0"/>
              <a:t>10/13/2016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C6628-0E73-45FE-8181-2D3B6187115B}" type="slidenum">
              <a:rPr lang="en-US" smtClean="0"/>
              <a:t>‹#›</a:t>
            </a:fld>
            <a:endParaRPr lang="en-US"/>
          </a:p>
        </p:txBody>
      </p:sp>
    </p:spTree>
    <p:extLst>
      <p:ext uri="{BB962C8B-B14F-4D97-AF65-F5344CB8AC3E}">
        <p14:creationId xmlns:p14="http://schemas.microsoft.com/office/powerpoint/2010/main" val="3764676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Architecture and Design</a:t>
            </a:r>
            <a:endParaRPr lang="en-US" dirty="0"/>
          </a:p>
        </p:txBody>
      </p:sp>
      <p:sp>
        <p:nvSpPr>
          <p:cNvPr id="3" name="Subtitle 2"/>
          <p:cNvSpPr>
            <a:spLocks noGrp="1"/>
          </p:cNvSpPr>
          <p:nvPr>
            <p:ph type="subTitle" idx="1"/>
          </p:nvPr>
        </p:nvSpPr>
        <p:spPr/>
        <p:txBody>
          <a:bodyPr/>
          <a:lstStyle/>
          <a:p>
            <a:r>
              <a:rPr lang="en-US" dirty="0" smtClean="0"/>
              <a:t>Lecture </a:t>
            </a:r>
            <a:r>
              <a:rPr lang="en-US" dirty="0"/>
              <a:t>3</a:t>
            </a:r>
          </a:p>
        </p:txBody>
      </p:sp>
    </p:spTree>
    <p:extLst>
      <p:ext uri="{BB962C8B-B14F-4D97-AF65-F5344CB8AC3E}">
        <p14:creationId xmlns:p14="http://schemas.microsoft.com/office/powerpoint/2010/main" val="414079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77" y="0"/>
            <a:ext cx="10515600" cy="582326"/>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717014" y="734954"/>
            <a:ext cx="10515600" cy="5588727"/>
          </a:xfrm>
        </p:spPr>
        <p:txBody>
          <a:bodyPr>
            <a:normAutofit lnSpcReduction="10000"/>
          </a:bodyPr>
          <a:lstStyle/>
          <a:p>
            <a:r>
              <a:rPr lang="en-US" dirty="0" smtClean="0"/>
              <a:t>Use Case</a:t>
            </a:r>
          </a:p>
          <a:p>
            <a:pPr lvl="1"/>
            <a:r>
              <a:rPr lang="en-US" dirty="0"/>
              <a:t>A use case is the specification of a set of actions performed by a system, which yields an observable result that is typically of value for one or more actors or other stakeholders of the </a:t>
            </a:r>
            <a:r>
              <a:rPr lang="en-US" dirty="0" smtClean="0"/>
              <a:t>system.</a:t>
            </a:r>
          </a:p>
          <a:p>
            <a:pPr marL="457200" lvl="1" indent="0">
              <a:buNone/>
            </a:pPr>
            <a:endParaRPr lang="en-US" dirty="0" smtClean="0"/>
          </a:p>
          <a:p>
            <a:r>
              <a:rPr lang="en-US" dirty="0" smtClean="0"/>
              <a:t>Association</a:t>
            </a:r>
          </a:p>
          <a:p>
            <a:pPr lvl="1"/>
            <a:r>
              <a:rPr lang="en-US" dirty="0"/>
              <a:t>An Actor and use case can be associated to indicate that the actor participates in that use case. Therefore, an association correspond to a sequence of actions between the actor and use case in achieving the use case</a:t>
            </a:r>
            <a:r>
              <a:rPr lang="en-US" dirty="0" smtClean="0"/>
              <a:t>.</a:t>
            </a:r>
          </a:p>
          <a:p>
            <a:pPr lvl="1"/>
            <a:endParaRPr lang="en-US" dirty="0"/>
          </a:p>
          <a:p>
            <a:r>
              <a:rPr lang="en-US" dirty="0" smtClean="0"/>
              <a:t>Actor</a:t>
            </a:r>
          </a:p>
          <a:p>
            <a:pPr lvl="1"/>
            <a:r>
              <a:rPr lang="en-US" dirty="0"/>
              <a:t>Actors are the entities that interact with a system. Although in most cases, actors are used to represent the users of system, actors can actually be anything that needs to exchange information with the system. So, an actor may be people, computer hardware, other systems, etc.</a:t>
            </a:r>
            <a:br>
              <a:rPr lang="en-US" dirty="0"/>
            </a:br>
            <a:endParaRPr lang="en-US" dirty="0"/>
          </a:p>
        </p:txBody>
      </p:sp>
    </p:spTree>
    <p:extLst>
      <p:ext uri="{BB962C8B-B14F-4D97-AF65-F5344CB8AC3E}">
        <p14:creationId xmlns:p14="http://schemas.microsoft.com/office/powerpoint/2010/main" val="237730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42" y="89704"/>
            <a:ext cx="10515600" cy="483174"/>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838200" y="804231"/>
            <a:ext cx="10515600" cy="5372732"/>
          </a:xfrm>
        </p:spPr>
        <p:txBody>
          <a:bodyPr>
            <a:normAutofit lnSpcReduction="10000"/>
          </a:bodyPr>
          <a:lstStyle/>
          <a:p>
            <a:r>
              <a:rPr lang="en-US" dirty="0" smtClean="0"/>
              <a:t>System</a:t>
            </a:r>
          </a:p>
          <a:p>
            <a:pPr lvl="1"/>
            <a:r>
              <a:rPr lang="en-US" dirty="0"/>
              <a:t>The scope of a system can be represented by a system (shape), or sometimes known as a system boundary. The use cases of the system are placed inside the system shape, while the actor who interact with the system are put outside the system. The use cases in the system make up the total requirements of the system</a:t>
            </a:r>
            <a:r>
              <a:rPr lang="en-US" dirty="0" smtClean="0"/>
              <a:t>.</a:t>
            </a:r>
          </a:p>
          <a:p>
            <a:pPr marL="457200" lvl="1" indent="0">
              <a:buNone/>
            </a:pPr>
            <a:endParaRPr lang="en-US" dirty="0"/>
          </a:p>
          <a:p>
            <a:r>
              <a:rPr lang="en-US" dirty="0" smtClean="0"/>
              <a:t>Include</a:t>
            </a:r>
          </a:p>
          <a:p>
            <a:pPr lvl="1"/>
            <a:r>
              <a:rPr lang="en-US" dirty="0" smtClean="0"/>
              <a:t>An </a:t>
            </a:r>
            <a:r>
              <a:rPr lang="en-US" dirty="0"/>
              <a:t>include relationship specifies how the behavior for the inclusion use case is inserted into the behavior defined for the base use case</a:t>
            </a:r>
            <a:r>
              <a:rPr lang="en-US" dirty="0" smtClean="0"/>
              <a:t>.</a:t>
            </a:r>
          </a:p>
          <a:p>
            <a:pPr lvl="1"/>
            <a:endParaRPr lang="en-US" dirty="0"/>
          </a:p>
          <a:p>
            <a:r>
              <a:rPr lang="en-US" dirty="0" smtClean="0"/>
              <a:t>Extend </a:t>
            </a:r>
          </a:p>
          <a:p>
            <a:pPr lvl="1"/>
            <a:r>
              <a:rPr lang="en-US" dirty="0" smtClean="0"/>
              <a:t>An </a:t>
            </a:r>
            <a:r>
              <a:rPr lang="en-US" dirty="0"/>
              <a:t>extend relationship specifies how the behavior of the extension use case can be inserted into the behavior defined for the base use case.</a:t>
            </a:r>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6096000" y="5729288"/>
            <a:ext cx="3219450" cy="895350"/>
          </a:xfrm>
          <a:prstGeom prst="rect">
            <a:avLst/>
          </a:prstGeom>
        </p:spPr>
      </p:pic>
      <p:pic>
        <p:nvPicPr>
          <p:cNvPr id="5" name="Picture 4"/>
          <p:cNvPicPr>
            <a:picLocks noChangeAspect="1"/>
          </p:cNvPicPr>
          <p:nvPr/>
        </p:nvPicPr>
        <p:blipFill>
          <a:blip r:embed="rId3"/>
          <a:stretch>
            <a:fillRect/>
          </a:stretch>
        </p:blipFill>
        <p:spPr>
          <a:xfrm>
            <a:off x="8937663" y="3828624"/>
            <a:ext cx="3086100" cy="1189992"/>
          </a:xfrm>
          <a:prstGeom prst="rect">
            <a:avLst/>
          </a:prstGeom>
        </p:spPr>
      </p:pic>
    </p:spTree>
    <p:extLst>
      <p:ext uri="{BB962C8B-B14F-4D97-AF65-F5344CB8AC3E}">
        <p14:creationId xmlns:p14="http://schemas.microsoft.com/office/powerpoint/2010/main" val="397507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8427"/>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838200" y="1123720"/>
            <a:ext cx="10515600" cy="5053243"/>
          </a:xfrm>
        </p:spPr>
        <p:txBody>
          <a:bodyPr/>
          <a:lstStyle/>
          <a:p>
            <a:r>
              <a:rPr lang="en-US" dirty="0" smtClean="0"/>
              <a:t>Generalization</a:t>
            </a:r>
          </a:p>
          <a:p>
            <a:pPr lvl="1"/>
            <a:r>
              <a:rPr lang="en-US" dirty="0" smtClean="0"/>
              <a:t>A </a:t>
            </a:r>
            <a:r>
              <a:rPr lang="en-US" dirty="0"/>
              <a:t>generalization relationship is used to represent inheritance relationship between model elements of same type. The more specific model element share the same specification </a:t>
            </a:r>
            <a:r>
              <a:rPr lang="en-US" dirty="0" smtClean="0"/>
              <a:t>with </a:t>
            </a:r>
            <a:r>
              <a:rPr lang="en-US" dirty="0"/>
              <a:t>the more general </a:t>
            </a:r>
            <a:r>
              <a:rPr lang="en-US" dirty="0" smtClean="0"/>
              <a:t>model </a:t>
            </a:r>
            <a:r>
              <a:rPr lang="en-US" dirty="0"/>
              <a:t>element but carries more details in extra</a:t>
            </a:r>
            <a:r>
              <a:rPr lang="en-US" dirty="0" smtClean="0"/>
              <a:t>.</a:t>
            </a:r>
          </a:p>
          <a:p>
            <a:pPr marL="457200" lvl="1" indent="0">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2646057" y="3444837"/>
            <a:ext cx="2581275" cy="2171700"/>
          </a:xfrm>
          <a:prstGeom prst="rect">
            <a:avLst/>
          </a:prstGeom>
        </p:spPr>
      </p:pic>
      <p:pic>
        <p:nvPicPr>
          <p:cNvPr id="5" name="Picture 4"/>
          <p:cNvPicPr>
            <a:picLocks noChangeAspect="1"/>
          </p:cNvPicPr>
          <p:nvPr/>
        </p:nvPicPr>
        <p:blipFill>
          <a:blip r:embed="rId3"/>
          <a:stretch>
            <a:fillRect/>
          </a:stretch>
        </p:blipFill>
        <p:spPr>
          <a:xfrm>
            <a:off x="7035189" y="3610031"/>
            <a:ext cx="3276600" cy="1714500"/>
          </a:xfrm>
          <a:prstGeom prst="rect">
            <a:avLst/>
          </a:prstGeom>
        </p:spPr>
      </p:pic>
    </p:spTree>
    <p:extLst>
      <p:ext uri="{BB962C8B-B14F-4D97-AF65-F5344CB8AC3E}">
        <p14:creationId xmlns:p14="http://schemas.microsoft.com/office/powerpoint/2010/main" val="95377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467778" y="683046"/>
            <a:ext cx="7678757" cy="5838940"/>
          </a:xfrm>
          <a:prstGeom prst="rect">
            <a:avLst/>
          </a:prstGeom>
        </p:spPr>
      </p:pic>
    </p:spTree>
    <p:extLst>
      <p:ext uri="{BB962C8B-B14F-4D97-AF65-F5344CB8AC3E}">
        <p14:creationId xmlns:p14="http://schemas.microsoft.com/office/powerpoint/2010/main" val="2484895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Use Case</a:t>
            </a:r>
            <a:endParaRPr lang="en-US" dirty="0"/>
          </a:p>
        </p:txBody>
      </p:sp>
      <p:sp>
        <p:nvSpPr>
          <p:cNvPr id="3" name="Content Placeholder 2"/>
          <p:cNvSpPr>
            <a:spLocks noGrp="1"/>
          </p:cNvSpPr>
          <p:nvPr>
            <p:ph idx="1"/>
          </p:nvPr>
        </p:nvSpPr>
        <p:spPr>
          <a:xfrm>
            <a:off x="838200" y="1487277"/>
            <a:ext cx="10515600" cy="4689686"/>
          </a:xfrm>
        </p:spPr>
        <p:txBody>
          <a:bodyPr>
            <a:normAutofit fontScale="85000" lnSpcReduction="10000"/>
          </a:bodyPr>
          <a:lstStyle/>
          <a:p>
            <a:r>
              <a:rPr lang="en-US" b="1" dirty="0"/>
              <a:t>Name</a:t>
            </a:r>
            <a:r>
              <a:rPr lang="en-US" dirty="0"/>
              <a:t> – A clear verb/noun or actor/verb/noun descriptor that communicates the scope of the use case.</a:t>
            </a:r>
          </a:p>
          <a:p>
            <a:r>
              <a:rPr lang="en-US" b="1" dirty="0"/>
              <a:t>Brief Description</a:t>
            </a:r>
            <a:r>
              <a:rPr lang="en-US" dirty="0"/>
              <a:t> – A brief paragraph of text describing the scope of the use case.</a:t>
            </a:r>
          </a:p>
          <a:p>
            <a:r>
              <a:rPr lang="en-US" b="1" dirty="0"/>
              <a:t>Actors</a:t>
            </a:r>
            <a:r>
              <a:rPr lang="en-US" dirty="0"/>
              <a:t> – A list of the types of users who can engage in the activities described in the use case. </a:t>
            </a:r>
            <a:endParaRPr lang="en-US" dirty="0" smtClean="0"/>
          </a:p>
          <a:p>
            <a:r>
              <a:rPr lang="en-US" b="1" dirty="0" smtClean="0"/>
              <a:t>Preconditions</a:t>
            </a:r>
            <a:r>
              <a:rPr lang="en-US" dirty="0" smtClean="0"/>
              <a:t> </a:t>
            </a:r>
            <a:r>
              <a:rPr lang="en-US" dirty="0"/>
              <a:t>– Anything the solution can assume to be true when the use case begins.</a:t>
            </a:r>
          </a:p>
          <a:p>
            <a:r>
              <a:rPr lang="en-US" b="1" dirty="0"/>
              <a:t>Basic Flow</a:t>
            </a:r>
            <a:r>
              <a:rPr lang="en-US" dirty="0"/>
              <a:t> – The set of steps the actors take to accomplish the goal of the use case. A clear description of what the system does in response to each user action.</a:t>
            </a:r>
          </a:p>
          <a:p>
            <a:r>
              <a:rPr lang="en-US" b="1" dirty="0"/>
              <a:t>Alternate Flows</a:t>
            </a:r>
            <a:r>
              <a:rPr lang="en-US" dirty="0"/>
              <a:t> – Capture the less common user/system interactions, such as being on a new computer and answering a security question.</a:t>
            </a:r>
          </a:p>
          <a:p>
            <a:r>
              <a:rPr lang="en-US" b="1" dirty="0" smtClean="0"/>
              <a:t>Post </a:t>
            </a:r>
            <a:r>
              <a:rPr lang="en-US" b="1" dirty="0"/>
              <a:t>Conditions</a:t>
            </a:r>
            <a:r>
              <a:rPr lang="en-US" dirty="0"/>
              <a:t> – Anything that must be true when the use case is complete.</a:t>
            </a:r>
          </a:p>
          <a:p>
            <a:endParaRPr lang="en-US" dirty="0"/>
          </a:p>
        </p:txBody>
      </p:sp>
    </p:spTree>
    <p:extLst>
      <p:ext uri="{BB962C8B-B14F-4D97-AF65-F5344CB8AC3E}">
        <p14:creationId xmlns:p14="http://schemas.microsoft.com/office/powerpoint/2010/main" val="208638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371600"/>
          </a:xfrm>
        </p:spPr>
        <p:txBody>
          <a:bodyPr/>
          <a:lstStyle/>
          <a:p>
            <a:pPr>
              <a:defRPr/>
            </a:pPr>
            <a:r>
              <a:rPr lang="en-CA" dirty="0" smtClean="0"/>
              <a:t>Use Case – ATM Example</a:t>
            </a:r>
            <a:endParaRPr lang="en-CA" dirty="0"/>
          </a:p>
        </p:txBody>
      </p:sp>
      <p:sp>
        <p:nvSpPr>
          <p:cNvPr id="18435" name="Content Placeholder 2"/>
          <p:cNvSpPr>
            <a:spLocks noGrp="1"/>
          </p:cNvSpPr>
          <p:nvPr>
            <p:ph idx="1"/>
          </p:nvPr>
        </p:nvSpPr>
        <p:spPr/>
        <p:txBody>
          <a:bodyPr>
            <a:normAutofit lnSpcReduction="10000"/>
          </a:bodyPr>
          <a:lstStyle/>
          <a:p>
            <a:r>
              <a:rPr lang="en-CA" altLang="fr-FR" smtClean="0"/>
              <a:t>Actors: </a:t>
            </a:r>
          </a:p>
          <a:p>
            <a:pPr lvl="1"/>
            <a:r>
              <a:rPr lang="en-CA" altLang="fr-FR" smtClean="0"/>
              <a:t>ATM Customer</a:t>
            </a:r>
          </a:p>
          <a:p>
            <a:pPr lvl="1"/>
            <a:r>
              <a:rPr lang="en-CA" altLang="fr-FR" smtClean="0"/>
              <a:t>ATM Operator</a:t>
            </a:r>
          </a:p>
          <a:p>
            <a:r>
              <a:rPr lang="en-CA" altLang="fr-FR" smtClean="0"/>
              <a:t>Use Cases: </a:t>
            </a:r>
          </a:p>
          <a:p>
            <a:pPr lvl="1"/>
            <a:r>
              <a:rPr lang="en-CA" altLang="fr-FR" smtClean="0"/>
              <a:t>The customer can</a:t>
            </a:r>
          </a:p>
          <a:p>
            <a:pPr lvl="2"/>
            <a:r>
              <a:rPr lang="en-CA" altLang="fr-FR" smtClean="0"/>
              <a:t>withdraw funds from a checking or savings account</a:t>
            </a:r>
          </a:p>
          <a:p>
            <a:pPr lvl="2"/>
            <a:r>
              <a:rPr lang="en-CA" altLang="fr-FR" smtClean="0"/>
              <a:t>query the balance of the account</a:t>
            </a:r>
          </a:p>
          <a:p>
            <a:pPr lvl="2"/>
            <a:r>
              <a:rPr lang="en-CA" altLang="fr-FR" smtClean="0"/>
              <a:t>transfer funds from one account to another</a:t>
            </a:r>
          </a:p>
          <a:p>
            <a:pPr lvl="1"/>
            <a:r>
              <a:rPr lang="en-CA" altLang="fr-FR" smtClean="0"/>
              <a:t>The ATM operator can</a:t>
            </a:r>
          </a:p>
          <a:p>
            <a:pPr lvl="2"/>
            <a:r>
              <a:rPr lang="en-CA" altLang="fr-FR" smtClean="0"/>
              <a:t>Shut down the ATM </a:t>
            </a:r>
          </a:p>
          <a:p>
            <a:pPr lvl="2"/>
            <a:r>
              <a:rPr lang="en-CA" altLang="fr-FR" smtClean="0"/>
              <a:t>Replenish the ATM cash dispenser</a:t>
            </a:r>
          </a:p>
          <a:p>
            <a:pPr lvl="2"/>
            <a:r>
              <a:rPr lang="en-CA" altLang="fr-FR" smtClean="0"/>
              <a:t>Start the ATM</a:t>
            </a:r>
          </a:p>
        </p:txBody>
      </p:sp>
    </p:spTree>
    <p:extLst>
      <p:ext uri="{BB962C8B-B14F-4D97-AF65-F5344CB8AC3E}">
        <p14:creationId xmlns:p14="http://schemas.microsoft.com/office/powerpoint/2010/main" val="2619093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371600"/>
          </a:xfrm>
        </p:spPr>
        <p:txBody>
          <a:bodyPr/>
          <a:lstStyle/>
          <a:p>
            <a:pPr>
              <a:defRPr/>
            </a:pPr>
            <a:r>
              <a:rPr lang="en-CA" dirty="0" smtClean="0"/>
              <a:t>Use Case – ATM Example</a:t>
            </a:r>
            <a:endParaRPr lang="en-CA" dirty="0"/>
          </a:p>
        </p:txBody>
      </p:sp>
      <p:sp>
        <p:nvSpPr>
          <p:cNvPr id="19461" name="AutoShape 8" descr="Click to collapse"/>
          <p:cNvSpPr>
            <a:spLocks noChangeAspect="1" noChangeArrowheads="1"/>
          </p:cNvSpPr>
          <p:nvPr/>
        </p:nvSpPr>
        <p:spPr bwMode="auto">
          <a:xfrm>
            <a:off x="1692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spcAft>
                <a:spcPts val="600"/>
              </a:spcAft>
              <a:buFont typeface="Arial" charset="0"/>
              <a:defRPr sz="2000" b="1">
                <a:solidFill>
                  <a:schemeClr val="tx1"/>
                </a:solidFill>
                <a:latin typeface="Arial" charset="0"/>
              </a:defRPr>
            </a:lvl1pPr>
            <a:lvl2pPr marL="742950" indent="-285750" eaLnBrk="0" hangingPunct="0">
              <a:spcBef>
                <a:spcPct val="20000"/>
              </a:spcBef>
              <a:buClr>
                <a:schemeClr val="tx2"/>
              </a:buClr>
              <a:buFont typeface="Arial" charset="0"/>
              <a:buChar char="•"/>
              <a:defRPr sz="2000">
                <a:solidFill>
                  <a:schemeClr val="tx1"/>
                </a:solidFill>
                <a:latin typeface="Arial" charset="0"/>
              </a:defRPr>
            </a:lvl2pPr>
            <a:lvl3pPr marL="1143000" indent="-228600" eaLnBrk="0" hangingPunct="0">
              <a:spcBef>
                <a:spcPct val="20000"/>
              </a:spcBef>
              <a:buClr>
                <a:schemeClr val="tx2"/>
              </a:buClr>
              <a:buFont typeface="Arial" charset="0"/>
              <a:buChar char="•"/>
              <a:defRPr>
                <a:solidFill>
                  <a:schemeClr val="tx1"/>
                </a:solidFill>
                <a:latin typeface="Arial" charset="0"/>
              </a:defRPr>
            </a:lvl3pPr>
            <a:lvl4pPr marL="1600200" indent="-228600" eaLnBrk="0" hangingPunct="0">
              <a:spcBef>
                <a:spcPct val="20000"/>
              </a:spcBef>
              <a:buClr>
                <a:schemeClr val="tx2"/>
              </a:buClr>
              <a:buFont typeface="Arial" charset="0"/>
              <a:buChar char="•"/>
              <a:defRPr>
                <a:solidFill>
                  <a:schemeClr val="tx1"/>
                </a:solidFill>
                <a:latin typeface="Arial" charset="0"/>
              </a:defRPr>
            </a:lvl4pPr>
            <a:lvl5pPr marL="2057400" indent="-228600" eaLnBrk="0" hangingPunct="0">
              <a:spcBef>
                <a:spcPct val="20000"/>
              </a:spcBef>
              <a:buClr>
                <a:schemeClr val="tx2"/>
              </a:buClr>
              <a:buFont typeface="Arial" charset="0"/>
              <a:buChar char="•"/>
              <a:defRPr>
                <a:solidFill>
                  <a:schemeClr val="tx1"/>
                </a:solidFill>
                <a:latin typeface="Arial" charset="0"/>
              </a:defRPr>
            </a:lvl5pPr>
            <a:lvl6pPr marL="25146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6pPr>
            <a:lvl7pPr marL="29718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7pPr>
            <a:lvl8pPr marL="34290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8pPr>
            <a:lvl9pPr marL="38862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9pPr>
          </a:lstStyle>
          <a:p>
            <a:pPr eaLnBrk="1" hangingPunct="1">
              <a:spcBef>
                <a:spcPct val="0"/>
              </a:spcBef>
              <a:spcAft>
                <a:spcPct val="0"/>
              </a:spcAft>
              <a:buFontTx/>
              <a:buNone/>
            </a:pPr>
            <a:endParaRPr lang="fr-CA" altLang="fr-FR" sz="2400" b="0">
              <a:latin typeface="Times New Roman" pitchFamily="18" charset="0"/>
            </a:endParaRPr>
          </a:p>
        </p:txBody>
      </p:sp>
      <p:sp>
        <p:nvSpPr>
          <p:cNvPr id="19462" name="AutoShape 10" descr="Click to collapse"/>
          <p:cNvSpPr>
            <a:spLocks noChangeAspect="1" noChangeArrowheads="1"/>
          </p:cNvSpPr>
          <p:nvPr/>
        </p:nvSpPr>
        <p:spPr bwMode="auto">
          <a:xfrm>
            <a:off x="1844675"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spcAft>
                <a:spcPts val="600"/>
              </a:spcAft>
              <a:buFont typeface="Arial" charset="0"/>
              <a:defRPr sz="2000" b="1">
                <a:solidFill>
                  <a:schemeClr val="tx1"/>
                </a:solidFill>
                <a:latin typeface="Arial" charset="0"/>
              </a:defRPr>
            </a:lvl1pPr>
            <a:lvl2pPr marL="742950" indent="-285750" eaLnBrk="0" hangingPunct="0">
              <a:spcBef>
                <a:spcPct val="20000"/>
              </a:spcBef>
              <a:buClr>
                <a:schemeClr val="tx2"/>
              </a:buClr>
              <a:buFont typeface="Arial" charset="0"/>
              <a:buChar char="•"/>
              <a:defRPr sz="2000">
                <a:solidFill>
                  <a:schemeClr val="tx1"/>
                </a:solidFill>
                <a:latin typeface="Arial" charset="0"/>
              </a:defRPr>
            </a:lvl2pPr>
            <a:lvl3pPr marL="1143000" indent="-228600" eaLnBrk="0" hangingPunct="0">
              <a:spcBef>
                <a:spcPct val="20000"/>
              </a:spcBef>
              <a:buClr>
                <a:schemeClr val="tx2"/>
              </a:buClr>
              <a:buFont typeface="Arial" charset="0"/>
              <a:buChar char="•"/>
              <a:defRPr>
                <a:solidFill>
                  <a:schemeClr val="tx1"/>
                </a:solidFill>
                <a:latin typeface="Arial" charset="0"/>
              </a:defRPr>
            </a:lvl3pPr>
            <a:lvl4pPr marL="1600200" indent="-228600" eaLnBrk="0" hangingPunct="0">
              <a:spcBef>
                <a:spcPct val="20000"/>
              </a:spcBef>
              <a:buClr>
                <a:schemeClr val="tx2"/>
              </a:buClr>
              <a:buFont typeface="Arial" charset="0"/>
              <a:buChar char="•"/>
              <a:defRPr>
                <a:solidFill>
                  <a:schemeClr val="tx1"/>
                </a:solidFill>
                <a:latin typeface="Arial" charset="0"/>
              </a:defRPr>
            </a:lvl4pPr>
            <a:lvl5pPr marL="2057400" indent="-228600" eaLnBrk="0" hangingPunct="0">
              <a:spcBef>
                <a:spcPct val="20000"/>
              </a:spcBef>
              <a:buClr>
                <a:schemeClr val="tx2"/>
              </a:buClr>
              <a:buFont typeface="Arial" charset="0"/>
              <a:buChar char="•"/>
              <a:defRPr>
                <a:solidFill>
                  <a:schemeClr val="tx1"/>
                </a:solidFill>
                <a:latin typeface="Arial" charset="0"/>
              </a:defRPr>
            </a:lvl5pPr>
            <a:lvl6pPr marL="25146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6pPr>
            <a:lvl7pPr marL="29718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7pPr>
            <a:lvl8pPr marL="34290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8pPr>
            <a:lvl9pPr marL="38862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9pPr>
          </a:lstStyle>
          <a:p>
            <a:pPr eaLnBrk="1" hangingPunct="1">
              <a:spcBef>
                <a:spcPct val="0"/>
              </a:spcBef>
              <a:spcAft>
                <a:spcPct val="0"/>
              </a:spcAft>
              <a:buFontTx/>
              <a:buNone/>
            </a:pPr>
            <a:endParaRPr lang="fr-CA" altLang="fr-FR" sz="2400" b="0">
              <a:latin typeface="Times New Roman" pitchFamily="18" charset="0"/>
            </a:endParaRPr>
          </a:p>
        </p:txBody>
      </p:sp>
      <p:pic>
        <p:nvPicPr>
          <p:cNvPr id="194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1811338"/>
            <a:ext cx="4899025"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427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371600"/>
          </a:xfrm>
        </p:spPr>
        <p:txBody>
          <a:bodyPr/>
          <a:lstStyle/>
          <a:p>
            <a:pPr>
              <a:defRPr/>
            </a:pPr>
            <a:r>
              <a:rPr lang="en-CA" dirty="0" smtClean="0"/>
              <a:t>Use Case – ATM Example</a:t>
            </a:r>
            <a:endParaRPr lang="en-CA" dirty="0"/>
          </a:p>
        </p:txBody>
      </p:sp>
      <p:sp>
        <p:nvSpPr>
          <p:cNvPr id="20483" name="Content Placeholder 2"/>
          <p:cNvSpPr>
            <a:spLocks noGrp="1"/>
          </p:cNvSpPr>
          <p:nvPr>
            <p:ph idx="1"/>
          </p:nvPr>
        </p:nvSpPr>
        <p:spPr/>
        <p:txBody>
          <a:bodyPr/>
          <a:lstStyle/>
          <a:p>
            <a:r>
              <a:rPr lang="en-CA" altLang="fr-FR" smtClean="0"/>
              <a:t>Validate PIN is an </a:t>
            </a:r>
            <a:r>
              <a:rPr lang="en-CA" altLang="fr-FR" i="1" smtClean="0"/>
              <a:t>Inclusion Use Case</a:t>
            </a:r>
          </a:p>
          <a:p>
            <a:pPr lvl="1"/>
            <a:r>
              <a:rPr lang="en-CA" altLang="fr-FR" smtClean="0"/>
              <a:t>It cannot be executed on its own</a:t>
            </a:r>
          </a:p>
          <a:p>
            <a:pPr lvl="1"/>
            <a:r>
              <a:rPr lang="en-CA" altLang="fr-FR" smtClean="0"/>
              <a:t>Must be executed as part of a </a:t>
            </a:r>
            <a:r>
              <a:rPr lang="en-CA" altLang="fr-FR" i="1" smtClean="0"/>
              <a:t>Concrete Use Case</a:t>
            </a:r>
          </a:p>
          <a:p>
            <a:endParaRPr lang="en-CA" altLang="fr-FR" i="1" smtClean="0"/>
          </a:p>
          <a:p>
            <a:r>
              <a:rPr lang="en-CA" altLang="fr-FR" smtClean="0"/>
              <a:t>On the other hand, a </a:t>
            </a:r>
            <a:r>
              <a:rPr lang="en-CA" altLang="fr-FR" i="1" smtClean="0"/>
              <a:t>Concrete Use Case</a:t>
            </a:r>
            <a:r>
              <a:rPr lang="en-CA" altLang="fr-FR" smtClean="0"/>
              <a:t> can be executed</a:t>
            </a:r>
            <a:endParaRPr lang="en-CA" altLang="fr-FR" i="1" smtClean="0"/>
          </a:p>
        </p:txBody>
      </p:sp>
    </p:spTree>
    <p:extLst>
      <p:ext uri="{BB962C8B-B14F-4D97-AF65-F5344CB8AC3E}">
        <p14:creationId xmlns:p14="http://schemas.microsoft.com/office/powerpoint/2010/main" val="500098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371600"/>
          </a:xfrm>
        </p:spPr>
        <p:txBody>
          <a:bodyPr/>
          <a:lstStyle/>
          <a:p>
            <a:pPr>
              <a:defRPr/>
            </a:pPr>
            <a:r>
              <a:rPr lang="en-CA" dirty="0" smtClean="0"/>
              <a:t>Use Case – Validate PIN (1)</a:t>
            </a:r>
            <a:endParaRPr lang="en-CA" dirty="0"/>
          </a:p>
        </p:txBody>
      </p:sp>
      <p:sp>
        <p:nvSpPr>
          <p:cNvPr id="21507" name="Content Placeholder 2"/>
          <p:cNvSpPr>
            <a:spLocks noGrp="1"/>
          </p:cNvSpPr>
          <p:nvPr>
            <p:ph idx="1"/>
          </p:nvPr>
        </p:nvSpPr>
        <p:spPr>
          <a:xfrm>
            <a:off x="1981200" y="1447800"/>
            <a:ext cx="7620000" cy="4876800"/>
          </a:xfrm>
        </p:spPr>
        <p:txBody>
          <a:bodyPr/>
          <a:lstStyle/>
          <a:p>
            <a:r>
              <a:rPr lang="en-CA" altLang="fr-FR" sz="2400" dirty="0"/>
              <a:t>Use case name: Validate PIN</a:t>
            </a:r>
          </a:p>
          <a:p>
            <a:endParaRPr lang="en-CA" altLang="fr-FR" sz="2400" dirty="0"/>
          </a:p>
          <a:p>
            <a:r>
              <a:rPr lang="en-CA" altLang="fr-FR" sz="2400" dirty="0" smtClean="0"/>
              <a:t>Brief Description/Summary</a:t>
            </a:r>
            <a:r>
              <a:rPr lang="en-CA" altLang="fr-FR" sz="2400" dirty="0"/>
              <a:t>: System validates customer PIN</a:t>
            </a:r>
          </a:p>
          <a:p>
            <a:endParaRPr lang="en-CA" altLang="fr-FR" sz="2400" dirty="0"/>
          </a:p>
          <a:p>
            <a:r>
              <a:rPr lang="en-CA" altLang="fr-FR" sz="2400" dirty="0"/>
              <a:t>Actor: ATM Customer</a:t>
            </a:r>
          </a:p>
          <a:p>
            <a:endParaRPr lang="en-CA" altLang="fr-FR" sz="2400" dirty="0"/>
          </a:p>
          <a:p>
            <a:r>
              <a:rPr lang="en-CA" altLang="fr-FR" sz="2400" dirty="0"/>
              <a:t>Precondition: ATM is idle, displaying a Welcome message.</a:t>
            </a:r>
          </a:p>
          <a:p>
            <a:endParaRPr lang="en-CA" altLang="fr-FR" dirty="0" smtClean="0"/>
          </a:p>
        </p:txBody>
      </p:sp>
    </p:spTree>
    <p:extLst>
      <p:ext uri="{BB962C8B-B14F-4D97-AF65-F5344CB8AC3E}">
        <p14:creationId xmlns:p14="http://schemas.microsoft.com/office/powerpoint/2010/main" val="158012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371600"/>
          </a:xfrm>
        </p:spPr>
        <p:txBody>
          <a:bodyPr/>
          <a:lstStyle/>
          <a:p>
            <a:pPr>
              <a:defRPr/>
            </a:pPr>
            <a:r>
              <a:rPr lang="en-CA" dirty="0"/>
              <a:t>Use Case – Validate PIN </a:t>
            </a:r>
            <a:r>
              <a:rPr lang="en-CA" dirty="0" smtClean="0"/>
              <a:t>(2)</a:t>
            </a:r>
            <a:endParaRPr lang="en-CA" dirty="0"/>
          </a:p>
        </p:txBody>
      </p:sp>
      <p:sp>
        <p:nvSpPr>
          <p:cNvPr id="3" name="Content Placeholder 2"/>
          <p:cNvSpPr>
            <a:spLocks noGrp="1"/>
          </p:cNvSpPr>
          <p:nvPr>
            <p:ph idx="1"/>
          </p:nvPr>
        </p:nvSpPr>
        <p:spPr>
          <a:xfrm>
            <a:off x="1981200" y="1447800"/>
            <a:ext cx="7620000" cy="4876800"/>
          </a:xfrm>
        </p:spPr>
        <p:txBody>
          <a:bodyPr>
            <a:normAutofit fontScale="92500" lnSpcReduction="10000"/>
          </a:bodyPr>
          <a:lstStyle/>
          <a:p>
            <a:pPr>
              <a:defRPr/>
            </a:pPr>
            <a:r>
              <a:rPr lang="en-CA" dirty="0" smtClean="0"/>
              <a:t>Main sequence:</a:t>
            </a:r>
            <a:endParaRPr lang="en-CA" b="0" dirty="0" smtClean="0"/>
          </a:p>
          <a:p>
            <a:pPr marL="731837" lvl="1" indent="-457200">
              <a:buFont typeface="+mj-lt"/>
              <a:buAutoNum type="arabicPeriod"/>
              <a:defRPr/>
            </a:pPr>
            <a:r>
              <a:rPr lang="en-CA" dirty="0" smtClean="0"/>
              <a:t>Customer inserts the ATM card into the card reader.</a:t>
            </a:r>
          </a:p>
          <a:p>
            <a:pPr marL="731837" lvl="1" indent="-457200">
              <a:buFont typeface="+mj-lt"/>
              <a:buAutoNum type="arabicPeriod"/>
              <a:defRPr/>
            </a:pPr>
            <a:r>
              <a:rPr lang="en-CA" dirty="0" smtClean="0"/>
              <a:t>If system recognizes the card, it reads the card number.</a:t>
            </a:r>
          </a:p>
          <a:p>
            <a:pPr marL="731837" lvl="1" indent="-457200">
              <a:buFont typeface="+mj-lt"/>
              <a:buAutoNum type="arabicPeriod"/>
              <a:defRPr/>
            </a:pPr>
            <a:r>
              <a:rPr lang="en-CA" dirty="0" smtClean="0"/>
              <a:t>System prompts customer for PIN.</a:t>
            </a:r>
          </a:p>
          <a:p>
            <a:pPr marL="731837" lvl="1" indent="-457200">
              <a:buFont typeface="+mj-lt"/>
              <a:buAutoNum type="arabicPeriod"/>
              <a:defRPr/>
            </a:pPr>
            <a:r>
              <a:rPr lang="en-CA" dirty="0" smtClean="0"/>
              <a:t>Customer enters PIN.</a:t>
            </a:r>
          </a:p>
          <a:p>
            <a:pPr marL="731837" lvl="1" indent="-457200">
              <a:buFont typeface="+mj-lt"/>
              <a:buAutoNum type="arabicPeriod"/>
              <a:defRPr/>
            </a:pPr>
            <a:r>
              <a:rPr lang="en-CA" dirty="0" smtClean="0"/>
              <a:t>System checks the card's expiration date and whether the card has been reported as lost or stolen.</a:t>
            </a:r>
          </a:p>
          <a:p>
            <a:pPr marL="731837" lvl="1" indent="-457200">
              <a:buFont typeface="+mj-lt"/>
              <a:buAutoNum type="arabicPeriod"/>
              <a:defRPr/>
            </a:pPr>
            <a:r>
              <a:rPr lang="en-CA" dirty="0" smtClean="0"/>
              <a:t>If card is valid, system then checks whether the user-entered PIN matches the card PIN maintained by the system.</a:t>
            </a:r>
          </a:p>
          <a:p>
            <a:pPr marL="731837" lvl="1" indent="-457200">
              <a:buFont typeface="+mj-lt"/>
              <a:buAutoNum type="arabicPeriod"/>
              <a:defRPr/>
            </a:pPr>
            <a:r>
              <a:rPr lang="en-CA" dirty="0" smtClean="0"/>
              <a:t>If PIN numbers match, system checks what accounts are accessible with the ATM card.</a:t>
            </a:r>
          </a:p>
          <a:p>
            <a:pPr marL="731837" lvl="1" indent="-457200">
              <a:buFont typeface="+mj-lt"/>
              <a:buAutoNum type="arabicPeriod"/>
              <a:defRPr/>
            </a:pPr>
            <a:r>
              <a:rPr lang="en-CA" dirty="0" smtClean="0"/>
              <a:t>System displays customer accounts and prompts customer for transaction type: withdrawal, query, or transfer.</a:t>
            </a:r>
          </a:p>
          <a:p>
            <a:pPr>
              <a:defRPr/>
            </a:pPr>
            <a:endParaRPr lang="en-CA" dirty="0"/>
          </a:p>
        </p:txBody>
      </p:sp>
    </p:spTree>
    <p:extLst>
      <p:ext uri="{BB962C8B-B14F-4D97-AF65-F5344CB8AC3E}">
        <p14:creationId xmlns:p14="http://schemas.microsoft.com/office/powerpoint/2010/main" val="2896246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model is a representation in a certain medium of something in the same or </a:t>
            </a:r>
            <a:r>
              <a:rPr lang="en-US" dirty="0" smtClean="0"/>
              <a:t>another medium</a:t>
            </a:r>
            <a:r>
              <a:rPr lang="en-US" dirty="0"/>
              <a:t>. </a:t>
            </a:r>
            <a:endParaRPr lang="en-US" dirty="0" smtClean="0"/>
          </a:p>
          <a:p>
            <a:r>
              <a:rPr lang="en-US" dirty="0" smtClean="0"/>
              <a:t>The </a:t>
            </a:r>
            <a:r>
              <a:rPr lang="en-US" dirty="0"/>
              <a:t>model captures the important aspects of the thing being </a:t>
            </a:r>
            <a:r>
              <a:rPr lang="en-US" dirty="0" smtClean="0"/>
              <a:t>modeled from </a:t>
            </a:r>
            <a:r>
              <a:rPr lang="en-US" dirty="0"/>
              <a:t>a certain point of view and simplifies or omits the rest. </a:t>
            </a:r>
            <a:endParaRPr lang="en-US" dirty="0" smtClean="0"/>
          </a:p>
          <a:p>
            <a:r>
              <a:rPr lang="en-US" dirty="0" smtClean="0"/>
              <a:t>Engineering, architecture</a:t>
            </a:r>
            <a:r>
              <a:rPr lang="en-US" dirty="0"/>
              <a:t>, and many other creative fields use models.</a:t>
            </a:r>
          </a:p>
          <a:p>
            <a:r>
              <a:rPr lang="en-US" dirty="0"/>
              <a:t>A model is expressed in a medium that is convenient for working. Models </a:t>
            </a:r>
            <a:r>
              <a:rPr lang="en-US" dirty="0" smtClean="0"/>
              <a:t>of buildings </a:t>
            </a:r>
            <a:r>
              <a:rPr lang="en-US" dirty="0"/>
              <a:t>may be drawings on paper, 3-D figures made of </a:t>
            </a:r>
            <a:r>
              <a:rPr lang="en-US" dirty="0" smtClean="0"/>
              <a:t>cardboard. </a:t>
            </a:r>
          </a:p>
          <a:p>
            <a:r>
              <a:rPr lang="en-US" dirty="0" smtClean="0"/>
              <a:t>A </a:t>
            </a:r>
            <a:r>
              <a:rPr lang="en-US" dirty="0"/>
              <a:t>construction model of </a:t>
            </a:r>
            <a:r>
              <a:rPr lang="en-US" dirty="0" smtClean="0"/>
              <a:t>a building </a:t>
            </a:r>
            <a:r>
              <a:rPr lang="en-US" dirty="0"/>
              <a:t>shows the appearance of the building but can also be used to make </a:t>
            </a:r>
            <a:r>
              <a:rPr lang="en-US" dirty="0" smtClean="0"/>
              <a:t>engineering and </a:t>
            </a:r>
            <a:r>
              <a:rPr lang="en-US" dirty="0"/>
              <a:t>cost calculations.</a:t>
            </a:r>
          </a:p>
          <a:p>
            <a:r>
              <a:rPr lang="en-US" dirty="0"/>
              <a:t>A model of a software system is made in a modeling language, such as UML.</a:t>
            </a:r>
          </a:p>
          <a:p>
            <a:r>
              <a:rPr lang="en-US" dirty="0"/>
              <a:t>The model has both semantics and notation and can take various forms that </a:t>
            </a:r>
            <a:r>
              <a:rPr lang="en-US" dirty="0" smtClean="0"/>
              <a:t>include both </a:t>
            </a:r>
            <a:r>
              <a:rPr lang="en-US" dirty="0"/>
              <a:t>pictures and text. </a:t>
            </a:r>
            <a:endParaRPr lang="en-US" dirty="0" smtClean="0"/>
          </a:p>
          <a:p>
            <a:r>
              <a:rPr lang="en-US" dirty="0" smtClean="0"/>
              <a:t>The </a:t>
            </a:r>
            <a:r>
              <a:rPr lang="en-US" dirty="0"/>
              <a:t>model is intended to be easier to use for </a:t>
            </a:r>
            <a:r>
              <a:rPr lang="en-US" dirty="0" smtClean="0"/>
              <a:t>certain purposes </a:t>
            </a:r>
            <a:r>
              <a:rPr lang="en-US" dirty="0"/>
              <a:t>than the final system.</a:t>
            </a:r>
          </a:p>
        </p:txBody>
      </p:sp>
    </p:spTree>
    <p:extLst>
      <p:ext uri="{BB962C8B-B14F-4D97-AF65-F5344CB8AC3E}">
        <p14:creationId xmlns:p14="http://schemas.microsoft.com/office/powerpoint/2010/main" val="512659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371600"/>
          </a:xfrm>
        </p:spPr>
        <p:txBody>
          <a:bodyPr/>
          <a:lstStyle/>
          <a:p>
            <a:pPr>
              <a:defRPr/>
            </a:pPr>
            <a:r>
              <a:rPr lang="en-CA" dirty="0"/>
              <a:t>Use Case – Validate PIN </a:t>
            </a:r>
            <a:r>
              <a:rPr lang="en-CA" dirty="0" smtClean="0"/>
              <a:t>(3)</a:t>
            </a:r>
            <a:endParaRPr lang="en-CA" dirty="0"/>
          </a:p>
        </p:txBody>
      </p:sp>
      <p:sp>
        <p:nvSpPr>
          <p:cNvPr id="3" name="Content Placeholder 2"/>
          <p:cNvSpPr>
            <a:spLocks noGrp="1"/>
          </p:cNvSpPr>
          <p:nvPr>
            <p:ph idx="1"/>
          </p:nvPr>
        </p:nvSpPr>
        <p:spPr>
          <a:xfrm>
            <a:off x="1981200" y="1447800"/>
            <a:ext cx="7620000" cy="4876800"/>
          </a:xfrm>
        </p:spPr>
        <p:txBody>
          <a:bodyPr>
            <a:normAutofit fontScale="85000" lnSpcReduction="20000"/>
          </a:bodyPr>
          <a:lstStyle/>
          <a:p>
            <a:pPr>
              <a:defRPr/>
            </a:pPr>
            <a:r>
              <a:rPr lang="en-CA" dirty="0" smtClean="0"/>
              <a:t>Alternative sequences:</a:t>
            </a:r>
            <a:endParaRPr lang="en-CA" b="0" dirty="0" smtClean="0"/>
          </a:p>
          <a:p>
            <a:pPr>
              <a:defRPr/>
            </a:pPr>
            <a:r>
              <a:rPr lang="en-CA" dirty="0" smtClean="0"/>
              <a:t>Step 2:</a:t>
            </a:r>
            <a:r>
              <a:rPr lang="en-CA" b="0" dirty="0" smtClean="0"/>
              <a:t> If the system does not recognize the card, the system ejects the card.</a:t>
            </a:r>
          </a:p>
          <a:p>
            <a:pPr>
              <a:defRPr/>
            </a:pPr>
            <a:r>
              <a:rPr lang="en-CA" dirty="0" smtClean="0"/>
              <a:t>Step 5:</a:t>
            </a:r>
            <a:r>
              <a:rPr lang="en-CA" b="0" dirty="0" smtClean="0"/>
              <a:t> If the system determines that the card date has expired, the system confiscates the card.</a:t>
            </a:r>
          </a:p>
          <a:p>
            <a:pPr>
              <a:defRPr/>
            </a:pPr>
            <a:r>
              <a:rPr lang="en-CA" dirty="0" smtClean="0"/>
              <a:t>Step 5:</a:t>
            </a:r>
            <a:r>
              <a:rPr lang="en-CA" b="0" dirty="0" smtClean="0"/>
              <a:t> If the system determines that the card has been reported lost or stolen, the system confiscates the card.</a:t>
            </a:r>
          </a:p>
          <a:p>
            <a:pPr>
              <a:defRPr/>
            </a:pPr>
            <a:r>
              <a:rPr lang="en-CA" dirty="0" smtClean="0"/>
              <a:t>Step 7:</a:t>
            </a:r>
            <a:r>
              <a:rPr lang="en-CA" b="0" dirty="0" smtClean="0"/>
              <a:t> If the customer-entered PIN does not match the PIN number for this card, the system re-prompts for the PIN.</a:t>
            </a:r>
          </a:p>
          <a:p>
            <a:pPr>
              <a:defRPr/>
            </a:pPr>
            <a:r>
              <a:rPr lang="en-CA" dirty="0" smtClean="0"/>
              <a:t>Step 7:</a:t>
            </a:r>
            <a:r>
              <a:rPr lang="en-CA" b="0" dirty="0" smtClean="0"/>
              <a:t> If the customer enters the incorrect PIN three times, the system confiscates the card.</a:t>
            </a:r>
          </a:p>
          <a:p>
            <a:pPr>
              <a:defRPr/>
            </a:pPr>
            <a:r>
              <a:rPr lang="en-CA" dirty="0" smtClean="0"/>
              <a:t>Steps 4-8:</a:t>
            </a:r>
            <a:r>
              <a:rPr lang="en-CA" b="0" dirty="0" smtClean="0"/>
              <a:t> If the customer enters Cancel, the system cancels the transaction and ejects the card.</a:t>
            </a:r>
          </a:p>
          <a:p>
            <a:pPr>
              <a:defRPr/>
            </a:pPr>
            <a:r>
              <a:rPr lang="en-CA" dirty="0" err="1" smtClean="0"/>
              <a:t>Postcondition</a:t>
            </a:r>
            <a:r>
              <a:rPr lang="en-CA" dirty="0" smtClean="0"/>
              <a:t>:</a:t>
            </a:r>
            <a:r>
              <a:rPr lang="en-CA" b="0" dirty="0" smtClean="0"/>
              <a:t> Customer PIN has been validated.</a:t>
            </a:r>
          </a:p>
          <a:p>
            <a:pPr>
              <a:defRPr/>
            </a:pPr>
            <a:endParaRPr lang="en-CA" dirty="0"/>
          </a:p>
        </p:txBody>
      </p:sp>
    </p:spTree>
    <p:extLst>
      <p:ext uri="{BB962C8B-B14F-4D97-AF65-F5344CB8AC3E}">
        <p14:creationId xmlns:p14="http://schemas.microsoft.com/office/powerpoint/2010/main" val="1304375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371600"/>
          </a:xfrm>
        </p:spPr>
        <p:txBody>
          <a:bodyPr/>
          <a:lstStyle/>
          <a:p>
            <a:pPr>
              <a:defRPr/>
            </a:pPr>
            <a:r>
              <a:rPr lang="en-CA" dirty="0" smtClean="0"/>
              <a:t>Use Case – Withdraw Funds (1)</a:t>
            </a:r>
            <a:endParaRPr lang="en-CA" dirty="0"/>
          </a:p>
        </p:txBody>
      </p:sp>
      <p:sp>
        <p:nvSpPr>
          <p:cNvPr id="3" name="Content Placeholder 2"/>
          <p:cNvSpPr>
            <a:spLocks noGrp="1"/>
          </p:cNvSpPr>
          <p:nvPr>
            <p:ph idx="1"/>
          </p:nvPr>
        </p:nvSpPr>
        <p:spPr>
          <a:xfrm>
            <a:off x="1981200" y="1447800"/>
            <a:ext cx="7620000" cy="5181600"/>
          </a:xfrm>
        </p:spPr>
        <p:txBody>
          <a:bodyPr>
            <a:normAutofit lnSpcReduction="10000"/>
          </a:bodyPr>
          <a:lstStyle/>
          <a:p>
            <a:pPr>
              <a:defRPr/>
            </a:pPr>
            <a:r>
              <a:rPr lang="en-CA" dirty="0"/>
              <a:t>Use case name: Withdraw Funds</a:t>
            </a:r>
          </a:p>
          <a:p>
            <a:pPr>
              <a:defRPr/>
            </a:pPr>
            <a:endParaRPr lang="en-CA" dirty="0"/>
          </a:p>
          <a:p>
            <a:pPr>
              <a:defRPr/>
            </a:pPr>
            <a:r>
              <a:rPr lang="en-CA" dirty="0"/>
              <a:t>Summary: Customer withdraws a specific amount of funds from a valid bank account.</a:t>
            </a:r>
          </a:p>
          <a:p>
            <a:pPr>
              <a:defRPr/>
            </a:pPr>
            <a:endParaRPr lang="en-CA" dirty="0"/>
          </a:p>
          <a:p>
            <a:pPr>
              <a:defRPr/>
            </a:pPr>
            <a:r>
              <a:rPr lang="en-CA" dirty="0"/>
              <a:t>Actor: ATM Customer</a:t>
            </a:r>
          </a:p>
          <a:p>
            <a:pPr>
              <a:defRPr/>
            </a:pPr>
            <a:endParaRPr lang="en-CA" dirty="0"/>
          </a:p>
          <a:p>
            <a:pPr>
              <a:defRPr/>
            </a:pPr>
            <a:r>
              <a:rPr lang="en-CA" dirty="0"/>
              <a:t>Dependency: Include Validate PIN use case.</a:t>
            </a:r>
          </a:p>
          <a:p>
            <a:pPr>
              <a:defRPr/>
            </a:pPr>
            <a:endParaRPr lang="en-CA" dirty="0"/>
          </a:p>
          <a:p>
            <a:pPr>
              <a:defRPr/>
            </a:pPr>
            <a:r>
              <a:rPr lang="en-CA" dirty="0"/>
              <a:t>Precondition: ATM is idle, displaying a Welcome message.</a:t>
            </a:r>
          </a:p>
          <a:p>
            <a:pPr>
              <a:defRPr/>
            </a:pPr>
            <a:endParaRPr lang="en-CA" dirty="0"/>
          </a:p>
        </p:txBody>
      </p:sp>
    </p:spTree>
    <p:extLst>
      <p:ext uri="{BB962C8B-B14F-4D97-AF65-F5344CB8AC3E}">
        <p14:creationId xmlns:p14="http://schemas.microsoft.com/office/powerpoint/2010/main" val="503897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371600"/>
          </a:xfrm>
        </p:spPr>
        <p:txBody>
          <a:bodyPr/>
          <a:lstStyle/>
          <a:p>
            <a:pPr>
              <a:defRPr/>
            </a:pPr>
            <a:r>
              <a:rPr lang="en-CA" dirty="0" smtClean="0"/>
              <a:t>Use Case – Withdraw Funds (2)</a:t>
            </a:r>
            <a:endParaRPr lang="en-CA" dirty="0"/>
          </a:p>
        </p:txBody>
      </p:sp>
      <p:sp>
        <p:nvSpPr>
          <p:cNvPr id="3" name="Content Placeholder 2"/>
          <p:cNvSpPr>
            <a:spLocks noGrp="1"/>
          </p:cNvSpPr>
          <p:nvPr>
            <p:ph idx="1"/>
          </p:nvPr>
        </p:nvSpPr>
        <p:spPr>
          <a:xfrm>
            <a:off x="1981200" y="1447800"/>
            <a:ext cx="7620000" cy="5181600"/>
          </a:xfrm>
        </p:spPr>
        <p:txBody>
          <a:bodyPr>
            <a:normAutofit fontScale="92500" lnSpcReduction="20000"/>
          </a:bodyPr>
          <a:lstStyle/>
          <a:p>
            <a:pPr>
              <a:defRPr/>
            </a:pPr>
            <a:r>
              <a:rPr lang="en-CA" dirty="0"/>
              <a:t>Main sequence:</a:t>
            </a:r>
          </a:p>
          <a:p>
            <a:pPr marL="731837" lvl="1" indent="-457200">
              <a:buFont typeface="+mj-lt"/>
              <a:buAutoNum type="arabicPeriod"/>
              <a:defRPr/>
            </a:pPr>
            <a:r>
              <a:rPr lang="en-CA" sz="2800" dirty="0"/>
              <a:t>Include Validate PIN use case.</a:t>
            </a:r>
          </a:p>
          <a:p>
            <a:pPr marL="731837" lvl="1" indent="-457200">
              <a:buFont typeface="+mj-lt"/>
              <a:buAutoNum type="arabicPeriod"/>
              <a:defRPr/>
            </a:pPr>
            <a:r>
              <a:rPr lang="en-CA" sz="2800" dirty="0"/>
              <a:t>Customer selects Withdrawal, enters the amount, and selects the account number.</a:t>
            </a:r>
          </a:p>
          <a:p>
            <a:pPr marL="731837" lvl="1" indent="-457200">
              <a:buFont typeface="+mj-lt"/>
              <a:buAutoNum type="arabicPeriod"/>
              <a:defRPr/>
            </a:pPr>
            <a:r>
              <a:rPr lang="en-CA" sz="2800" dirty="0"/>
              <a:t>System checks whether customer has enough funds in the account and whether the daily limit will not be exceeded.</a:t>
            </a:r>
          </a:p>
          <a:p>
            <a:pPr marL="731837" lvl="1" indent="-457200">
              <a:buFont typeface="+mj-lt"/>
              <a:buAutoNum type="arabicPeriod"/>
              <a:defRPr/>
            </a:pPr>
            <a:r>
              <a:rPr lang="en-CA" sz="2800" dirty="0"/>
              <a:t>If all checks are successful, system authorizes dispensing of cash.</a:t>
            </a:r>
          </a:p>
          <a:p>
            <a:pPr marL="731837" lvl="1" indent="-457200">
              <a:buFont typeface="+mj-lt"/>
              <a:buAutoNum type="arabicPeriod"/>
              <a:defRPr/>
            </a:pPr>
            <a:r>
              <a:rPr lang="en-CA" sz="2800" dirty="0"/>
              <a:t>System dispenses the cash amount.</a:t>
            </a:r>
          </a:p>
          <a:p>
            <a:pPr marL="731837" lvl="1" indent="-457200">
              <a:buFont typeface="+mj-lt"/>
              <a:buAutoNum type="arabicPeriod"/>
              <a:defRPr/>
            </a:pPr>
            <a:r>
              <a:rPr lang="en-CA" sz="2800" dirty="0"/>
              <a:t>System prints a receipt showing transaction number, transaction type, amount withdrawn, and account balance.</a:t>
            </a:r>
          </a:p>
          <a:p>
            <a:pPr marL="731837" lvl="1" indent="-457200">
              <a:buFont typeface="+mj-lt"/>
              <a:buAutoNum type="arabicPeriod"/>
              <a:defRPr/>
            </a:pPr>
            <a:r>
              <a:rPr lang="en-CA" sz="2800" dirty="0"/>
              <a:t>System ejects card.</a:t>
            </a:r>
          </a:p>
          <a:p>
            <a:pPr marL="731837" lvl="1" indent="-457200">
              <a:buFont typeface="+mj-lt"/>
              <a:buAutoNum type="arabicPeriod"/>
              <a:defRPr/>
            </a:pPr>
            <a:r>
              <a:rPr lang="en-CA" sz="2800" dirty="0"/>
              <a:t>System displays Welcome message.</a:t>
            </a:r>
          </a:p>
          <a:p>
            <a:pPr>
              <a:defRPr/>
            </a:pPr>
            <a:endParaRPr lang="en-CA" dirty="0"/>
          </a:p>
        </p:txBody>
      </p:sp>
    </p:spTree>
    <p:extLst>
      <p:ext uri="{BB962C8B-B14F-4D97-AF65-F5344CB8AC3E}">
        <p14:creationId xmlns:p14="http://schemas.microsoft.com/office/powerpoint/2010/main" val="2199208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934200" cy="1371600"/>
          </a:xfrm>
        </p:spPr>
        <p:txBody>
          <a:bodyPr/>
          <a:lstStyle/>
          <a:p>
            <a:pPr>
              <a:defRPr/>
            </a:pPr>
            <a:r>
              <a:rPr lang="en-CA" dirty="0" smtClean="0"/>
              <a:t>Use Case – Withdraw Funds (3)</a:t>
            </a:r>
            <a:endParaRPr lang="en-CA" dirty="0"/>
          </a:p>
        </p:txBody>
      </p:sp>
      <p:sp>
        <p:nvSpPr>
          <p:cNvPr id="3" name="Content Placeholder 2"/>
          <p:cNvSpPr>
            <a:spLocks noGrp="1"/>
          </p:cNvSpPr>
          <p:nvPr>
            <p:ph idx="1"/>
          </p:nvPr>
        </p:nvSpPr>
        <p:spPr>
          <a:xfrm>
            <a:off x="1981200" y="1447800"/>
            <a:ext cx="7620000" cy="5181600"/>
          </a:xfrm>
        </p:spPr>
        <p:txBody>
          <a:bodyPr>
            <a:normAutofit fontScale="92500" lnSpcReduction="10000"/>
          </a:bodyPr>
          <a:lstStyle/>
          <a:p>
            <a:pPr>
              <a:defRPr/>
            </a:pPr>
            <a:r>
              <a:rPr lang="en-CA" dirty="0"/>
              <a:t>Alternative sequences:</a:t>
            </a:r>
          </a:p>
          <a:p>
            <a:pPr>
              <a:defRPr/>
            </a:pPr>
            <a:r>
              <a:rPr lang="en-CA" dirty="0"/>
              <a:t>Step 3: If the system determines that the account number is invalid, then it displays an error message and ejects the card.</a:t>
            </a:r>
          </a:p>
          <a:p>
            <a:pPr>
              <a:defRPr/>
            </a:pPr>
            <a:r>
              <a:rPr lang="en-CA" dirty="0"/>
              <a:t>Step 3: If the system determines that there are insufficient funds in the customer's account, then it displays an apology and ejects the card.</a:t>
            </a:r>
          </a:p>
          <a:p>
            <a:pPr>
              <a:defRPr/>
            </a:pPr>
            <a:r>
              <a:rPr lang="en-CA" dirty="0"/>
              <a:t>Step 3: If the system determines that the maximum allowable daily withdrawal amount has been exceeded, it displays an apology and ejects the card.</a:t>
            </a:r>
          </a:p>
          <a:p>
            <a:pPr>
              <a:defRPr/>
            </a:pPr>
            <a:r>
              <a:rPr lang="en-CA" dirty="0"/>
              <a:t>Step 5: If the ATM is out of funds, the system displays an apology, ejects the card, and shuts down the ATM.</a:t>
            </a:r>
          </a:p>
          <a:p>
            <a:pPr>
              <a:defRPr/>
            </a:pPr>
            <a:r>
              <a:rPr lang="en-CA" dirty="0" smtClean="0"/>
              <a:t>Post condition:</a:t>
            </a:r>
            <a:r>
              <a:rPr lang="en-CA" dirty="0"/>
              <a:t> Customer funds have been withdrawn.</a:t>
            </a:r>
          </a:p>
          <a:p>
            <a:pPr>
              <a:defRPr/>
            </a:pPr>
            <a:endParaRPr lang="en-CA" dirty="0"/>
          </a:p>
        </p:txBody>
      </p:sp>
    </p:spTree>
    <p:extLst>
      <p:ext uri="{BB962C8B-B14F-4D97-AF65-F5344CB8AC3E}">
        <p14:creationId xmlns:p14="http://schemas.microsoft.com/office/powerpoint/2010/main" val="2612491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models for?</a:t>
            </a:r>
            <a:endParaRPr lang="en-US" dirty="0"/>
          </a:p>
        </p:txBody>
      </p:sp>
      <p:sp>
        <p:nvSpPr>
          <p:cNvPr id="3" name="Content Placeholder 2"/>
          <p:cNvSpPr>
            <a:spLocks noGrp="1"/>
          </p:cNvSpPr>
          <p:nvPr>
            <p:ph idx="1"/>
          </p:nvPr>
        </p:nvSpPr>
        <p:spPr/>
        <p:txBody>
          <a:bodyPr/>
          <a:lstStyle/>
          <a:p>
            <a:r>
              <a:rPr lang="en-US" dirty="0" smtClean="0"/>
              <a:t>To capture and precisely state requirements and domain knowledge so that all stakeholders may understand and agree on them.</a:t>
            </a:r>
          </a:p>
          <a:p>
            <a:r>
              <a:rPr lang="en-US" dirty="0" smtClean="0"/>
              <a:t>To think about the design of a system.</a:t>
            </a:r>
          </a:p>
          <a:p>
            <a:r>
              <a:rPr lang="en-US" dirty="0" smtClean="0"/>
              <a:t>To capture design decisions in a mutable form separate from the requirements.</a:t>
            </a:r>
          </a:p>
          <a:p>
            <a:r>
              <a:rPr lang="en-US" dirty="0" smtClean="0"/>
              <a:t>To generate usable work products.</a:t>
            </a:r>
          </a:p>
          <a:p>
            <a:r>
              <a:rPr lang="en-US" dirty="0" smtClean="0"/>
              <a:t>To organize, find, filter, retrieve, examine, and edit information about large systems.</a:t>
            </a:r>
          </a:p>
          <a:p>
            <a:r>
              <a:rPr lang="en-US" dirty="0" smtClean="0"/>
              <a:t>To master complex systems.</a:t>
            </a:r>
            <a:endParaRPr lang="en-US" dirty="0"/>
          </a:p>
        </p:txBody>
      </p:sp>
    </p:spTree>
    <p:extLst>
      <p:ext uri="{BB962C8B-B14F-4D97-AF65-F5344CB8AC3E}">
        <p14:creationId xmlns:p14="http://schemas.microsoft.com/office/powerpoint/2010/main" val="390241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(Unified Modelling Language)</a:t>
            </a:r>
            <a:endParaRPr lang="en-US" dirty="0"/>
          </a:p>
        </p:txBody>
      </p:sp>
      <p:sp>
        <p:nvSpPr>
          <p:cNvPr id="3" name="Content Placeholder 2"/>
          <p:cNvSpPr>
            <a:spLocks noGrp="1"/>
          </p:cNvSpPr>
          <p:nvPr>
            <p:ph idx="1"/>
          </p:nvPr>
        </p:nvSpPr>
        <p:spPr/>
        <p:txBody>
          <a:bodyPr/>
          <a:lstStyle/>
          <a:p>
            <a:r>
              <a:rPr lang="en-US" dirty="0"/>
              <a:t>UML is a standard language for specifying, visualizing, constructing, and documenting the </a:t>
            </a:r>
            <a:r>
              <a:rPr lang="en-US" dirty="0" smtClean="0"/>
              <a:t>artifacts of </a:t>
            </a:r>
            <a:r>
              <a:rPr lang="en-US" dirty="0"/>
              <a:t>software systems</a:t>
            </a:r>
            <a:r>
              <a:rPr lang="en-US" dirty="0" smtClean="0"/>
              <a:t>.</a:t>
            </a:r>
          </a:p>
          <a:p>
            <a:r>
              <a:rPr lang="en-US" dirty="0"/>
              <a:t>UML was created by Object Management Group </a:t>
            </a:r>
            <a:r>
              <a:rPr lang="en-US" i="1" dirty="0"/>
              <a:t>OMG </a:t>
            </a:r>
            <a:r>
              <a:rPr lang="en-US" dirty="0"/>
              <a:t>and UML 1.0 specification draft was </a:t>
            </a:r>
            <a:r>
              <a:rPr lang="en-US" dirty="0" smtClean="0"/>
              <a:t>proposed to </a:t>
            </a:r>
            <a:r>
              <a:rPr lang="en-US" dirty="0"/>
              <a:t>the OMG in January 1997</a:t>
            </a:r>
            <a:r>
              <a:rPr lang="en-US" dirty="0" smtClean="0"/>
              <a:t>.</a:t>
            </a:r>
          </a:p>
          <a:p>
            <a:r>
              <a:rPr lang="en-US" dirty="0"/>
              <a:t>OMG is continuously putting effort to make a truly industry standard.</a:t>
            </a:r>
          </a:p>
          <a:p>
            <a:pPr lvl="1"/>
            <a:r>
              <a:rPr lang="en-US" dirty="0"/>
              <a:t>UML stands for </a:t>
            </a:r>
            <a:r>
              <a:rPr lang="en-US" b="1" dirty="0"/>
              <a:t>U</a:t>
            </a:r>
            <a:r>
              <a:rPr lang="en-US" dirty="0"/>
              <a:t>nified </a:t>
            </a:r>
            <a:r>
              <a:rPr lang="en-US" b="1" dirty="0"/>
              <a:t>M</a:t>
            </a:r>
            <a:r>
              <a:rPr lang="en-US" dirty="0"/>
              <a:t>odeling </a:t>
            </a:r>
            <a:r>
              <a:rPr lang="en-US" b="1" dirty="0"/>
              <a:t>L</a:t>
            </a:r>
            <a:r>
              <a:rPr lang="en-US" dirty="0"/>
              <a:t>anguage.</a:t>
            </a:r>
          </a:p>
          <a:p>
            <a:pPr lvl="1"/>
            <a:r>
              <a:rPr lang="en-US" dirty="0"/>
              <a:t>UML is different from the other common programming languages like C++, Java, COBOL etc.</a:t>
            </a:r>
          </a:p>
          <a:p>
            <a:pPr lvl="1"/>
            <a:r>
              <a:rPr lang="en-US" dirty="0"/>
              <a:t>UML is a pictorial language used to make software blue prints.</a:t>
            </a:r>
          </a:p>
        </p:txBody>
      </p:sp>
    </p:spTree>
    <p:extLst>
      <p:ext uri="{BB962C8B-B14F-4D97-AF65-F5344CB8AC3E}">
        <p14:creationId xmlns:p14="http://schemas.microsoft.com/office/powerpoint/2010/main" val="347635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Covered Modelling Diagrams</a:t>
            </a:r>
            <a:endParaRPr lang="en-US"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smtClean="0"/>
              <a:t>Scenarios/Use Cases</a:t>
            </a:r>
          </a:p>
          <a:p>
            <a:r>
              <a:rPr lang="en-US" dirty="0" smtClean="0"/>
              <a:t>Use case Diagram</a:t>
            </a:r>
          </a:p>
          <a:p>
            <a:r>
              <a:rPr lang="en-US" dirty="0" smtClean="0"/>
              <a:t>Sequence Diagram</a:t>
            </a:r>
          </a:p>
          <a:p>
            <a:r>
              <a:rPr lang="en-US" dirty="0" smtClean="0"/>
              <a:t>Class Diagram</a:t>
            </a:r>
          </a:p>
          <a:p>
            <a:r>
              <a:rPr lang="en-US" dirty="0" smtClean="0"/>
              <a:t>Communication Diagram</a:t>
            </a:r>
          </a:p>
          <a:p>
            <a:r>
              <a:rPr lang="en-US" dirty="0" smtClean="0"/>
              <a:t>Activity Diagram</a:t>
            </a:r>
          </a:p>
          <a:p>
            <a:r>
              <a:rPr lang="en-US" dirty="0" smtClean="0"/>
              <a:t>Component Diagram</a:t>
            </a:r>
          </a:p>
          <a:p>
            <a:r>
              <a:rPr lang="en-US" dirty="0" smtClean="0"/>
              <a:t>Package Diagram</a:t>
            </a:r>
          </a:p>
          <a:p>
            <a:r>
              <a:rPr lang="en-US" dirty="0" smtClean="0"/>
              <a:t>Deployment Diagra</a:t>
            </a:r>
            <a:r>
              <a:rPr lang="en-US" dirty="0"/>
              <a:t>m</a:t>
            </a:r>
            <a:endParaRPr lang="en-US" dirty="0" smtClean="0"/>
          </a:p>
          <a:p>
            <a:endParaRPr lang="en-US" dirty="0" smtClean="0"/>
          </a:p>
          <a:p>
            <a:endParaRPr lang="en-US" dirty="0"/>
          </a:p>
        </p:txBody>
      </p:sp>
    </p:spTree>
    <p:extLst>
      <p:ext uri="{BB962C8B-B14F-4D97-AF65-F5344CB8AC3E}">
        <p14:creationId xmlns:p14="http://schemas.microsoft.com/office/powerpoint/2010/main" val="298093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945" y="188856"/>
            <a:ext cx="10736855" cy="1100118"/>
          </a:xfrm>
        </p:spPr>
        <p:txBody>
          <a:bodyPr>
            <a:normAutofit fontScale="90000"/>
          </a:bodyPr>
          <a:lstStyle/>
          <a:p>
            <a:r>
              <a:rPr lang="en-US" dirty="0" smtClean="0"/>
              <a:t>Scenarios/Use Case (Technique for Use case Identification)</a:t>
            </a:r>
            <a:endParaRPr lang="en-US" dirty="0"/>
          </a:p>
        </p:txBody>
      </p:sp>
      <p:sp>
        <p:nvSpPr>
          <p:cNvPr id="3" name="Content Placeholder 2"/>
          <p:cNvSpPr>
            <a:spLocks noGrp="1"/>
          </p:cNvSpPr>
          <p:nvPr>
            <p:ph idx="1"/>
          </p:nvPr>
        </p:nvSpPr>
        <p:spPr>
          <a:xfrm>
            <a:off x="838200" y="1476260"/>
            <a:ext cx="10515600" cy="4700703"/>
          </a:xfrm>
        </p:spPr>
        <p:txBody>
          <a:bodyPr/>
          <a:lstStyle/>
          <a:p>
            <a:r>
              <a:rPr lang="en-US" b="1" dirty="0"/>
              <a:t>User Goal </a:t>
            </a:r>
            <a:r>
              <a:rPr lang="en-US" b="1" dirty="0" smtClean="0"/>
              <a:t>Technique</a:t>
            </a:r>
          </a:p>
          <a:p>
            <a:pPr marL="0" indent="0">
              <a:buNone/>
            </a:pPr>
            <a:endParaRPr lang="en-US" dirty="0"/>
          </a:p>
          <a:p>
            <a:pPr lvl="1"/>
            <a:r>
              <a:rPr lang="en-US" dirty="0"/>
              <a:t>This is a rather obvious approach that involves talking to users and getting them to discuss their goals for the new system. The analyst would typically list all the stakeholders who are likely to interact with the system, think through their roles and identify what they would need to get their work done</a:t>
            </a:r>
            <a:r>
              <a:rPr lang="en-US" dirty="0" smtClean="0"/>
              <a:t>.</a:t>
            </a:r>
          </a:p>
          <a:p>
            <a:pPr marL="457200" lvl="1" indent="0">
              <a:buNone/>
            </a:pPr>
            <a:endParaRPr lang="en-US" dirty="0"/>
          </a:p>
          <a:p>
            <a:pPr lvl="1"/>
            <a:r>
              <a:rPr lang="en-US" dirty="0"/>
              <a:t>By analyzing existing systems and asking users how they would like to use the new system, the analyst can come up with an array of use cases. Use cases are thus, a combination of </a:t>
            </a:r>
            <a:r>
              <a:rPr lang="en-US" b="1" i="1" dirty="0"/>
              <a:t>existing system functions</a:t>
            </a:r>
            <a:r>
              <a:rPr lang="en-US" dirty="0"/>
              <a:t> and </a:t>
            </a:r>
            <a:r>
              <a:rPr lang="en-US" b="1" i="1" dirty="0"/>
              <a:t>newly requested functions</a:t>
            </a:r>
            <a:r>
              <a:rPr lang="en-US" dirty="0"/>
              <a:t>.</a:t>
            </a:r>
          </a:p>
          <a:p>
            <a:endParaRPr lang="en-US" dirty="0"/>
          </a:p>
        </p:txBody>
      </p:sp>
    </p:spTree>
    <p:extLst>
      <p:ext uri="{BB962C8B-B14F-4D97-AF65-F5344CB8AC3E}">
        <p14:creationId xmlns:p14="http://schemas.microsoft.com/office/powerpoint/2010/main" val="425856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5882"/>
          </a:xfrm>
        </p:spPr>
        <p:txBody>
          <a:bodyPr>
            <a:normAutofit fontScale="90000"/>
          </a:bodyPr>
          <a:lstStyle/>
          <a:p>
            <a:r>
              <a:rPr lang="en-US" dirty="0"/>
              <a:t>Scenarios/Use Case</a:t>
            </a:r>
            <a:r>
              <a:rPr lang="en-US" dirty="0" smtClean="0"/>
              <a:t>(Technique </a:t>
            </a:r>
            <a:r>
              <a:rPr lang="en-US" dirty="0"/>
              <a:t>for Use case Identification)</a:t>
            </a:r>
          </a:p>
        </p:txBody>
      </p:sp>
      <p:sp>
        <p:nvSpPr>
          <p:cNvPr id="3" name="Content Placeholder 2"/>
          <p:cNvSpPr>
            <a:spLocks noGrp="1"/>
          </p:cNvSpPr>
          <p:nvPr>
            <p:ph idx="1"/>
          </p:nvPr>
        </p:nvSpPr>
        <p:spPr/>
        <p:txBody>
          <a:bodyPr>
            <a:normAutofit/>
          </a:bodyPr>
          <a:lstStyle/>
          <a:p>
            <a:r>
              <a:rPr lang="en-US" b="1" dirty="0"/>
              <a:t>CRUD Technique</a:t>
            </a:r>
            <a:endParaRPr lang="en-US" dirty="0"/>
          </a:p>
          <a:p>
            <a:pPr lvl="1"/>
            <a:r>
              <a:rPr lang="en-US" dirty="0"/>
              <a:t>Another technique used for identifying use cases is CRUD, an acronym for </a:t>
            </a:r>
            <a:r>
              <a:rPr lang="en-US" b="1" dirty="0"/>
              <a:t>C</a:t>
            </a:r>
            <a:r>
              <a:rPr lang="en-US" dirty="0"/>
              <a:t>reate, </a:t>
            </a:r>
            <a:r>
              <a:rPr lang="en-US" b="1" dirty="0"/>
              <a:t>R</a:t>
            </a:r>
            <a:r>
              <a:rPr lang="en-US" dirty="0"/>
              <a:t>ead or Report, </a:t>
            </a:r>
            <a:r>
              <a:rPr lang="en-US" b="1" dirty="0"/>
              <a:t>U</a:t>
            </a:r>
            <a:r>
              <a:rPr lang="en-US" dirty="0"/>
              <a:t>pdate and </a:t>
            </a:r>
            <a:r>
              <a:rPr lang="en-US" b="1" dirty="0"/>
              <a:t>D</a:t>
            </a:r>
            <a:r>
              <a:rPr lang="en-US" dirty="0"/>
              <a:t>elete. Here, the analyst identifies all the data elements to be processed by the system and creates use cases that create, report on, update, and delete the data items. Here’s a guide to using the CRUD technique, using an online ordering website as an example</a:t>
            </a:r>
            <a:r>
              <a:rPr lang="en-US" dirty="0" smtClean="0"/>
              <a:t>:</a:t>
            </a:r>
          </a:p>
          <a:p>
            <a:pPr marL="457200" lvl="1" indent="0">
              <a:buNone/>
            </a:pPr>
            <a:endParaRPr lang="en-US" dirty="0"/>
          </a:p>
          <a:p>
            <a:pPr lvl="1"/>
            <a:r>
              <a:rPr lang="en-US" dirty="0"/>
              <a:t>Identify the data items to be handled by the system. The data items involved relate to customer, order, inventory item and shipment.</a:t>
            </a:r>
          </a:p>
          <a:p>
            <a:pPr lvl="1"/>
            <a:r>
              <a:rPr lang="en-US" dirty="0"/>
              <a:t>Examine each data item and state the use cases that create the data; read or report on the data; update the data; and delete the data.</a:t>
            </a:r>
          </a:p>
          <a:p>
            <a:endParaRPr lang="en-US" dirty="0"/>
          </a:p>
        </p:txBody>
      </p:sp>
    </p:spTree>
    <p:extLst>
      <p:ext uri="{BB962C8B-B14F-4D97-AF65-F5344CB8AC3E}">
        <p14:creationId xmlns:p14="http://schemas.microsoft.com/office/powerpoint/2010/main" val="165964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63547" y="341523"/>
            <a:ext cx="8405869" cy="5971142"/>
          </a:xfrm>
          <a:prstGeom prst="rect">
            <a:avLst/>
          </a:prstGeom>
        </p:spPr>
      </p:pic>
    </p:spTree>
    <p:extLst>
      <p:ext uri="{BB962C8B-B14F-4D97-AF65-F5344CB8AC3E}">
        <p14:creationId xmlns:p14="http://schemas.microsoft.com/office/powerpoint/2010/main" val="292502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331"/>
            <a:ext cx="10515600" cy="395039"/>
          </a:xfrm>
        </p:spPr>
        <p:txBody>
          <a:bodyPr>
            <a:normAutofit fontScale="90000"/>
          </a:bodyPr>
          <a:lstStyle/>
          <a:p>
            <a:r>
              <a:rPr lang="en-US" dirty="0" smtClean="0"/>
              <a:t>Use Case Diagram Notations</a:t>
            </a:r>
            <a:endParaRPr lang="en-US" dirty="0"/>
          </a:p>
        </p:txBody>
      </p:sp>
      <p:sp>
        <p:nvSpPr>
          <p:cNvPr id="6" name="Rectangle 1"/>
          <p:cNvSpPr>
            <a:spLocks noChangeArrowheads="1"/>
          </p:cNvSpPr>
          <p:nvPr/>
        </p:nvSpPr>
        <p:spPr bwMode="auto">
          <a:xfrm>
            <a:off x="561860" y="1111696"/>
            <a:ext cx="936434"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accent1">
                    <a:lumMod val="75000"/>
                  </a:schemeClr>
                </a:solidFill>
                <a:effectLst/>
                <a:latin typeface="Arial" panose="020B0604020202020204" pitchFamily="34" charset="0"/>
              </a:rPr>
              <a:t>Use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7" name="Picture 2" descr="UML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294" y="1111696"/>
            <a:ext cx="771525" cy="5756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561860" y="1924050"/>
            <a:ext cx="2000250" cy="1181100"/>
          </a:xfrm>
          <a:prstGeom prst="rect">
            <a:avLst/>
          </a:prstGeom>
        </p:spPr>
      </p:pic>
      <p:pic>
        <p:nvPicPr>
          <p:cNvPr id="9" name="Picture 8"/>
          <p:cNvPicPr>
            <a:picLocks noChangeAspect="1"/>
          </p:cNvPicPr>
          <p:nvPr/>
        </p:nvPicPr>
        <p:blipFill>
          <a:blip r:embed="rId4"/>
          <a:stretch>
            <a:fillRect/>
          </a:stretch>
        </p:blipFill>
        <p:spPr>
          <a:xfrm>
            <a:off x="658602" y="3341873"/>
            <a:ext cx="742950" cy="981075"/>
          </a:xfrm>
          <a:prstGeom prst="rect">
            <a:avLst/>
          </a:prstGeom>
        </p:spPr>
      </p:pic>
      <p:pic>
        <p:nvPicPr>
          <p:cNvPr id="10" name="Picture 9"/>
          <p:cNvPicPr>
            <a:picLocks noChangeAspect="1"/>
          </p:cNvPicPr>
          <p:nvPr/>
        </p:nvPicPr>
        <p:blipFill>
          <a:blip r:embed="rId5"/>
          <a:stretch>
            <a:fillRect/>
          </a:stretch>
        </p:blipFill>
        <p:spPr>
          <a:xfrm>
            <a:off x="470798" y="4559671"/>
            <a:ext cx="1533525" cy="2162175"/>
          </a:xfrm>
          <a:prstGeom prst="rect">
            <a:avLst/>
          </a:prstGeom>
        </p:spPr>
      </p:pic>
      <p:pic>
        <p:nvPicPr>
          <p:cNvPr id="11" name="Picture 10"/>
          <p:cNvPicPr>
            <a:picLocks noChangeAspect="1"/>
          </p:cNvPicPr>
          <p:nvPr/>
        </p:nvPicPr>
        <p:blipFill>
          <a:blip r:embed="rId6"/>
          <a:stretch>
            <a:fillRect/>
          </a:stretch>
        </p:blipFill>
        <p:spPr>
          <a:xfrm>
            <a:off x="4353039" y="1041637"/>
            <a:ext cx="1876425" cy="1009650"/>
          </a:xfrm>
          <a:prstGeom prst="rect">
            <a:avLst/>
          </a:prstGeom>
        </p:spPr>
      </p:pic>
      <p:pic>
        <p:nvPicPr>
          <p:cNvPr id="12" name="Picture 11"/>
          <p:cNvPicPr>
            <a:picLocks noChangeAspect="1"/>
          </p:cNvPicPr>
          <p:nvPr/>
        </p:nvPicPr>
        <p:blipFill>
          <a:blip r:embed="rId7"/>
          <a:stretch>
            <a:fillRect/>
          </a:stretch>
        </p:blipFill>
        <p:spPr>
          <a:xfrm>
            <a:off x="4353039" y="2416965"/>
            <a:ext cx="2057400" cy="1057275"/>
          </a:xfrm>
          <a:prstGeom prst="rect">
            <a:avLst/>
          </a:prstGeom>
        </p:spPr>
      </p:pic>
      <p:pic>
        <p:nvPicPr>
          <p:cNvPr id="14" name="Picture 13"/>
          <p:cNvPicPr>
            <a:picLocks noChangeAspect="1"/>
          </p:cNvPicPr>
          <p:nvPr/>
        </p:nvPicPr>
        <p:blipFill>
          <a:blip r:embed="rId8"/>
          <a:stretch>
            <a:fillRect/>
          </a:stretch>
        </p:blipFill>
        <p:spPr>
          <a:xfrm>
            <a:off x="4562589" y="4322948"/>
            <a:ext cx="1666875" cy="990600"/>
          </a:xfrm>
          <a:prstGeom prst="rect">
            <a:avLst/>
          </a:prstGeom>
        </p:spPr>
      </p:pic>
    </p:spTree>
    <p:extLst>
      <p:ext uri="{BB962C8B-B14F-4D97-AF65-F5344CB8AC3E}">
        <p14:creationId xmlns:p14="http://schemas.microsoft.com/office/powerpoint/2010/main" val="944111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1344</Words>
  <Application>Microsoft Office PowerPoint</Application>
  <PresentationFormat>Widescreen</PresentationFormat>
  <Paragraphs>165</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Software Architecture and Design</vt:lpstr>
      <vt:lpstr>What is a model?</vt:lpstr>
      <vt:lpstr>What are models for?</vt:lpstr>
      <vt:lpstr>UML (Unified Modelling Language)</vt:lpstr>
      <vt:lpstr>Covered Modelling Diagrams</vt:lpstr>
      <vt:lpstr>Scenarios/Use Case (Technique for Use case Identification)</vt:lpstr>
      <vt:lpstr>Scenarios/Use Case(Technique for Use case Identification)</vt:lpstr>
      <vt:lpstr>PowerPoint Presentation</vt:lpstr>
      <vt:lpstr>Use Case Diagram Notations</vt:lpstr>
      <vt:lpstr>Cont.…</vt:lpstr>
      <vt:lpstr>Cont.…</vt:lpstr>
      <vt:lpstr>Cont.…</vt:lpstr>
      <vt:lpstr>PowerPoint Presentation</vt:lpstr>
      <vt:lpstr>Writing a Use Case</vt:lpstr>
      <vt:lpstr>Use Case – ATM Example</vt:lpstr>
      <vt:lpstr>Use Case – ATM Example</vt:lpstr>
      <vt:lpstr>Use Case – ATM Example</vt:lpstr>
      <vt:lpstr>Use Case – Validate PIN (1)</vt:lpstr>
      <vt:lpstr>Use Case – Validate PIN (2)</vt:lpstr>
      <vt:lpstr>Use Case – Validate PIN (3)</vt:lpstr>
      <vt:lpstr>Use Case – Withdraw Funds (1)</vt:lpstr>
      <vt:lpstr>Use Case – Withdraw Funds (2)</vt:lpstr>
      <vt:lpstr>Use Case – Withdraw Funds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Huma Nauman</dc:creator>
  <cp:lastModifiedBy>Huma Nauman</cp:lastModifiedBy>
  <cp:revision>71</cp:revision>
  <dcterms:created xsi:type="dcterms:W3CDTF">2016-10-13T04:52:00Z</dcterms:created>
  <dcterms:modified xsi:type="dcterms:W3CDTF">2016-10-13T07:35:56Z</dcterms:modified>
</cp:coreProperties>
</file>