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44" r:id="rId2"/>
    <p:sldId id="345" r:id="rId3"/>
    <p:sldId id="346" r:id="rId4"/>
    <p:sldId id="347" r:id="rId5"/>
    <p:sldId id="348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61" r:id="rId15"/>
    <p:sldId id="362" r:id="rId16"/>
    <p:sldId id="363" r:id="rId17"/>
    <p:sldId id="364" r:id="rId18"/>
    <p:sldId id="36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B950-DC8F-4A15-A422-AB5E4AD7DE4E}" type="datetimeFigureOut">
              <a:rPr lang="fr-CA" smtClean="0"/>
              <a:pPr/>
              <a:t>2020-04-26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DF3EE-675E-4EB7-B008-6012762F44D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114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DF3EE-675E-4EB7-B008-6012762F44D4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40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56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0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32" name="Picture 8" descr="uottawa-logo-nospace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7800"/>
            <a:ext cx="11430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23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UML State Machines</a:t>
            </a:r>
            <a:endParaRPr lang="en-CA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dirty="0" smtClean="0"/>
              <a:t>Used to model the dynamic behaviour of a process</a:t>
            </a:r>
          </a:p>
          <a:p>
            <a:pPr lvl="1"/>
            <a:r>
              <a:rPr lang="en-CA" altLang="fr-FR" dirty="0" smtClean="0"/>
              <a:t>Can be used to model a high level behaviour of an entire system</a:t>
            </a:r>
          </a:p>
          <a:p>
            <a:pPr lvl="1"/>
            <a:r>
              <a:rPr lang="en-CA" altLang="fr-FR" dirty="0" smtClean="0"/>
              <a:t>Can be used to model the detailed behaviour of a single object</a:t>
            </a:r>
          </a:p>
          <a:p>
            <a:pPr lvl="1"/>
            <a:r>
              <a:rPr lang="en-CA" altLang="fr-FR" dirty="0" smtClean="0"/>
              <a:t>All other possible levels of detail in between these extremes is also possible</a:t>
            </a:r>
          </a:p>
        </p:txBody>
      </p:sp>
    </p:spTree>
    <p:extLst>
      <p:ext uri="{BB962C8B-B14F-4D97-AF65-F5344CB8AC3E}">
        <p14:creationId xmlns:p14="http://schemas.microsoft.com/office/powerpoint/2010/main" val="22744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Decisions</a:t>
            </a:r>
            <a:endParaRPr lang="en-CA" dirty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3309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4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Compound States</a:t>
            </a:r>
            <a:endParaRPr lang="en-CA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71575"/>
          </a:xfrm>
        </p:spPr>
        <p:txBody>
          <a:bodyPr/>
          <a:lstStyle/>
          <a:p>
            <a:r>
              <a:rPr lang="en-CA" altLang="fr-FR" smtClean="0"/>
              <a:t>A state machine can include several sub-machines</a:t>
            </a:r>
          </a:p>
          <a:p>
            <a:r>
              <a:rPr lang="en-CA" altLang="fr-FR" smtClean="0"/>
              <a:t>Below is an example of a sub-machine included in the compound state “Connected”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54063" y="3141663"/>
            <a:ext cx="3889375" cy="2808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CA" sz="1400" b="1" dirty="0">
                <a:solidFill>
                  <a:schemeClr val="tx1"/>
                </a:solidFill>
              </a:rPr>
              <a:t>Connected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00163" y="3716338"/>
            <a:ext cx="1831975" cy="5857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>
                <a:solidFill>
                  <a:schemeClr val="tx1"/>
                </a:solidFill>
              </a:rPr>
              <a:t>Waiting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00163" y="5076825"/>
            <a:ext cx="1831975" cy="584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 err="1">
                <a:solidFill>
                  <a:schemeClr val="tx1"/>
                </a:solidFill>
              </a:rPr>
              <a:t>ProcessingByte</a:t>
            </a:r>
            <a:endParaRPr lang="fr-CA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250" y="4302125"/>
            <a:ext cx="0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43213" y="4302125"/>
            <a:ext cx="0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Box 10"/>
          <p:cNvSpPr txBox="1">
            <a:spLocks noChangeArrowheads="1"/>
          </p:cNvSpPr>
          <p:nvPr/>
        </p:nvSpPr>
        <p:spPr bwMode="auto">
          <a:xfrm>
            <a:off x="1079500" y="4545013"/>
            <a:ext cx="971550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000" b="0"/>
              <a:t>receiveByte</a:t>
            </a:r>
            <a:endParaRPr lang="fr-CA" altLang="fr-FR" sz="1000" b="0"/>
          </a:p>
        </p:txBody>
      </p:sp>
      <p:sp>
        <p:nvSpPr>
          <p:cNvPr id="28684" name="TextBox 14"/>
          <p:cNvSpPr txBox="1">
            <a:spLocks noChangeArrowheads="1"/>
          </p:cNvSpPr>
          <p:nvPr/>
        </p:nvSpPr>
        <p:spPr bwMode="auto">
          <a:xfrm>
            <a:off x="2339975" y="4560888"/>
            <a:ext cx="1152525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000" b="0"/>
              <a:t>byteProcessed</a:t>
            </a:r>
            <a:endParaRPr lang="fr-CA" altLang="fr-FR" sz="1000" b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32138" y="4010025"/>
            <a:ext cx="115252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4663" y="3870325"/>
            <a:ext cx="288925" cy="292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8687" name="TextBox 18"/>
          <p:cNvSpPr txBox="1">
            <a:spLocks noChangeArrowheads="1"/>
          </p:cNvSpPr>
          <p:nvPr/>
        </p:nvSpPr>
        <p:spPr bwMode="auto">
          <a:xfrm>
            <a:off x="3276600" y="3759200"/>
            <a:ext cx="790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000" b="0"/>
              <a:t>disconnect</a:t>
            </a:r>
            <a:endParaRPr lang="fr-CA" altLang="fr-FR" sz="1000" b="0"/>
          </a:p>
        </p:txBody>
      </p:sp>
      <p:sp>
        <p:nvSpPr>
          <p:cNvPr id="21" name="Rounded Rectangle 20"/>
          <p:cNvSpPr/>
          <p:nvPr/>
        </p:nvSpPr>
        <p:spPr>
          <a:xfrm>
            <a:off x="5867400" y="3868738"/>
            <a:ext cx="1831975" cy="1863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>
                <a:solidFill>
                  <a:schemeClr val="tx1"/>
                </a:solidFill>
              </a:rPr>
              <a:t>Disconnected</a:t>
            </a:r>
            <a:endParaRPr lang="fr-CA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3438" y="4284663"/>
            <a:ext cx="1223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43438" y="5229225"/>
            <a:ext cx="1223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1" name="TextBox 26"/>
          <p:cNvSpPr txBox="1">
            <a:spLocks noChangeArrowheads="1"/>
          </p:cNvSpPr>
          <p:nvPr/>
        </p:nvSpPr>
        <p:spPr bwMode="auto">
          <a:xfrm>
            <a:off x="4860925" y="4953000"/>
            <a:ext cx="7905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000" b="0"/>
              <a:t>connect</a:t>
            </a:r>
            <a:endParaRPr lang="fr-CA" altLang="fr-FR" sz="1000" b="0"/>
          </a:p>
        </p:txBody>
      </p:sp>
      <p:sp>
        <p:nvSpPr>
          <p:cNvPr id="29" name="Oval 28"/>
          <p:cNvSpPr/>
          <p:nvPr/>
        </p:nvSpPr>
        <p:spPr>
          <a:xfrm>
            <a:off x="6948488" y="3282950"/>
            <a:ext cx="287337" cy="292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30" name="Oval 29"/>
          <p:cNvSpPr/>
          <p:nvPr/>
        </p:nvSpPr>
        <p:spPr>
          <a:xfrm>
            <a:off x="4338638" y="3927475"/>
            <a:ext cx="180975" cy="179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>
            <a:off x="7092950" y="3575050"/>
            <a:ext cx="0" cy="29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092950" y="6376988"/>
            <a:ext cx="287338" cy="292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38" name="Oval 37"/>
          <p:cNvSpPr/>
          <p:nvPr/>
        </p:nvSpPr>
        <p:spPr>
          <a:xfrm>
            <a:off x="7146925" y="6432550"/>
            <a:ext cx="179388" cy="180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235825" y="5734050"/>
            <a:ext cx="0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8" name="TextBox 41"/>
          <p:cNvSpPr txBox="1">
            <a:spLocks noChangeArrowheads="1"/>
          </p:cNvSpPr>
          <p:nvPr/>
        </p:nvSpPr>
        <p:spPr bwMode="auto">
          <a:xfrm>
            <a:off x="6764338" y="5949950"/>
            <a:ext cx="10477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000" b="0"/>
              <a:t>closeSession</a:t>
            </a:r>
            <a:endParaRPr lang="fr-CA" altLang="fr-FR" sz="1000" b="0"/>
          </a:p>
        </p:txBody>
      </p:sp>
      <p:sp>
        <p:nvSpPr>
          <p:cNvPr id="45" name="Oval 44"/>
          <p:cNvSpPr/>
          <p:nvPr/>
        </p:nvSpPr>
        <p:spPr>
          <a:xfrm>
            <a:off x="900113" y="3297238"/>
            <a:ext cx="287337" cy="292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cxnSp>
        <p:nvCxnSpPr>
          <p:cNvPr id="46" name="Straight Arrow Connector 45"/>
          <p:cNvCxnSpPr>
            <a:stCxn id="45" idx="5"/>
          </p:cNvCxnSpPr>
          <p:nvPr/>
        </p:nvCxnSpPr>
        <p:spPr>
          <a:xfrm>
            <a:off x="1146175" y="3548063"/>
            <a:ext cx="153988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Compound States Example</a:t>
            </a:r>
            <a:endParaRPr lang="en-CA" dirty="0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268413"/>
            <a:ext cx="46767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0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/>
              <a:t>Compound States Example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/>
          <a:lstStyle/>
          <a:p>
            <a:r>
              <a:rPr lang="en-CA" altLang="fr-FR" smtClean="0"/>
              <a:t>Same example, with an alternative notation</a:t>
            </a:r>
          </a:p>
          <a:p>
            <a:pPr lvl="1"/>
            <a:r>
              <a:rPr lang="en-CA" altLang="fr-FR" smtClean="0"/>
              <a:t>The link symbol in the “Check Pin” state indicates that the details of the sub-machine associated with “Check Pin” are specified in an another state machine</a:t>
            </a: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68638"/>
            <a:ext cx="3751263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6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Use Case – Validate PIN (1)</a:t>
            </a:r>
            <a:endParaRPr lang="en-CA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76800"/>
          </a:xfrm>
        </p:spPr>
        <p:txBody>
          <a:bodyPr/>
          <a:lstStyle/>
          <a:p>
            <a:r>
              <a:rPr lang="en-CA" altLang="fr-FR" sz="2400" dirty="0" smtClean="0"/>
              <a:t>Use case name:</a:t>
            </a:r>
            <a:r>
              <a:rPr lang="en-CA" altLang="fr-FR" sz="2400" b="0" dirty="0" smtClean="0"/>
              <a:t> Validate PIN</a:t>
            </a:r>
          </a:p>
          <a:p>
            <a:endParaRPr lang="en-CA" altLang="fr-FR" sz="2400" b="0" dirty="0" smtClean="0"/>
          </a:p>
          <a:p>
            <a:r>
              <a:rPr lang="en-CA" altLang="fr-FR" sz="2400" dirty="0" smtClean="0"/>
              <a:t>Summary:</a:t>
            </a:r>
            <a:r>
              <a:rPr lang="en-CA" altLang="fr-FR" sz="2400" b="0" dirty="0" smtClean="0"/>
              <a:t> System validates customer PIN</a:t>
            </a:r>
          </a:p>
          <a:p>
            <a:endParaRPr lang="en-CA" altLang="fr-FR" sz="2400" b="0" dirty="0" smtClean="0"/>
          </a:p>
          <a:p>
            <a:r>
              <a:rPr lang="en-CA" altLang="fr-FR" sz="2400" dirty="0" smtClean="0"/>
              <a:t>Actor:</a:t>
            </a:r>
            <a:r>
              <a:rPr lang="en-CA" altLang="fr-FR" sz="2400" b="0" dirty="0" smtClean="0"/>
              <a:t> ATM Customer</a:t>
            </a:r>
          </a:p>
          <a:p>
            <a:endParaRPr lang="en-CA" altLang="fr-FR" sz="2400" b="0" dirty="0" smtClean="0"/>
          </a:p>
          <a:p>
            <a:r>
              <a:rPr lang="en-CA" altLang="fr-FR" sz="2400" dirty="0" smtClean="0"/>
              <a:t>Precondition:</a:t>
            </a:r>
            <a:r>
              <a:rPr lang="en-CA" altLang="fr-FR" sz="2400" b="0" dirty="0" smtClean="0"/>
              <a:t> ATM is idle, displaying a Welcome message.</a:t>
            </a:r>
          </a:p>
          <a:p>
            <a:endParaRPr lang="en-CA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1917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/>
              <a:t>Use Case – Validate PIN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Main sequence:</a:t>
            </a:r>
            <a:endParaRPr lang="en-CA" b="0" dirty="0" smtClean="0"/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Customer inserts the ATM card into the card reader.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If system recognizes the card, it reads the card number.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System prompts customer for PIN.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Customer enters PIN.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System checks the card's expiration date and whether the card has been reported as lost or stolen.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If card is valid, system then checks whether the user-entered PIN matches the card PIN maintained by the system.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If PIN numbers match, system checks what accounts are accessible with the ATM card.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CA" dirty="0" smtClean="0"/>
              <a:t>System displays customer accounts and prompts customer for transaction type: withdrawal, query, or transfer.</a:t>
            </a:r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6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/>
              <a:t>Use Case – Validate PIN </a:t>
            </a:r>
            <a:r>
              <a:rPr lang="en-CA" dirty="0" smtClean="0"/>
              <a:t>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CA" dirty="0" smtClean="0"/>
              <a:t>Alternative sequences:</a:t>
            </a:r>
            <a:endParaRPr lang="en-CA" b="0" dirty="0" smtClean="0"/>
          </a:p>
          <a:p>
            <a:pPr>
              <a:defRPr/>
            </a:pPr>
            <a:r>
              <a:rPr lang="en-CA" dirty="0" smtClean="0"/>
              <a:t>Step 2:</a:t>
            </a:r>
            <a:r>
              <a:rPr lang="en-CA" b="0" dirty="0" smtClean="0"/>
              <a:t> If the system does not recognize the card, the system ejects the card.</a:t>
            </a:r>
          </a:p>
          <a:p>
            <a:pPr>
              <a:defRPr/>
            </a:pPr>
            <a:r>
              <a:rPr lang="en-CA" dirty="0" smtClean="0"/>
              <a:t>Step 5:</a:t>
            </a:r>
            <a:r>
              <a:rPr lang="en-CA" b="0" dirty="0" smtClean="0"/>
              <a:t> If the system determines that the card date has expired, the system confiscates the card.</a:t>
            </a:r>
          </a:p>
          <a:p>
            <a:pPr>
              <a:defRPr/>
            </a:pPr>
            <a:r>
              <a:rPr lang="en-CA" dirty="0" smtClean="0"/>
              <a:t>Step 5:</a:t>
            </a:r>
            <a:r>
              <a:rPr lang="en-CA" b="0" dirty="0" smtClean="0"/>
              <a:t> If the system determines that the card has been reported lost or stolen, the system confiscates the card.</a:t>
            </a:r>
          </a:p>
          <a:p>
            <a:pPr>
              <a:defRPr/>
            </a:pPr>
            <a:r>
              <a:rPr lang="en-CA" dirty="0" smtClean="0"/>
              <a:t>Step 7:</a:t>
            </a:r>
            <a:r>
              <a:rPr lang="en-CA" b="0" dirty="0" smtClean="0"/>
              <a:t> If the customer-entered PIN does not match the PIN number for this card, the system re-prompts for the PIN.</a:t>
            </a:r>
          </a:p>
          <a:p>
            <a:pPr>
              <a:defRPr/>
            </a:pPr>
            <a:r>
              <a:rPr lang="en-CA" dirty="0" smtClean="0"/>
              <a:t>Step 7:</a:t>
            </a:r>
            <a:r>
              <a:rPr lang="en-CA" b="0" dirty="0" smtClean="0"/>
              <a:t> If the customer enters the incorrect PIN three times, the system confiscates the card.</a:t>
            </a:r>
          </a:p>
          <a:p>
            <a:pPr>
              <a:defRPr/>
            </a:pPr>
            <a:r>
              <a:rPr lang="en-CA" dirty="0" smtClean="0"/>
              <a:t>Steps 4-8:</a:t>
            </a:r>
            <a:r>
              <a:rPr lang="en-CA" b="0" dirty="0" smtClean="0"/>
              <a:t> If the customer enters Cancel, the system cancels the transaction and ejects the card.</a:t>
            </a:r>
          </a:p>
          <a:p>
            <a:pPr>
              <a:defRPr/>
            </a:pPr>
            <a:r>
              <a:rPr lang="en-CA" dirty="0" err="1" smtClean="0"/>
              <a:t>Postcondition</a:t>
            </a:r>
            <a:r>
              <a:rPr lang="en-CA" dirty="0" smtClean="0"/>
              <a:t>:</a:t>
            </a:r>
            <a:r>
              <a:rPr lang="en-CA" b="0" dirty="0" smtClean="0"/>
              <a:t> Customer PIN has been validated.</a:t>
            </a:r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50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/>
              <a:t>ATM Machine Example</a:t>
            </a:r>
          </a:p>
        </p:txBody>
      </p:sp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457200" y="1752600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182563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fr-FR"/>
              <a:t>Validate PIN:</a:t>
            </a:r>
          </a:p>
        </p:txBody>
      </p:sp>
      <p:pic>
        <p:nvPicPr>
          <p:cNvPr id="37894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16113"/>
            <a:ext cx="56880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9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ATM Machine </a:t>
            </a:r>
            <a:r>
              <a:rPr lang="en-CA" dirty="0"/>
              <a:t>Example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511175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Content Placeholder 2"/>
          <p:cNvSpPr txBox="1">
            <a:spLocks/>
          </p:cNvSpPr>
          <p:nvPr/>
        </p:nvSpPr>
        <p:spPr bwMode="auto">
          <a:xfrm>
            <a:off x="457200" y="1752600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182563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fr-FR"/>
              <a:t>Funds withdrawal:</a:t>
            </a:r>
          </a:p>
        </p:txBody>
      </p:sp>
    </p:spTree>
    <p:extLst>
      <p:ext uri="{BB962C8B-B14F-4D97-AF65-F5344CB8AC3E}">
        <p14:creationId xmlns:p14="http://schemas.microsoft.com/office/powerpoint/2010/main" val="19820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UML State Machine Example</a:t>
            </a:r>
            <a:endParaRPr lang="en-CA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smtClean="0"/>
              <a:t>Example of a garage door state machine</a:t>
            </a:r>
          </a:p>
          <a:p>
            <a:r>
              <a:rPr lang="en-CA" altLang="fr-FR" i="1" smtClean="0"/>
              <a:t>(We will come back to this example later)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05038"/>
            <a:ext cx="347345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States</a:t>
            </a:r>
            <a:endParaRPr lang="en-CA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u="sng" dirty="0" smtClean="0"/>
              <a:t>State(present attribute value)</a:t>
            </a:r>
          </a:p>
          <a:p>
            <a:r>
              <a:rPr lang="en-CA" altLang="fr-FR" dirty="0" smtClean="0"/>
              <a:t>Symbol for a state</a:t>
            </a:r>
          </a:p>
          <a:p>
            <a:endParaRPr lang="en-CA" altLang="fr-FR" dirty="0" smtClean="0"/>
          </a:p>
          <a:p>
            <a:endParaRPr lang="en-CA" altLang="fr-FR" dirty="0" smtClean="0"/>
          </a:p>
          <a:p>
            <a:r>
              <a:rPr lang="en-CA" altLang="fr-FR" dirty="0" smtClean="0"/>
              <a:t>A system in a state will remain in it until the occurrence of an event that will cause it to transition to another one</a:t>
            </a:r>
          </a:p>
          <a:p>
            <a:pPr lvl="1"/>
            <a:r>
              <a:rPr lang="en-CA" altLang="fr-FR" dirty="0" smtClean="0"/>
              <a:t>Being in a state means that a system will behave in a predetermined way in response to a given event</a:t>
            </a:r>
          </a:p>
          <a:p>
            <a:r>
              <a:rPr lang="en-CA" altLang="fr-FR" dirty="0" smtClean="0"/>
              <a:t>Symbols for the initial and final states</a:t>
            </a:r>
          </a:p>
          <a:p>
            <a:endParaRPr lang="en-CA" altLang="fr-FR" dirty="0" smtClean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17097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5300663"/>
            <a:ext cx="30861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3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States</a:t>
            </a:r>
            <a:endParaRPr lang="en-CA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dirty="0" smtClean="0"/>
              <a:t>Numerous types of events can cause the system to transition from one state to another</a:t>
            </a:r>
          </a:p>
          <a:p>
            <a:pPr lvl="1"/>
            <a:endParaRPr lang="en-CA" altLang="fr-FR" dirty="0" smtClean="0"/>
          </a:p>
          <a:p>
            <a:r>
              <a:rPr lang="en-CA" altLang="fr-FR" dirty="0" smtClean="0"/>
              <a:t>In every state, the system behaves in a different matter</a:t>
            </a:r>
          </a:p>
          <a:p>
            <a:endParaRPr lang="en-CA" altLang="fr-FR" dirty="0" smtClean="0"/>
          </a:p>
          <a:p>
            <a:r>
              <a:rPr lang="en-CA" altLang="fr-FR" dirty="0" smtClean="0"/>
              <a:t>Names for states are usually chosen as:</a:t>
            </a:r>
          </a:p>
          <a:p>
            <a:pPr lvl="1"/>
            <a:r>
              <a:rPr lang="en-CA" altLang="fr-FR" dirty="0" smtClean="0"/>
              <a:t>Adjectives: open, closed, ready…</a:t>
            </a:r>
          </a:p>
          <a:p>
            <a:pPr lvl="1"/>
            <a:r>
              <a:rPr lang="en-CA" altLang="fr-FR" dirty="0" smtClean="0"/>
              <a:t>Present continuous verbs: opening, closing, waiting…</a:t>
            </a:r>
          </a:p>
          <a:p>
            <a:pPr lvl="1"/>
            <a:endParaRPr lang="en-CA" altLang="fr-FR" dirty="0" smtClean="0"/>
          </a:p>
          <a:p>
            <a:endParaRPr lang="en-CA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51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Transitions</a:t>
            </a:r>
            <a:endParaRPr lang="en-CA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smtClean="0"/>
              <a:t>Transitions are represented with arrows</a:t>
            </a:r>
          </a:p>
          <a:p>
            <a:pPr lvl="1"/>
            <a:endParaRPr lang="en-CA" altLang="fr-FR" smtClean="0"/>
          </a:p>
          <a:p>
            <a:pPr lvl="1"/>
            <a:endParaRPr lang="en-CA" altLang="fr-FR" smtClean="0"/>
          </a:p>
          <a:p>
            <a:pPr lvl="1"/>
            <a:endParaRPr lang="en-CA" altLang="fr-FR" smtClean="0"/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775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3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Transitions</a:t>
            </a:r>
            <a:endParaRPr lang="en-CA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7620000" cy="4373563"/>
          </a:xfrm>
        </p:spPr>
        <p:txBody>
          <a:bodyPr/>
          <a:lstStyle/>
          <a:p>
            <a:r>
              <a:rPr lang="en-CA" altLang="fr-FR" dirty="0" smtClean="0"/>
              <a:t>Transitions represent a change in a state in response to an event</a:t>
            </a:r>
          </a:p>
          <a:p>
            <a:pPr lvl="1"/>
            <a:r>
              <a:rPr lang="en-CA" altLang="fr-FR" dirty="0" smtClean="0"/>
              <a:t>Theoretically, it is supposed to occur in a instantaneous manner (it does not take time to execute)</a:t>
            </a:r>
          </a:p>
          <a:p>
            <a:r>
              <a:rPr lang="en-CA" altLang="fr-FR" dirty="0" smtClean="0"/>
              <a:t>A transition can have”</a:t>
            </a:r>
          </a:p>
          <a:p>
            <a:pPr lvl="1"/>
            <a:r>
              <a:rPr lang="en-CA" altLang="fr-FR" b="1" dirty="0" smtClean="0"/>
              <a:t>Trigger: </a:t>
            </a:r>
            <a:r>
              <a:rPr lang="en-CA" altLang="fr-FR" dirty="0" smtClean="0"/>
              <a:t>causes the transition; can be an event of simply the passage of time</a:t>
            </a:r>
          </a:p>
          <a:p>
            <a:pPr lvl="1"/>
            <a:r>
              <a:rPr lang="en-CA" altLang="fr-FR" b="1" dirty="0" smtClean="0"/>
              <a:t>Guard: </a:t>
            </a:r>
            <a:r>
              <a:rPr lang="en-CA" altLang="fr-FR" dirty="0" smtClean="0"/>
              <a:t>a condition that must evaluate to true for the transition to occur</a:t>
            </a:r>
          </a:p>
          <a:p>
            <a:pPr lvl="1"/>
            <a:r>
              <a:rPr lang="en-CA" altLang="fr-FR" b="1" dirty="0" smtClean="0"/>
              <a:t>Effect: </a:t>
            </a:r>
            <a:r>
              <a:rPr lang="en-CA" altLang="fr-FR" dirty="0" smtClean="0"/>
              <a:t>an action that will be invoked directly on the system of the object being modeled (if we are modeling an object, the effect would correspond to a specific method)</a:t>
            </a:r>
            <a:endParaRPr lang="en-CA" altLang="fr-FR" b="1" dirty="0" smtClean="0"/>
          </a:p>
          <a:p>
            <a:pPr lvl="1"/>
            <a:endParaRPr lang="en-CA" altLang="fr-FR" dirty="0" smtClean="0"/>
          </a:p>
          <a:p>
            <a:pPr lvl="1"/>
            <a:endParaRPr lang="en-CA" altLang="fr-FR" dirty="0" smtClean="0"/>
          </a:p>
          <a:p>
            <a:pPr lvl="1"/>
            <a:endParaRPr lang="en-CA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75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Self Transition</a:t>
            </a:r>
            <a:endParaRPr lang="en-CA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563">
              <a:defRPr/>
            </a:pPr>
            <a:r>
              <a:rPr lang="en-CA" altLang="fr-FR" dirty="0" smtClean="0"/>
              <a:t>State can also have self transitions</a:t>
            </a:r>
          </a:p>
          <a:p>
            <a:pPr lvl="1">
              <a:defRPr/>
            </a:pPr>
            <a:r>
              <a:rPr lang="en-CA" altLang="fr-FR" dirty="0" smtClean="0"/>
              <a:t>These self transition are more useful when they have an effect associated with them</a:t>
            </a:r>
          </a:p>
          <a:p>
            <a:pPr>
              <a:defRPr/>
            </a:pPr>
            <a:r>
              <a:rPr lang="en-CA" altLang="fr-FR" dirty="0" smtClean="0"/>
              <a:t>Timer events are usually popular with self transitions</a:t>
            </a:r>
          </a:p>
          <a:p>
            <a:pPr>
              <a:defRPr/>
            </a:pPr>
            <a:r>
              <a:rPr lang="en-CA" altLang="fr-FR" dirty="0" smtClean="0"/>
              <a:t>Below is a typical example:</a:t>
            </a: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008438"/>
            <a:ext cx="2376488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Coming back to Our Initial Example</a:t>
            </a:r>
            <a:endParaRPr lang="en-CA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smtClean="0"/>
              <a:t>Example of a garage door state machine</a:t>
            </a: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60575"/>
            <a:ext cx="3473450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Decisions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Just like activity diagrams, we can use decisions nodes (although we usually call them decision pseudo-states)</a:t>
            </a:r>
          </a:p>
          <a:p>
            <a:pPr lvl="1">
              <a:defRPr/>
            </a:pPr>
            <a:endParaRPr lang="en-CA" dirty="0" smtClean="0"/>
          </a:p>
          <a:p>
            <a:pPr indent="-182563">
              <a:defRPr/>
            </a:pPr>
            <a:r>
              <a:rPr lang="en-CA" dirty="0" smtClean="0"/>
              <a:t>Decision pseudo-states are represented with a diamond</a:t>
            </a:r>
          </a:p>
          <a:p>
            <a:pPr lvl="1">
              <a:defRPr/>
            </a:pPr>
            <a:r>
              <a:rPr lang="en-CA" dirty="0" smtClean="0"/>
              <a:t>We always have one input transition and multiple outputs</a:t>
            </a:r>
          </a:p>
          <a:p>
            <a:pPr lvl="1">
              <a:defRPr/>
            </a:pPr>
            <a:r>
              <a:rPr lang="en-CA" dirty="0" smtClean="0"/>
              <a:t>The branch of execution is decided by the guards associated with the transitions coming out of the decision pseudo-state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10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628</Words>
  <Application>Microsoft Office PowerPoint</Application>
  <PresentationFormat>On-screen Show (4:3)</PresentationFormat>
  <Paragraphs>97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1_Essential</vt:lpstr>
      <vt:lpstr>UML State Machines</vt:lpstr>
      <vt:lpstr>UML State Machine Example</vt:lpstr>
      <vt:lpstr>States</vt:lpstr>
      <vt:lpstr>States</vt:lpstr>
      <vt:lpstr>Transitions</vt:lpstr>
      <vt:lpstr>Transitions</vt:lpstr>
      <vt:lpstr>Self Transition</vt:lpstr>
      <vt:lpstr>Coming back to Our Initial Example</vt:lpstr>
      <vt:lpstr>Decisions</vt:lpstr>
      <vt:lpstr>Decisions</vt:lpstr>
      <vt:lpstr>Compound States</vt:lpstr>
      <vt:lpstr>Compound States Example</vt:lpstr>
      <vt:lpstr>Compound States Example</vt:lpstr>
      <vt:lpstr>Use Case – Validate PIN (1)</vt:lpstr>
      <vt:lpstr>Use Case – Validate PIN (2)</vt:lpstr>
      <vt:lpstr>Use Case – Validate PIN (3)</vt:lpstr>
      <vt:lpstr>ATM Machine Example</vt:lpstr>
      <vt:lpstr>ATM Machine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</dc:title>
  <dc:creator>mcadieux</dc:creator>
  <cp:lastModifiedBy>Muhammad Waqar</cp:lastModifiedBy>
  <cp:revision>45</cp:revision>
  <dcterms:created xsi:type="dcterms:W3CDTF">2014-09-04T14:16:20Z</dcterms:created>
  <dcterms:modified xsi:type="dcterms:W3CDTF">2020-04-26T09:59:13Z</dcterms:modified>
</cp:coreProperties>
</file>