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7" r:id="rId11"/>
    <p:sldId id="28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6" r:id="rId22"/>
    <p:sldId id="268" r:id="rId23"/>
    <p:sldId id="269" r:id="rId24"/>
    <p:sldId id="270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83" autoAdjust="0"/>
  </p:normalViewPr>
  <p:slideViewPr>
    <p:cSldViewPr>
      <p:cViewPr varScale="1">
        <p:scale>
          <a:sx n="61" d="100"/>
          <a:sy n="61" d="100"/>
        </p:scale>
        <p:origin x="1572" y="72"/>
      </p:cViewPr>
      <p:guideLst>
        <p:guide orient="horz" pos="2928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E014-E26C-4AB9-8C57-AB9049BA3E4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31C66-4428-461E-9F40-1C68731D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7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00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7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7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7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7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45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1255" y="122682"/>
            <a:ext cx="5301488" cy="135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701" y="3059451"/>
            <a:ext cx="6028055" cy="207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00C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796" y="6446451"/>
            <a:ext cx="21653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7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905000"/>
            <a:ext cx="501599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Formal</a:t>
            </a:r>
            <a:r>
              <a:rPr spc="-70" dirty="0"/>
              <a:t> </a:t>
            </a:r>
            <a:r>
              <a:rPr dirty="0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93143" y="3276600"/>
            <a:ext cx="43921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rlito"/>
                <a:cs typeface="Carlito"/>
              </a:rPr>
              <a:t>Lecture</a:t>
            </a:r>
            <a:r>
              <a:rPr sz="3600" spc="-85" dirty="0">
                <a:latin typeface="Carlito"/>
                <a:cs typeface="Carlito"/>
              </a:rPr>
              <a:t> </a:t>
            </a:r>
            <a:r>
              <a:rPr sz="3600" dirty="0" smtClean="0">
                <a:latin typeface="Carlito"/>
                <a:cs typeface="Carlito"/>
              </a:rPr>
              <a:t>2</a:t>
            </a:r>
            <a:r>
              <a:rPr lang="en-US" sz="3600" dirty="0" smtClean="0">
                <a:latin typeface="Carlito"/>
                <a:cs typeface="Carlito"/>
              </a:rPr>
              <a:t> and 3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891" y="-26871"/>
            <a:ext cx="7748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Connectives </a:t>
            </a:r>
            <a:r>
              <a:rPr dirty="0"/>
              <a:t>in </a:t>
            </a:r>
            <a:r>
              <a:rPr spc="-10" dirty="0"/>
              <a:t>Propositional</a:t>
            </a:r>
            <a:r>
              <a:rPr spc="25" dirty="0"/>
              <a:t> </a:t>
            </a:r>
            <a:r>
              <a:rPr spc="-5" dirty="0"/>
              <a:t>Logic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8193" y="1861123"/>
            <a:ext cx="385317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670" algn="l"/>
                <a:tab pos="1384300" algn="l"/>
              </a:tabLst>
            </a:pPr>
            <a:r>
              <a:rPr sz="2600" dirty="0">
                <a:solidFill>
                  <a:srgbClr val="0000CC"/>
                </a:solidFill>
                <a:latin typeface="Arial"/>
                <a:cs typeface="Arial"/>
              </a:rPr>
              <a:t>-	</a:t>
            </a:r>
            <a:r>
              <a:rPr sz="2600" spc="-120" dirty="0">
                <a:solidFill>
                  <a:srgbClr val="0128D4"/>
                </a:solidFill>
                <a:latin typeface="FreeSans"/>
                <a:cs typeface="FreeSans"/>
              </a:rPr>
              <a:t>∧	</a:t>
            </a:r>
            <a:r>
              <a:rPr sz="3900" baseline="1068" dirty="0">
                <a:solidFill>
                  <a:srgbClr val="0000CC"/>
                </a:solidFill>
                <a:latin typeface="Carlito"/>
                <a:cs typeface="Carlito"/>
              </a:rPr>
              <a:t>and</a:t>
            </a:r>
            <a:r>
              <a:rPr sz="3900" spc="-112" baseline="1068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3900" spc="-7" baseline="1068" dirty="0">
                <a:solidFill>
                  <a:srgbClr val="0000CC"/>
                </a:solidFill>
                <a:latin typeface="Carlito"/>
                <a:cs typeface="Carlito"/>
              </a:rPr>
              <a:t>(conjunction):</a:t>
            </a:r>
            <a:endParaRPr sz="3900" baseline="1068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352" y="2654359"/>
            <a:ext cx="4268470" cy="11995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  <a:tabLst>
                <a:tab pos="231140" algn="l"/>
              </a:tabLst>
            </a:pPr>
            <a:r>
              <a:rPr sz="2200" b="1" spc="5" dirty="0">
                <a:solidFill>
                  <a:srgbClr val="FF2500"/>
                </a:solidFill>
                <a:latin typeface="Carlito"/>
                <a:cs typeface="Carlito"/>
              </a:rPr>
              <a:t>a </a:t>
            </a:r>
            <a:r>
              <a:rPr sz="2200" spc="-105" dirty="0">
                <a:solidFill>
                  <a:srgbClr val="FF2500"/>
                </a:solidFill>
                <a:latin typeface="FreeSans"/>
                <a:cs typeface="FreeSans"/>
              </a:rPr>
              <a:t>∧ </a:t>
            </a:r>
            <a:r>
              <a:rPr sz="2200" b="1" dirty="0">
                <a:solidFill>
                  <a:srgbClr val="FF2500"/>
                </a:solidFill>
                <a:latin typeface="Carlito"/>
                <a:cs typeface="Carlito"/>
              </a:rPr>
              <a:t>b</a:t>
            </a:r>
            <a:r>
              <a:rPr sz="2200" dirty="0">
                <a:latin typeface="Carlito"/>
                <a:cs typeface="Carlito"/>
              </a:rPr>
              <a:t>: </a:t>
            </a:r>
            <a:r>
              <a:rPr sz="2200" spc="-5" dirty="0">
                <a:latin typeface="Carlito"/>
                <a:cs typeface="Carlito"/>
              </a:rPr>
              <a:t>Both a and b </a:t>
            </a:r>
            <a:r>
              <a:rPr sz="2200" spc="-10" dirty="0">
                <a:latin typeface="Carlito"/>
                <a:cs typeface="Carlito"/>
              </a:rPr>
              <a:t>are</a:t>
            </a:r>
            <a:r>
              <a:rPr sz="2200" spc="1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true.</a:t>
            </a:r>
            <a:endParaRPr sz="2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45"/>
              </a:spcBef>
            </a:pPr>
            <a:r>
              <a:rPr sz="2600" spc="-5" dirty="0">
                <a:solidFill>
                  <a:srgbClr val="0000CC"/>
                </a:solidFill>
                <a:latin typeface="Carlito"/>
                <a:cs typeface="Carlito"/>
              </a:rPr>
              <a:t>or</a:t>
            </a:r>
            <a:r>
              <a:rPr sz="260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00CC"/>
                </a:solidFill>
                <a:latin typeface="Carlito"/>
                <a:cs typeface="Carlito"/>
              </a:rPr>
              <a:t>(disjunction)</a:t>
            </a:r>
            <a:endParaRPr sz="2600" dirty="0">
              <a:latin typeface="Carlito"/>
              <a:cs typeface="Carlito"/>
            </a:endParaRPr>
          </a:p>
          <a:p>
            <a:pPr marL="230504" indent="-21844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Font typeface="Arial"/>
              <a:buChar char="•"/>
              <a:tabLst>
                <a:tab pos="231140" algn="l"/>
              </a:tabLst>
            </a:pPr>
            <a:r>
              <a:rPr sz="2200" b="1" dirty="0">
                <a:solidFill>
                  <a:srgbClr val="FF2500"/>
                </a:solidFill>
                <a:latin typeface="Carlito"/>
                <a:cs typeface="Carlito"/>
              </a:rPr>
              <a:t>a </a:t>
            </a:r>
            <a:r>
              <a:rPr sz="2200" spc="-110" dirty="0">
                <a:solidFill>
                  <a:srgbClr val="FF2500"/>
                </a:solidFill>
                <a:latin typeface="FreeSans"/>
                <a:cs typeface="FreeSans"/>
              </a:rPr>
              <a:t>∨ </a:t>
            </a:r>
            <a:r>
              <a:rPr sz="2200" b="1" dirty="0">
                <a:solidFill>
                  <a:srgbClr val="FF2500"/>
                </a:solidFill>
                <a:latin typeface="Carlito"/>
                <a:cs typeface="Carlito"/>
              </a:rPr>
              <a:t>b</a:t>
            </a:r>
            <a:r>
              <a:rPr sz="2200" dirty="0">
                <a:latin typeface="Carlito"/>
                <a:cs typeface="Carlito"/>
              </a:rPr>
              <a:t>: </a:t>
            </a:r>
            <a:r>
              <a:rPr sz="2200" spc="-15" dirty="0">
                <a:latin typeface="Carlito"/>
                <a:cs typeface="Carlito"/>
              </a:rPr>
              <a:t>at </a:t>
            </a:r>
            <a:r>
              <a:rPr sz="2200" spc="-5" dirty="0">
                <a:latin typeface="Carlito"/>
                <a:cs typeface="Carlito"/>
              </a:rPr>
              <a:t>least one of a or b </a:t>
            </a:r>
            <a:r>
              <a:rPr sz="2200" spc="-15" dirty="0">
                <a:latin typeface="Carlito"/>
                <a:cs typeface="Carlito"/>
              </a:rPr>
              <a:t>are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true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5566" y="6347072"/>
            <a:ext cx="2718435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7660" algn="l"/>
                <a:tab pos="1384300" algn="l"/>
              </a:tabLst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976141" y="3127275"/>
            <a:ext cx="4794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0670" algn="l"/>
              </a:tabLst>
            </a:pPr>
            <a:r>
              <a:rPr sz="2600" dirty="0">
                <a:solidFill>
                  <a:srgbClr val="0000CC"/>
                </a:solidFill>
                <a:latin typeface="Arial"/>
                <a:cs typeface="Arial"/>
              </a:rPr>
              <a:t>-	</a:t>
            </a:r>
            <a:r>
              <a:rPr sz="2600" spc="-120" dirty="0">
                <a:solidFill>
                  <a:srgbClr val="0128D4"/>
                </a:solidFill>
                <a:latin typeface="FreeSans"/>
                <a:cs typeface="FreeSans"/>
              </a:rPr>
              <a:t>∨</a:t>
            </a:r>
            <a:endParaRPr sz="2600" dirty="0">
              <a:latin typeface="FreeSans"/>
              <a:cs typeface="FreeSan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38200" y="1468726"/>
            <a:ext cx="6028055" cy="207263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255" y="122682"/>
            <a:ext cx="5301488" cy="1354217"/>
          </a:xfrm>
        </p:spPr>
        <p:txBody>
          <a:bodyPr/>
          <a:lstStyle/>
          <a:p>
            <a:r>
              <a:rPr lang="en-US" dirty="0" smtClean="0"/>
              <a:t>Connectives in Propositional Logic</a:t>
            </a:r>
            <a:endParaRPr lang="en-US" dirty="0"/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414972" y="2057400"/>
            <a:ext cx="6028055" cy="280204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lvl1pPr marL="0">
              <a:defRPr sz="2600" b="0" i="0">
                <a:solidFill>
                  <a:srgbClr val="0000CC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0670" indent="-268605">
              <a:spcBef>
                <a:spcPts val="390"/>
              </a:spcBef>
              <a:buClr>
                <a:srgbClr val="0000CC"/>
              </a:buClr>
              <a:buFont typeface="Arial"/>
              <a:buChar char="-"/>
              <a:tabLst>
                <a:tab pos="280670" algn="l"/>
                <a:tab pos="281305" algn="l"/>
                <a:tab pos="1384300" algn="l"/>
              </a:tabLst>
            </a:pPr>
            <a:r>
              <a:rPr lang="en-US" sz="2800" kern="0" dirty="0" smtClean="0">
                <a:solidFill>
                  <a:srgbClr val="0128D4"/>
                </a:solidFill>
                <a:latin typeface="FreeSans"/>
                <a:cs typeface="FreeSans"/>
              </a:rPr>
              <a:t>¬</a:t>
            </a:r>
            <a:r>
              <a:rPr lang="en-US" sz="2800" kern="0" spc="-7" baseline="1068" dirty="0" smtClean="0"/>
              <a:t>not</a:t>
            </a:r>
            <a:r>
              <a:rPr lang="en-US" sz="2800" kern="0" spc="-15" baseline="1068" dirty="0" smtClean="0"/>
              <a:t> (negation)</a:t>
            </a:r>
            <a:endParaRPr lang="en-US" sz="2800" kern="0" baseline="1068" dirty="0" smtClean="0">
              <a:latin typeface="FreeSans"/>
              <a:cs typeface="FreeSans"/>
            </a:endParaRPr>
          </a:p>
          <a:p>
            <a:pPr marL="698500" lvl="1" indent="-229235">
              <a:spcBef>
                <a:spcPts val="229"/>
              </a:spcBef>
              <a:buClr>
                <a:srgbClr val="FF0000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lang="en-US" sz="2800" kern="0" dirty="0" smtClean="0">
                <a:solidFill>
                  <a:srgbClr val="FF2500"/>
                </a:solidFill>
                <a:latin typeface="FreeSans"/>
                <a:cs typeface="FreeSans"/>
              </a:rPr>
              <a:t>¬ </a:t>
            </a:r>
            <a:r>
              <a:rPr lang="en-US" sz="2800" b="1" kern="0" spc="-5" dirty="0" smtClean="0">
                <a:solidFill>
                  <a:srgbClr val="FF2500"/>
                </a:solidFill>
                <a:latin typeface="Carlito"/>
                <a:cs typeface="Carlito"/>
              </a:rPr>
              <a:t>a</a:t>
            </a:r>
            <a:r>
              <a:rPr lang="en-US" sz="2800" kern="0" spc="-5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: 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a is </a:t>
            </a:r>
            <a:r>
              <a:rPr lang="en-US" sz="2800" kern="0" spc="-5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not</a:t>
            </a:r>
            <a:r>
              <a:rPr lang="en-US" sz="2800" kern="0" spc="-75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 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true</a:t>
            </a:r>
          </a:p>
          <a:p>
            <a:pPr marL="355600" indent="-343535">
              <a:spcBef>
                <a:spcPts val="490"/>
              </a:spcBef>
              <a:buClr>
                <a:srgbClr val="0000CC"/>
              </a:buClr>
              <a:buFont typeface="Arial"/>
              <a:buChar char="–"/>
              <a:tabLst>
                <a:tab pos="354965" algn="l"/>
                <a:tab pos="356235" algn="l"/>
                <a:tab pos="1384300" algn="l"/>
              </a:tabLst>
            </a:pPr>
            <a:r>
              <a:rPr lang="en-US" sz="2800" kern="0" spc="-710" dirty="0" smtClean="0">
                <a:solidFill>
                  <a:srgbClr val="0128D4"/>
                </a:solidFill>
                <a:latin typeface="FreeSans"/>
                <a:cs typeface="FreeSans"/>
              </a:rPr>
              <a:t>→	</a:t>
            </a:r>
            <a:r>
              <a:rPr lang="en-US" sz="2800" kern="0" spc="-7" baseline="1068" dirty="0" smtClean="0"/>
              <a:t>implication</a:t>
            </a:r>
            <a:endParaRPr lang="en-US" sz="2800" kern="0" baseline="1068" dirty="0" smtClean="0">
              <a:latin typeface="FreeSans"/>
              <a:cs typeface="FreeSans"/>
            </a:endParaRPr>
          </a:p>
          <a:p>
            <a:pPr marL="687705" lvl="1" indent="-218440">
              <a:spcBef>
                <a:spcPts val="240"/>
              </a:spcBef>
              <a:buClr>
                <a:srgbClr val="FF0000"/>
              </a:buClr>
              <a:buFont typeface="Arial"/>
              <a:buChar char="•"/>
              <a:tabLst>
                <a:tab pos="688340" algn="l"/>
              </a:tabLst>
            </a:pPr>
            <a:r>
              <a:rPr lang="en-US" sz="2800" b="1" kern="0" dirty="0" smtClean="0">
                <a:solidFill>
                  <a:srgbClr val="FF2500"/>
                </a:solidFill>
                <a:latin typeface="Carlito"/>
                <a:cs typeface="Carlito"/>
              </a:rPr>
              <a:t>a </a:t>
            </a:r>
            <a:r>
              <a:rPr lang="en-US" sz="2800" kern="0" spc="-610" dirty="0" smtClean="0">
                <a:solidFill>
                  <a:srgbClr val="FF2500"/>
                </a:solidFill>
                <a:latin typeface="FreeSans"/>
                <a:cs typeface="FreeSans"/>
              </a:rPr>
              <a:t>→</a:t>
            </a:r>
            <a:r>
              <a:rPr lang="en-US" sz="2800" kern="0" spc="-55" dirty="0" smtClean="0">
                <a:solidFill>
                  <a:srgbClr val="FF2500"/>
                </a:solidFill>
                <a:latin typeface="FreeSans"/>
                <a:cs typeface="FreeSans"/>
              </a:rPr>
              <a:t> </a:t>
            </a:r>
            <a:r>
              <a:rPr lang="en-US" sz="2800" b="1" kern="0" dirty="0" smtClean="0">
                <a:solidFill>
                  <a:srgbClr val="FF2500"/>
                </a:solidFill>
                <a:latin typeface="Carlito"/>
                <a:cs typeface="Carlito"/>
              </a:rPr>
              <a:t>b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: </a:t>
            </a:r>
            <a:r>
              <a:rPr lang="en-US" sz="2800" kern="0" spc="-5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if a then b </a:t>
            </a:r>
            <a:r>
              <a:rPr lang="en-US" sz="2800" i="1" kern="0" spc="-5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(a: </a:t>
            </a:r>
            <a:r>
              <a:rPr lang="en-US" sz="2800" i="1" kern="0" spc="-10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assumption, </a:t>
            </a:r>
            <a:r>
              <a:rPr lang="en-US" sz="2800" i="1" kern="0" spc="-5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b:</a:t>
            </a:r>
            <a:r>
              <a:rPr lang="en-US" sz="2800" i="1" kern="0" spc="114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 </a:t>
            </a:r>
            <a:r>
              <a:rPr lang="en-US" sz="2800" i="1" kern="0" spc="-10" dirty="0" smtClean="0">
                <a:solidFill>
                  <a:sysClr val="windowText" lastClr="000000"/>
                </a:solidFill>
                <a:latin typeface="Carlito"/>
                <a:cs typeface="Carlito"/>
              </a:rPr>
              <a:t>conclusion)</a:t>
            </a:r>
            <a:endParaRPr lang="en-US" sz="2800" kern="0" dirty="0" smtClean="0">
              <a:solidFill>
                <a:sysClr val="windowText" lastClr="000000"/>
              </a:solidFill>
              <a:latin typeface="Carlito"/>
              <a:cs typeface="Carlito"/>
            </a:endParaRPr>
          </a:p>
          <a:p>
            <a:pPr marL="12700">
              <a:spcBef>
                <a:spcPts val="405"/>
              </a:spcBef>
              <a:tabLst>
                <a:tab pos="280670" algn="l"/>
                <a:tab pos="1384300" algn="l"/>
              </a:tabLst>
            </a:pPr>
            <a:r>
              <a:rPr lang="en-US" sz="2800" kern="0" dirty="0" smtClean="0">
                <a:latin typeface="Arial"/>
                <a:cs typeface="Arial"/>
              </a:rPr>
              <a:t>-	</a:t>
            </a:r>
            <a:r>
              <a:rPr lang="en-US" sz="2800" kern="0" spc="-855" dirty="0" smtClean="0">
                <a:solidFill>
                  <a:srgbClr val="0128D4"/>
                </a:solidFill>
                <a:latin typeface="FreeSans"/>
                <a:cs typeface="FreeSans"/>
              </a:rPr>
              <a:t>↔</a:t>
            </a:r>
            <a:r>
              <a:rPr lang="en-US" sz="2800" kern="0" spc="-7" baseline="1068" dirty="0" smtClean="0"/>
              <a:t>equivalent</a:t>
            </a:r>
            <a:r>
              <a:rPr lang="en-US" sz="2800" kern="0" spc="-60" baseline="1068" dirty="0" smtClean="0"/>
              <a:t> </a:t>
            </a:r>
            <a:r>
              <a:rPr lang="en-US" sz="2800" kern="0" spc="-15" baseline="1068" dirty="0" smtClean="0"/>
              <a:t>to</a:t>
            </a:r>
            <a:endParaRPr lang="en-US" sz="2800" kern="0" baseline="1068" dirty="0">
              <a:latin typeface="FreeSans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48812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Font typeface="Arial"/>
              <a:buChar char="•"/>
              <a:tabLst>
                <a:tab pos="231140" algn="l"/>
              </a:tabLst>
            </a:pPr>
            <a:r>
              <a:rPr lang="en-US" b="1" dirty="0">
                <a:solidFill>
                  <a:srgbClr val="FF2500"/>
                </a:solidFill>
                <a:latin typeface="Carlito"/>
                <a:cs typeface="Carlito"/>
              </a:rPr>
              <a:t>a </a:t>
            </a:r>
            <a:r>
              <a:rPr lang="en-US" spc="-730" dirty="0">
                <a:solidFill>
                  <a:srgbClr val="FF2500"/>
                </a:solidFill>
                <a:latin typeface="FreeSans"/>
                <a:cs typeface="FreeSans"/>
              </a:rPr>
              <a:t>↔</a:t>
            </a:r>
            <a:r>
              <a:rPr lang="en-US" spc="-60" dirty="0">
                <a:solidFill>
                  <a:srgbClr val="FF2500"/>
                </a:solidFill>
                <a:latin typeface="FreeSans"/>
                <a:cs typeface="FreeSans"/>
              </a:rPr>
              <a:t> </a:t>
            </a:r>
            <a:r>
              <a:rPr lang="en-US" b="1" dirty="0">
                <a:solidFill>
                  <a:srgbClr val="FF2500"/>
                </a:solidFill>
                <a:latin typeface="Carlito"/>
                <a:cs typeface="Carlito"/>
              </a:rPr>
              <a:t>b</a:t>
            </a:r>
            <a:r>
              <a:rPr lang="en-US" dirty="0">
                <a:latin typeface="Carlito"/>
                <a:cs typeface="Carlito"/>
              </a:rPr>
              <a:t>: </a:t>
            </a:r>
            <a:r>
              <a:rPr lang="en-US" spc="-5" dirty="0">
                <a:latin typeface="Carlito"/>
                <a:cs typeface="Carlito"/>
              </a:rPr>
              <a:t>a is </a:t>
            </a:r>
            <a:r>
              <a:rPr lang="en-US" spc="-10" dirty="0">
                <a:latin typeface="Carlito"/>
                <a:cs typeface="Carlito"/>
              </a:rPr>
              <a:t>equivalent </a:t>
            </a:r>
            <a:r>
              <a:rPr lang="en-US" spc="-15" dirty="0">
                <a:latin typeface="Carlito"/>
                <a:cs typeface="Carlito"/>
              </a:rPr>
              <a:t>to </a:t>
            </a:r>
            <a:r>
              <a:rPr lang="en-US" spc="-5" dirty="0">
                <a:latin typeface="Carlito"/>
                <a:cs typeface="Carlito"/>
              </a:rPr>
              <a:t>b, i.e., a </a:t>
            </a:r>
            <a:r>
              <a:rPr lang="en-US" spc="-610" dirty="0">
                <a:latin typeface="FreeSans"/>
                <a:cs typeface="FreeSans"/>
              </a:rPr>
              <a:t>→</a:t>
            </a:r>
            <a:r>
              <a:rPr lang="en-US" spc="-65" dirty="0">
                <a:latin typeface="FreeSans"/>
                <a:cs typeface="FreeSans"/>
              </a:rPr>
              <a:t> </a:t>
            </a:r>
            <a:r>
              <a:rPr lang="en-US" spc="-5" dirty="0">
                <a:latin typeface="Carlito"/>
                <a:cs typeface="Carlito"/>
              </a:rPr>
              <a:t>b </a:t>
            </a:r>
            <a:r>
              <a:rPr lang="en-US" spc="-110" dirty="0">
                <a:latin typeface="FreeSans"/>
                <a:cs typeface="FreeSans"/>
              </a:rPr>
              <a:t>∧ </a:t>
            </a:r>
            <a:r>
              <a:rPr lang="en-US" spc="-5" dirty="0">
                <a:latin typeface="Carlito"/>
                <a:cs typeface="Carlito"/>
              </a:rPr>
              <a:t>b</a:t>
            </a:r>
            <a:r>
              <a:rPr lang="en-US" spc="50" dirty="0">
                <a:latin typeface="Carlito"/>
                <a:cs typeface="Carlito"/>
              </a:rPr>
              <a:t> </a:t>
            </a:r>
            <a:r>
              <a:rPr lang="en-US" spc="-610" dirty="0">
                <a:latin typeface="FreeSans"/>
                <a:cs typeface="FreeSans"/>
              </a:rPr>
              <a:t>→</a:t>
            </a:r>
            <a:r>
              <a:rPr lang="en-US" spc="-60" dirty="0">
                <a:latin typeface="FreeSans"/>
                <a:cs typeface="FreeSans"/>
              </a:rPr>
              <a:t> </a:t>
            </a:r>
            <a:r>
              <a:rPr lang="en-US" spc="-5" dirty="0">
                <a:latin typeface="Carlito"/>
                <a:cs typeface="Carlito"/>
              </a:rPr>
              <a:t>a</a:t>
            </a:r>
            <a:endParaRPr lang="en-US" dirty="0">
              <a:latin typeface="Carlito"/>
              <a:cs typeface="Carli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376" y="5574059"/>
            <a:ext cx="203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lang="en-US" spc="-5" dirty="0">
                <a:solidFill>
                  <a:srgbClr val="0128D4"/>
                </a:solidFill>
                <a:latin typeface="Arial"/>
                <a:cs typeface="Arial"/>
              </a:rPr>
              <a:t>therefore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768220" y="5549322"/>
            <a:ext cx="407821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4635" algn="l"/>
              </a:tabLst>
            </a:pPr>
            <a:r>
              <a:rPr sz="2400" dirty="0">
                <a:solidFill>
                  <a:srgbClr val="0000CC"/>
                </a:solidFill>
                <a:latin typeface="Arial"/>
                <a:cs typeface="Arial"/>
              </a:rPr>
              <a:t>-	</a:t>
            </a:r>
            <a:r>
              <a:rPr sz="2400" spc="-960" dirty="0">
                <a:solidFill>
                  <a:srgbClr val="0128D4"/>
                </a:solidFill>
                <a:latin typeface="Arial"/>
                <a:cs typeface="Arial"/>
              </a:rPr>
              <a:t>Ⱶ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700" y="5968128"/>
            <a:ext cx="202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7660" algn="l"/>
                <a:tab pos="1384300" algn="l"/>
              </a:tabLst>
            </a:pPr>
            <a:r>
              <a:rPr lang="en-US" spc="5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lang="en-US" spc="-140" dirty="0">
                <a:solidFill>
                  <a:srgbClr val="0128D4"/>
                </a:solidFill>
                <a:latin typeface="FreeSans"/>
                <a:cs typeface="FreeSans"/>
              </a:rPr>
              <a:t>⊥</a:t>
            </a:r>
            <a:r>
              <a:rPr lang="en-US" spc="-140" dirty="0">
                <a:solidFill>
                  <a:srgbClr val="0000CC"/>
                </a:solidFill>
                <a:latin typeface="Carlito"/>
                <a:cs typeface="Carlito"/>
              </a:rPr>
              <a:t>,</a:t>
            </a:r>
            <a:r>
              <a:rPr lang="en-US" spc="-1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lang="en-US" spc="5" dirty="0" smtClean="0">
                <a:solidFill>
                  <a:srgbClr val="0000CC"/>
                </a:solidFill>
                <a:latin typeface="Carlito"/>
                <a:cs typeface="Carlito"/>
              </a:rPr>
              <a:t>T </a:t>
            </a:r>
            <a:r>
              <a:rPr lang="en-US" spc="-10" dirty="0" err="1" smtClean="0">
                <a:solidFill>
                  <a:srgbClr val="0000CC"/>
                </a:solidFill>
                <a:latin typeface="Carlito"/>
                <a:cs typeface="Carlito"/>
              </a:rPr>
              <a:t>False,</a:t>
            </a:r>
            <a:r>
              <a:rPr lang="en-US" spc="-35" dirty="0" err="1" smtClean="0">
                <a:solidFill>
                  <a:srgbClr val="0000CC"/>
                </a:solidFill>
                <a:latin typeface="Carlito"/>
                <a:cs typeface="Carlito"/>
              </a:rPr>
              <a:t>True</a:t>
            </a:r>
            <a:endParaRPr lang="en-US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75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904568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The Negation Operator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5344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The unary negation operator “¬” (NOT) transforms a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prop. into its logical negation.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If p = “I have brown hair.” 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   then ¬p = “I do not have brown hair.”</a:t>
            </a: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Char char="v"/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6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65405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Negation of p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be a proposition. The statement “It is not the case that p” is also a proposition, called the “negation of p” or ¬p (read “not p”).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   p = The sky is blue.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p = The sky is not blue.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5F5F5F"/>
              </a:buClr>
              <a:buFont typeface="Wingdings" pitchFamily="2" charset="2"/>
              <a:buNone/>
            </a:pPr>
            <a:endParaRPr lang="en-US" sz="24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68800" y="2590800"/>
            <a:ext cx="3937000" cy="3505200"/>
            <a:chOff x="2704" y="1392"/>
            <a:chExt cx="2480" cy="220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024" y="1392"/>
              <a:ext cx="2160" cy="22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024" y="2160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4128" y="2160"/>
              <a:ext cx="0" cy="14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024" y="2688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04" y="1450"/>
              <a:ext cx="246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       </a:t>
              </a:r>
              <a:r>
                <a:rPr lang="en-US" sz="2200" dirty="0">
                  <a:latin typeface="Verdana" pitchFamily="34" charset="0"/>
                </a:rPr>
                <a:t>The Truth Table for the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Negation of a</a:t>
              </a:r>
            </a:p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      Proposition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312" y="2256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latin typeface="Verdana" pitchFamily="34" charset="0"/>
                </a:rPr>
                <a:t>p </a:t>
              </a:r>
              <a:r>
                <a:rPr lang="en-US" sz="2400" dirty="0"/>
                <a:t>                   ¬p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97" y="2745"/>
              <a:ext cx="14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T                    F</a:t>
              </a:r>
            </a:p>
            <a:p>
              <a:pPr eaLnBrk="0" hangingPunct="0"/>
              <a:r>
                <a:rPr lang="en-US" sz="2400"/>
                <a:t>F                    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Negation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334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Verdan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For any proposition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(¬¬p)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p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¬¬true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 true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1000" dirty="0">
              <a:latin typeface="Verdana" pitchFamily="34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(</a:t>
            </a:r>
            <a:r>
              <a:rPr lang="en-US" sz="2200" dirty="0">
                <a:latin typeface="Verdana" pitchFamily="34" charset="0"/>
              </a:rPr>
              <a:t>¬¬false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) 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 false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914400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Simple Exercise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2133600"/>
            <a:ext cx="85344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200" dirty="0">
                <a:latin typeface="Verdana" pitchFamily="34" charset="0"/>
              </a:rPr>
              <a:t>Calculate the truth values of following propositions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¬(0&lt;1)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¬(1+1=2)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Verdana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   ¬(The earth revolves around the moon)</a:t>
            </a: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58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Conjunction Operator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</a:rPr>
              <a:t>The binary conjunction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” (AND) combines two propositions to form their logical conjunction.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If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p=“I will have salad for lunch.”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   q=“I will have steak for dinner.” 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then </a:t>
            </a:r>
          </a:p>
          <a:p>
            <a:pPr>
              <a:spcBef>
                <a:spcPct val="50000"/>
              </a:spcBef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pq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=“I will have salad for lunch and I will have steak for dinner.”</a:t>
            </a:r>
            <a:endParaRPr lang="en-US" sz="2200" dirty="0"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en-US" sz="2200" dirty="0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2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748" y="740799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Conjunction of p </a:t>
            </a: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and q</a:t>
            </a:r>
            <a:endParaRPr lang="en-US" sz="3600" dirty="0">
              <a:solidFill>
                <a:srgbClr val="CC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4419600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200" dirty="0">
              <a:latin typeface="Verdana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Let p and q be propositions.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 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The proposition “p and q,”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</a:rPr>
              <a:t>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q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 is true when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both p and q are true and is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false otherwise This is called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the conjunction of p and q.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828800"/>
            <a:ext cx="3429000" cy="3738563"/>
            <a:chOff x="2976" y="1392"/>
            <a:chExt cx="2160" cy="2355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976" y="1392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6" y="2067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080" y="2067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976" y="2595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024" y="1392"/>
              <a:ext cx="201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200" dirty="0">
                  <a:latin typeface="Verdana" pitchFamily="34" charset="0"/>
                </a:rPr>
                <a:t>The Truth Table for the Conjunction of two propositions</a:t>
              </a: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072" y="216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p        q            </a:t>
              </a:r>
              <a:r>
                <a:rPr lang="en-US" sz="2400" dirty="0" err="1"/>
                <a:t>p</a:t>
              </a:r>
              <a:r>
                <a:rPr lang="en-US" sz="2400" b="1" dirty="0" err="1">
                  <a:sym typeface="Symbol" pitchFamily="18" charset="2"/>
                </a:rPr>
                <a:t></a:t>
              </a:r>
              <a:r>
                <a:rPr lang="en-US" sz="2400" dirty="0" err="1">
                  <a:sym typeface="Symbol" pitchFamily="18" charset="2"/>
                </a:rPr>
                <a:t>q</a:t>
              </a:r>
              <a:endParaRPr lang="en-US" sz="2400" dirty="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120" y="2640"/>
              <a:ext cx="187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T      </a:t>
              </a:r>
              <a:r>
                <a:rPr lang="en-US" sz="2400" dirty="0" err="1"/>
                <a:t>T</a:t>
              </a:r>
              <a:r>
                <a:rPr lang="en-US" sz="2400" dirty="0"/>
                <a:t>               </a:t>
              </a:r>
              <a:r>
                <a:rPr lang="en-US" sz="2400" dirty="0" err="1"/>
                <a:t>T</a:t>
              </a:r>
              <a:r>
                <a:rPr lang="en-US" sz="2400" dirty="0"/>
                <a:t>  </a:t>
              </a:r>
            </a:p>
            <a:p>
              <a:pPr eaLnBrk="0" hangingPunct="0"/>
              <a:r>
                <a:rPr lang="en-US" sz="2400" dirty="0"/>
                <a:t>T      F               </a:t>
              </a:r>
              <a:r>
                <a:rPr lang="en-US" sz="2400" dirty="0" err="1"/>
                <a:t>F</a:t>
              </a:r>
              <a:endParaRPr lang="en-US" sz="2400" dirty="0"/>
            </a:p>
            <a:p>
              <a:pPr eaLnBrk="0" hangingPunct="0"/>
              <a:r>
                <a:rPr lang="en-US" sz="2400" dirty="0"/>
                <a:t>F      T               F</a:t>
              </a:r>
            </a:p>
            <a:p>
              <a:pPr eaLnBrk="0" hangingPunct="0"/>
              <a:r>
                <a:rPr lang="en-US" sz="2400" dirty="0"/>
                <a:t>F      </a:t>
              </a:r>
              <a:r>
                <a:rPr lang="en-US" sz="2400" dirty="0" err="1"/>
                <a:t>F</a:t>
              </a:r>
              <a:r>
                <a:rPr lang="en-US" sz="2400" dirty="0"/>
                <a:t>               </a:t>
              </a:r>
              <a:r>
                <a:rPr lang="en-US" sz="2400" dirty="0" err="1"/>
                <a:t>F</a:t>
              </a:r>
              <a:endParaRPr lang="en-US" sz="2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6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770296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CC0000"/>
                </a:solidFill>
                <a:latin typeface="Verdana" pitchFamily="34" charset="0"/>
              </a:rPr>
              <a:t>Truth Table</a:t>
            </a:r>
          </a:p>
        </p:txBody>
      </p:sp>
      <p:graphicFrame>
        <p:nvGraphicFramePr>
          <p:cNvPr id="160771" name="Group 3"/>
          <p:cNvGraphicFramePr>
            <a:graphicFrameLocks noGrp="1"/>
          </p:cNvGraphicFramePr>
          <p:nvPr/>
        </p:nvGraphicFramePr>
        <p:xfrm>
          <a:off x="1524000" y="2133600"/>
          <a:ext cx="5943600" cy="3911602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Tahoma" pitchFamily="34" charset="0"/>
                          <a:sym typeface="Symbol" pitchFamily="18" charset="2"/>
                        </a:rPr>
                        <a:t>¬q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85800" y="1295400"/>
            <a:ext cx="7772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200" dirty="0">
                <a:latin typeface="Verdana" pitchFamily="34" charset="0"/>
              </a:rPr>
              <a:t>The truth table for p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(¬q)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>
              <a:latin typeface="Frutiger 57Cn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6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CC0000"/>
                </a:solidFill>
                <a:latin typeface="Verdana" pitchFamily="34" charset="0"/>
              </a:rPr>
              <a:t>The Disjunction Operator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2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</a:rPr>
              <a:t>The binary disjunction operator “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” (OR) combines two propositions to form their logical disjunction.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p=“That car has a bad engine.”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>
                <a:latin typeface="Verdana" pitchFamily="34" charset="0"/>
                <a:sym typeface="Symbol" pitchFamily="18" charset="2"/>
              </a:rPr>
              <a:t>q=“That car has a bad carburetor.”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000" dirty="0">
              <a:latin typeface="Verdana" pitchFamily="34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200" dirty="0" err="1">
                <a:latin typeface="Verdana" pitchFamily="34" charset="0"/>
                <a:sym typeface="Symbol" pitchFamily="18" charset="2"/>
              </a:rPr>
              <a:t>pq</a:t>
            </a:r>
            <a:r>
              <a:rPr lang="en-US" sz="2200" dirty="0">
                <a:latin typeface="Verdana" pitchFamily="34" charset="0"/>
                <a:sym typeface="Symbol" pitchFamily="18" charset="2"/>
              </a:rPr>
              <a:t>=“Either that car has a bad engine, or </a:t>
            </a:r>
            <a:br>
              <a:rPr lang="en-US" sz="2200" dirty="0">
                <a:latin typeface="Verdana" pitchFamily="34" charset="0"/>
                <a:sym typeface="Symbol" pitchFamily="18" charset="2"/>
              </a:rPr>
            </a:br>
            <a:r>
              <a:rPr lang="en-US" sz="2200" dirty="0">
                <a:latin typeface="Verdana" pitchFamily="34" charset="0"/>
                <a:sym typeface="Symbol" pitchFamily="18" charset="2"/>
              </a:rPr>
              <a:t>         that car has a bad carburetor.”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7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308" y="461518"/>
            <a:ext cx="261569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R</a:t>
            </a:r>
            <a:r>
              <a:rPr dirty="0"/>
              <a:t>e</a:t>
            </a:r>
            <a:r>
              <a:rPr spc="-35" dirty="0"/>
              <a:t>c</a:t>
            </a:r>
            <a:r>
              <a:rPr dirty="0"/>
              <a:t>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610359"/>
            <a:ext cx="3069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10" dirty="0">
                <a:latin typeface="Carlito"/>
                <a:cs typeface="Carlito"/>
              </a:rPr>
              <a:t>Formal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Methods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777875"/>
            <a:ext cx="858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CC0000"/>
                </a:solidFill>
                <a:latin typeface="Verdana" pitchFamily="34" charset="0"/>
              </a:rPr>
              <a:t>Disjunction of p and q</a:t>
            </a:r>
            <a:endParaRPr lang="en-US" sz="360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1752600"/>
            <a:ext cx="42672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800" dirty="0">
                <a:latin typeface="Frutiger 57Cn" charset="0"/>
              </a:rPr>
              <a:t>	</a:t>
            </a:r>
            <a:r>
              <a:rPr lang="en-US" altLang="en-US" sz="2200" dirty="0">
                <a:latin typeface="Verdana" pitchFamily="34" charset="0"/>
              </a:rPr>
              <a:t>Let p and q be propositions. </a:t>
            </a:r>
          </a:p>
          <a:p>
            <a:pPr marL="342900" indent="-342900" algn="just" eaLnBrk="0" hangingPunct="0">
              <a:spcBef>
                <a:spcPct val="20000"/>
              </a:spcBef>
            </a:pPr>
            <a:endParaRPr lang="en-US" altLang="en-US" sz="2200" dirty="0">
              <a:latin typeface="Verdana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</a:pPr>
            <a:r>
              <a:rPr lang="en-US" altLang="en-US" sz="2200" dirty="0">
                <a:latin typeface="Verdana" pitchFamily="34" charset="0"/>
              </a:rPr>
              <a:t>   The proposition “p or q,” denoted by </a:t>
            </a:r>
            <a:r>
              <a:rPr lang="en-US" altLang="en-US" sz="2200" dirty="0" err="1">
                <a:latin typeface="Verdana" pitchFamily="34" charset="0"/>
              </a:rPr>
              <a:t>p</a:t>
            </a:r>
            <a:r>
              <a:rPr lang="en-US" altLang="en-US" sz="2200" dirty="0" err="1">
                <a:latin typeface="Verdana" pitchFamily="34" charset="0"/>
                <a:sym typeface="Symbol" pitchFamily="18" charset="2"/>
              </a:rPr>
              <a:t>q</a:t>
            </a:r>
            <a:r>
              <a:rPr lang="en-US" altLang="en-US" sz="2200" dirty="0">
                <a:latin typeface="Verdana" pitchFamily="34" charset="0"/>
                <a:sym typeface="Symbol" pitchFamily="18" charset="2"/>
              </a:rPr>
              <a:t>, is the proposition that is false when p and q are both false and true otherwise.  </a:t>
            </a:r>
            <a:endParaRPr lang="en-US" altLang="en-US" sz="22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752600"/>
            <a:ext cx="3429000" cy="3738563"/>
            <a:chOff x="432" y="1440"/>
            <a:chExt cx="2160" cy="2355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32" y="1440"/>
              <a:ext cx="2160" cy="2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432" y="2115"/>
              <a:ext cx="21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536" y="2115"/>
              <a:ext cx="0" cy="16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32" y="2643"/>
              <a:ext cx="21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480" y="1440"/>
              <a:ext cx="201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dirty="0">
                  <a:latin typeface="Verdana" pitchFamily="34" charset="0"/>
                </a:rPr>
                <a:t>The Truth Table for the Disjunction of two propositions</a:t>
              </a:r>
              <a:endParaRPr lang="en-US" sz="2400" dirty="0">
                <a:latin typeface="Verdana" pitchFamily="34" charset="0"/>
              </a:endParaRP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528" y="221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p        q            </a:t>
              </a:r>
              <a:r>
                <a:rPr lang="en-US" sz="2400" dirty="0" err="1"/>
                <a:t>p</a:t>
              </a:r>
              <a:r>
                <a:rPr lang="en-US" sz="2400" dirty="0" err="1">
                  <a:sym typeface="Symbol" pitchFamily="18" charset="2"/>
                </a:rPr>
                <a:t>q</a:t>
              </a:r>
              <a:endParaRPr lang="en-US" sz="2400" dirty="0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576" y="2688"/>
              <a:ext cx="187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T      </a:t>
              </a:r>
              <a:r>
                <a:rPr lang="en-US" sz="2400" dirty="0" err="1"/>
                <a:t>T</a:t>
              </a:r>
              <a:r>
                <a:rPr lang="en-US" sz="2400" dirty="0"/>
                <a:t>               </a:t>
              </a:r>
              <a:r>
                <a:rPr lang="en-US" sz="2400" dirty="0" err="1"/>
                <a:t>T</a:t>
              </a:r>
              <a:r>
                <a:rPr lang="en-US" sz="2400" dirty="0"/>
                <a:t>  </a:t>
              </a:r>
            </a:p>
            <a:p>
              <a:pPr eaLnBrk="0" hangingPunct="0"/>
              <a:r>
                <a:rPr lang="en-US" sz="2400" dirty="0"/>
                <a:t>T      F               T</a:t>
              </a:r>
            </a:p>
            <a:p>
              <a:pPr eaLnBrk="0" hangingPunct="0"/>
              <a:r>
                <a:rPr lang="en-US" sz="2400" dirty="0"/>
                <a:t>F      T               </a:t>
              </a:r>
              <a:r>
                <a:rPr lang="en-US" sz="2400" dirty="0" err="1"/>
                <a:t>T</a:t>
              </a:r>
              <a:endParaRPr lang="en-US" sz="2400" dirty="0"/>
            </a:p>
            <a:p>
              <a:pPr eaLnBrk="0" hangingPunct="0"/>
              <a:r>
                <a:rPr lang="en-US" sz="2400" dirty="0"/>
                <a:t>F      </a:t>
              </a:r>
              <a:r>
                <a:rPr lang="en-US" sz="2400" dirty="0" err="1"/>
                <a:t>F</a:t>
              </a:r>
              <a:r>
                <a:rPr lang="en-US" sz="2400" dirty="0"/>
                <a:t>               </a:t>
              </a:r>
              <a:r>
                <a:rPr lang="en-US" sz="2400" dirty="0" err="1"/>
                <a:t>F</a:t>
              </a:r>
              <a:endParaRPr lang="en-US" sz="2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E56C4A-18F9-45C2-9F34-F2DF663B34B7}" type="slidenum">
              <a:rPr lang="en-AU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9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68840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Symbols </a:t>
            </a:r>
            <a:r>
              <a:rPr dirty="0"/>
              <a:t>in </a:t>
            </a:r>
            <a:r>
              <a:rPr spc="-10" dirty="0"/>
              <a:t>Propositional</a:t>
            </a:r>
            <a:r>
              <a:rPr spc="-45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504538"/>
            <a:ext cx="7528559" cy="26396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10" dirty="0">
                <a:latin typeface="Carlito"/>
                <a:cs typeface="Carlito"/>
              </a:rPr>
              <a:t>proposition </a:t>
            </a:r>
            <a:r>
              <a:rPr sz="3200" dirty="0">
                <a:latin typeface="Carlito"/>
                <a:cs typeface="Carlito"/>
              </a:rPr>
              <a:t>is assigned a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symbol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‘</a:t>
            </a:r>
            <a:r>
              <a:rPr sz="2600" spc="-5" dirty="0">
                <a:latin typeface="Carlito"/>
                <a:cs typeface="Carlito"/>
              </a:rPr>
              <a:t>x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greater </a:t>
            </a:r>
            <a:r>
              <a:rPr sz="2600" dirty="0">
                <a:latin typeface="Carlito"/>
                <a:cs typeface="Carlito"/>
              </a:rPr>
              <a:t>than </a:t>
            </a:r>
            <a:r>
              <a:rPr sz="2600" spc="-45" dirty="0">
                <a:latin typeface="Carlito"/>
                <a:cs typeface="Carlito"/>
              </a:rPr>
              <a:t>y.</a:t>
            </a:r>
            <a:r>
              <a:rPr sz="2600" spc="-45" dirty="0">
                <a:latin typeface="Arial"/>
                <a:cs typeface="Arial"/>
              </a:rPr>
              <a:t>’</a:t>
            </a:r>
            <a:r>
              <a:rPr sz="2600" spc="-45" dirty="0">
                <a:latin typeface="Carlito"/>
                <a:cs typeface="Carlito"/>
              </a:rPr>
              <a:t>: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00CC"/>
                </a:solidFill>
                <a:latin typeface="Carlito"/>
                <a:cs typeface="Carlito"/>
              </a:rPr>
              <a:t>p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65" dirty="0">
                <a:latin typeface="Arial"/>
                <a:cs typeface="Arial"/>
              </a:rPr>
              <a:t>‘</a:t>
            </a:r>
            <a:r>
              <a:rPr sz="2600" spc="-65" dirty="0">
                <a:latin typeface="Carlito"/>
                <a:cs typeface="Carlito"/>
              </a:rPr>
              <a:t>Mr. </a:t>
            </a:r>
            <a:r>
              <a:rPr sz="2600" dirty="0">
                <a:latin typeface="Carlito"/>
                <a:cs typeface="Carlito"/>
              </a:rPr>
              <a:t>Abid is </a:t>
            </a:r>
            <a:r>
              <a:rPr sz="2600" spc="-5" dirty="0">
                <a:latin typeface="Carlito"/>
                <a:cs typeface="Carlito"/>
              </a:rPr>
              <a:t>teaching </a:t>
            </a:r>
            <a:r>
              <a:rPr sz="2600" spc="-10" dirty="0">
                <a:latin typeface="Carlito"/>
                <a:cs typeface="Carlito"/>
              </a:rPr>
              <a:t>Formal </a:t>
            </a:r>
            <a:r>
              <a:rPr sz="2600" dirty="0">
                <a:latin typeface="Carlito"/>
                <a:cs typeface="Carlito"/>
              </a:rPr>
              <a:t>Methods this </a:t>
            </a:r>
            <a:r>
              <a:rPr sz="2600" spc="-5" dirty="0">
                <a:latin typeface="Carlito"/>
                <a:cs typeface="Carlito"/>
              </a:rPr>
              <a:t>term</a:t>
            </a:r>
            <a:r>
              <a:rPr sz="2600" spc="-5" dirty="0">
                <a:latin typeface="Arial"/>
                <a:cs typeface="Arial"/>
              </a:rPr>
              <a:t>’</a:t>
            </a:r>
            <a:r>
              <a:rPr sz="2600" spc="-5" dirty="0">
                <a:latin typeface="Carlito"/>
                <a:cs typeface="Carlito"/>
              </a:rPr>
              <a:t>:</a:t>
            </a:r>
            <a:r>
              <a:rPr sz="2600" spc="110" dirty="0"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00CC"/>
                </a:solidFill>
                <a:latin typeface="Carlito"/>
                <a:cs typeface="Carlito"/>
              </a:rPr>
              <a:t>q</a:t>
            </a:r>
            <a:endParaRPr sz="2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6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95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sz="2950" dirty="0">
                <a:latin typeface="Carlito"/>
                <a:cs typeface="Carlito"/>
              </a:rPr>
              <a:t>I </a:t>
            </a:r>
            <a:r>
              <a:rPr sz="2950" spc="5" dirty="0">
                <a:latin typeface="Carlito"/>
                <a:cs typeface="Carlito"/>
              </a:rPr>
              <a:t>won </a:t>
            </a:r>
            <a:r>
              <a:rPr sz="2950" spc="10" dirty="0">
                <a:latin typeface="Carlito"/>
                <a:cs typeface="Carlito"/>
              </a:rPr>
              <a:t>a </a:t>
            </a:r>
            <a:r>
              <a:rPr sz="2950" dirty="0">
                <a:latin typeface="Carlito"/>
                <a:cs typeface="Carlito"/>
              </a:rPr>
              <a:t>gold </a:t>
            </a:r>
            <a:r>
              <a:rPr sz="2950" spc="10" dirty="0">
                <a:latin typeface="Carlito"/>
                <a:cs typeface="Carlito"/>
              </a:rPr>
              <a:t>medal </a:t>
            </a:r>
            <a:r>
              <a:rPr sz="2950" spc="5" dirty="0">
                <a:latin typeface="Carlito"/>
                <a:cs typeface="Carlito"/>
              </a:rPr>
              <a:t>in </a:t>
            </a:r>
            <a:r>
              <a:rPr sz="2950" dirty="0">
                <a:latin typeface="Carlito"/>
                <a:cs typeface="Carlito"/>
              </a:rPr>
              <a:t>last </a:t>
            </a:r>
            <a:r>
              <a:rPr sz="2950" spc="-10" dirty="0">
                <a:latin typeface="Carlito"/>
                <a:cs typeface="Carlito"/>
              </a:rPr>
              <a:t>years </a:t>
            </a:r>
            <a:r>
              <a:rPr sz="2950" spc="5" dirty="0">
                <a:latin typeface="Carlito"/>
                <a:cs typeface="Carlito"/>
              </a:rPr>
              <a:t>Sports gala.</a:t>
            </a:r>
            <a:r>
              <a:rPr sz="2950" spc="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950" spc="5" dirty="0">
                <a:latin typeface="Carlito"/>
                <a:cs typeface="Carlito"/>
              </a:rPr>
              <a:t>:</a:t>
            </a:r>
            <a:r>
              <a:rPr sz="2950" spc="135" dirty="0">
                <a:latin typeface="Carlito"/>
                <a:cs typeface="Carlito"/>
              </a:rPr>
              <a:t> </a:t>
            </a:r>
            <a:r>
              <a:rPr sz="2950" spc="5" dirty="0">
                <a:solidFill>
                  <a:srgbClr val="0000CC"/>
                </a:solidFill>
                <a:latin typeface="Carlito"/>
                <a:cs typeface="Carlito"/>
              </a:rPr>
              <a:t>r</a:t>
            </a:r>
            <a:endParaRPr sz="295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254" y="122682"/>
            <a:ext cx="6308345" cy="138050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 marR="5080">
              <a:lnSpc>
                <a:spcPts val="5170"/>
              </a:lnSpc>
              <a:spcBef>
                <a:spcPts val="365"/>
              </a:spcBef>
            </a:pPr>
            <a:r>
              <a:rPr spc="-5" dirty="0">
                <a:solidFill>
                  <a:srgbClr val="0000CC"/>
                </a:solidFill>
              </a:rPr>
              <a:t>Activity</a:t>
            </a:r>
            <a:r>
              <a:rPr spc="-5" dirty="0"/>
              <a:t>: </a:t>
            </a:r>
            <a:r>
              <a:rPr dirty="0"/>
              <a:t>Modeling</a:t>
            </a:r>
            <a:r>
              <a:rPr spc="-50" dirty="0"/>
              <a:t> </a:t>
            </a:r>
            <a:r>
              <a:rPr spc="-5" dirty="0"/>
              <a:t>with  </a:t>
            </a:r>
            <a:r>
              <a:rPr spc="-10" dirty="0"/>
              <a:t>Propositional</a:t>
            </a:r>
            <a:r>
              <a:rPr spc="-5" dirty="0"/>
              <a:t> 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609420"/>
            <a:ext cx="7848600" cy="32334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95300" marR="5080" indent="-495300">
              <a:lnSpc>
                <a:spcPct val="98800"/>
              </a:lnSpc>
              <a:spcBef>
                <a:spcPts val="15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dirty="0">
                <a:latin typeface="Carlito"/>
                <a:cs typeface="Carlito"/>
              </a:rPr>
              <a:t>If the </a:t>
            </a:r>
            <a:r>
              <a:rPr sz="3200" spc="-15" dirty="0">
                <a:latin typeface="Carlito"/>
                <a:cs typeface="Carlito"/>
              </a:rPr>
              <a:t>train </a:t>
            </a:r>
            <a:r>
              <a:rPr sz="3200" spc="-5" dirty="0">
                <a:latin typeface="Carlito"/>
                <a:cs typeface="Carlito"/>
              </a:rPr>
              <a:t>arrives </a:t>
            </a:r>
            <a:r>
              <a:rPr sz="3200" spc="-20" dirty="0">
                <a:latin typeface="Carlito"/>
                <a:cs typeface="Carlito"/>
              </a:rPr>
              <a:t>late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no </a:t>
            </a:r>
            <a:r>
              <a:rPr sz="3200" spc="-15" dirty="0">
                <a:latin typeface="Carlito"/>
                <a:cs typeface="Carlito"/>
              </a:rPr>
              <a:t>taxis  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station, </a:t>
            </a:r>
            <a:r>
              <a:rPr sz="3200" dirty="0">
                <a:latin typeface="Carlito"/>
                <a:cs typeface="Carlito"/>
              </a:rPr>
              <a:t>then John is </a:t>
            </a:r>
            <a:r>
              <a:rPr sz="3200" spc="-20" dirty="0">
                <a:latin typeface="Carlito"/>
                <a:cs typeface="Carlito"/>
              </a:rPr>
              <a:t>late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his  </a:t>
            </a:r>
            <a:r>
              <a:rPr sz="3200" spc="-5" dirty="0">
                <a:latin typeface="Carlito"/>
                <a:cs typeface="Carlito"/>
              </a:rPr>
              <a:t>meeting.</a:t>
            </a:r>
            <a:endParaRPr sz="3200">
              <a:latin typeface="Carlito"/>
              <a:cs typeface="Carlito"/>
            </a:endParaRPr>
          </a:p>
          <a:p>
            <a:pPr marL="495300" indent="-48323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dirty="0">
                <a:latin typeface="Carlito"/>
                <a:cs typeface="Carlito"/>
              </a:rPr>
              <a:t>John is </a:t>
            </a:r>
            <a:r>
              <a:rPr sz="3200" spc="-5" dirty="0">
                <a:latin typeface="Carlito"/>
                <a:cs typeface="Carlito"/>
              </a:rPr>
              <a:t>not </a:t>
            </a:r>
            <a:r>
              <a:rPr sz="3200" spc="-20" dirty="0">
                <a:latin typeface="Carlito"/>
                <a:cs typeface="Carlito"/>
              </a:rPr>
              <a:t>late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his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meeting.</a:t>
            </a:r>
            <a:endParaRPr sz="3200">
              <a:latin typeface="Carlito"/>
              <a:cs typeface="Carlito"/>
            </a:endParaRPr>
          </a:p>
          <a:p>
            <a:pPr marL="495300" indent="-48323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train </a:t>
            </a:r>
            <a:r>
              <a:rPr sz="3200" spc="-5" dirty="0">
                <a:latin typeface="Carlito"/>
                <a:cs typeface="Carlito"/>
              </a:rPr>
              <a:t>did </a:t>
            </a:r>
            <a:r>
              <a:rPr sz="3200" spc="-10" dirty="0">
                <a:latin typeface="Carlito"/>
                <a:cs typeface="Carlito"/>
              </a:rPr>
              <a:t>arrive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late.</a:t>
            </a:r>
            <a:endParaRPr sz="3200">
              <a:latin typeface="Carlito"/>
              <a:cs typeface="Carlito"/>
            </a:endParaRPr>
          </a:p>
          <a:p>
            <a:pPr marL="495300" indent="-48323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spc="-20" dirty="0">
                <a:latin typeface="Carlito"/>
                <a:cs typeface="Carlito"/>
              </a:rPr>
              <a:t>Therefore,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spc="-15" dirty="0">
                <a:latin typeface="Carlito"/>
                <a:cs typeface="Carlito"/>
              </a:rPr>
              <a:t>were taxis </a:t>
            </a:r>
            <a:r>
              <a:rPr sz="3200" spc="-20" dirty="0">
                <a:latin typeface="Carlito"/>
                <a:cs typeface="Carlito"/>
              </a:rPr>
              <a:t>at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station.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555" y="33531"/>
            <a:ext cx="6704075" cy="138050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 marR="5080">
              <a:lnSpc>
                <a:spcPts val="5170"/>
              </a:lnSpc>
              <a:spcBef>
                <a:spcPts val="365"/>
              </a:spcBef>
            </a:pPr>
            <a:r>
              <a:rPr spc="-5" dirty="0">
                <a:solidFill>
                  <a:srgbClr val="0000CC"/>
                </a:solidFill>
              </a:rPr>
              <a:t>Activity</a:t>
            </a:r>
            <a:r>
              <a:rPr spc="-5" dirty="0"/>
              <a:t>: </a:t>
            </a:r>
            <a:r>
              <a:rPr dirty="0"/>
              <a:t>Modeling</a:t>
            </a:r>
            <a:r>
              <a:rPr spc="-50" dirty="0"/>
              <a:t> </a:t>
            </a:r>
            <a:r>
              <a:rPr spc="-5" dirty="0"/>
              <a:t>with  </a:t>
            </a:r>
            <a:r>
              <a:rPr spc="-10" dirty="0"/>
              <a:t>Propositional</a:t>
            </a:r>
            <a:r>
              <a:rPr spc="-5" dirty="0"/>
              <a:t> 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563751"/>
            <a:ext cx="7576184" cy="4624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97205" marR="5080" indent="-497205">
              <a:lnSpc>
                <a:spcPts val="2880"/>
              </a:lnSpc>
              <a:spcBef>
                <a:spcPts val="495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sz="2700" dirty="0">
                <a:latin typeface="Carlito"/>
                <a:cs typeface="Carlito"/>
              </a:rPr>
              <a:t>If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700" spc="-15" dirty="0">
                <a:solidFill>
                  <a:srgbClr val="FF0000"/>
                </a:solidFill>
                <a:latin typeface="Carlito"/>
                <a:cs typeface="Carlito"/>
              </a:rPr>
              <a:t>train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arrives </a:t>
            </a:r>
            <a:r>
              <a:rPr sz="2700" spc="-15" dirty="0">
                <a:solidFill>
                  <a:srgbClr val="FF0000"/>
                </a:solidFill>
                <a:latin typeface="Carlito"/>
                <a:cs typeface="Carlito"/>
              </a:rPr>
              <a:t>late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(p)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there </a:t>
            </a:r>
            <a:r>
              <a:rPr sz="2700" spc="-15" dirty="0">
                <a:latin typeface="Carlito"/>
                <a:cs typeface="Carlito"/>
              </a:rPr>
              <a:t>are </a:t>
            </a:r>
            <a:r>
              <a:rPr sz="2700" spc="-5" dirty="0">
                <a:latin typeface="Carlito"/>
                <a:cs typeface="Carlito"/>
              </a:rPr>
              <a:t>no </a:t>
            </a:r>
            <a:r>
              <a:rPr sz="2700" spc="-20" dirty="0">
                <a:solidFill>
                  <a:srgbClr val="0000CC"/>
                </a:solidFill>
                <a:latin typeface="Carlito"/>
                <a:cs typeface="Carlito"/>
              </a:rPr>
              <a:t>taxis </a:t>
            </a:r>
            <a:r>
              <a:rPr sz="2700" spc="-15" dirty="0">
                <a:solidFill>
                  <a:srgbClr val="0000CC"/>
                </a:solidFill>
                <a:latin typeface="Carlito"/>
                <a:cs typeface="Carlito"/>
              </a:rPr>
              <a:t>at  </a:t>
            </a:r>
            <a:r>
              <a:rPr sz="2700" dirty="0">
                <a:solidFill>
                  <a:srgbClr val="0000CC"/>
                </a:solidFill>
                <a:latin typeface="Carlito"/>
                <a:cs typeface="Carlito"/>
              </a:rPr>
              <a:t>the </a:t>
            </a:r>
            <a:r>
              <a:rPr sz="2700" spc="-20" dirty="0">
                <a:solidFill>
                  <a:srgbClr val="0000CC"/>
                </a:solidFill>
                <a:latin typeface="Carlito"/>
                <a:cs typeface="Carlito"/>
              </a:rPr>
              <a:t>station </a:t>
            </a:r>
            <a:r>
              <a:rPr sz="2700" spc="-10" dirty="0">
                <a:solidFill>
                  <a:srgbClr val="0000CC"/>
                </a:solidFill>
                <a:latin typeface="Carlito"/>
                <a:cs typeface="Carlito"/>
              </a:rPr>
              <a:t>(q)</a:t>
            </a:r>
            <a:r>
              <a:rPr sz="2700" spc="-10" dirty="0">
                <a:latin typeface="Carlito"/>
                <a:cs typeface="Carlito"/>
              </a:rPr>
              <a:t>, </a:t>
            </a:r>
            <a:r>
              <a:rPr sz="2700" dirty="0">
                <a:latin typeface="Carlito"/>
                <a:cs typeface="Carlito"/>
              </a:rPr>
              <a:t>then </a:t>
            </a:r>
            <a:r>
              <a:rPr sz="2700" dirty="0">
                <a:solidFill>
                  <a:srgbClr val="006400"/>
                </a:solidFill>
                <a:latin typeface="Carlito"/>
                <a:cs typeface="Carlito"/>
              </a:rPr>
              <a:t>John is </a:t>
            </a:r>
            <a:r>
              <a:rPr sz="2700" spc="-15" dirty="0">
                <a:solidFill>
                  <a:srgbClr val="006400"/>
                </a:solidFill>
                <a:latin typeface="Carlito"/>
                <a:cs typeface="Carlito"/>
              </a:rPr>
              <a:t>late </a:t>
            </a:r>
            <a:r>
              <a:rPr sz="2700" spc="-25" dirty="0">
                <a:solidFill>
                  <a:srgbClr val="006400"/>
                </a:solidFill>
                <a:latin typeface="Carlito"/>
                <a:cs typeface="Carlito"/>
              </a:rPr>
              <a:t>for </a:t>
            </a:r>
            <a:r>
              <a:rPr sz="2700" spc="-5" dirty="0">
                <a:solidFill>
                  <a:srgbClr val="006400"/>
                </a:solidFill>
                <a:latin typeface="Carlito"/>
                <a:cs typeface="Carlito"/>
              </a:rPr>
              <a:t>his meeting</a:t>
            </a:r>
            <a:r>
              <a:rPr sz="2700" spc="-20" dirty="0">
                <a:solidFill>
                  <a:srgbClr val="006400"/>
                </a:solidFill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006400"/>
                </a:solidFill>
                <a:latin typeface="Carlito"/>
                <a:cs typeface="Carlito"/>
              </a:rPr>
              <a:t>(r)</a:t>
            </a:r>
            <a:r>
              <a:rPr sz="2700" spc="-5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  <a:p>
            <a:pPr marL="406400">
              <a:lnSpc>
                <a:spcPct val="100000"/>
              </a:lnSpc>
              <a:spcBef>
                <a:spcPts val="290"/>
              </a:spcBef>
              <a:tabLst>
                <a:tab pos="914400" algn="l"/>
              </a:tabLst>
            </a:pPr>
            <a:r>
              <a:rPr sz="2400" dirty="0">
                <a:solidFill>
                  <a:srgbClr val="0000CC"/>
                </a:solidFill>
                <a:latin typeface="Arial"/>
                <a:cs typeface="Arial"/>
              </a:rPr>
              <a:t>-	</a:t>
            </a:r>
            <a:r>
              <a:rPr sz="3600" baseline="2314" dirty="0">
                <a:solidFill>
                  <a:srgbClr val="0000CC"/>
                </a:solidFill>
                <a:latin typeface="Carlito"/>
                <a:cs typeface="Carlito"/>
              </a:rPr>
              <a:t>(p </a:t>
            </a:r>
            <a:r>
              <a:rPr sz="3600" spc="-172" baseline="2314" dirty="0">
                <a:solidFill>
                  <a:srgbClr val="0000CC"/>
                </a:solidFill>
                <a:latin typeface="FreeSans"/>
                <a:cs typeface="FreeSans"/>
              </a:rPr>
              <a:t>∧ </a:t>
            </a:r>
            <a:r>
              <a:rPr sz="3600" baseline="2314" dirty="0">
                <a:solidFill>
                  <a:srgbClr val="0128D4"/>
                </a:solidFill>
                <a:latin typeface="Carlito"/>
                <a:cs typeface="Carlito"/>
              </a:rPr>
              <a:t>(</a:t>
            </a:r>
            <a:r>
              <a:rPr sz="3600" baseline="2314" dirty="0">
                <a:solidFill>
                  <a:srgbClr val="0000CC"/>
                </a:solidFill>
                <a:latin typeface="FreeSans"/>
                <a:cs typeface="FreeSans"/>
              </a:rPr>
              <a:t>¬ </a:t>
            </a:r>
            <a:r>
              <a:rPr sz="3600" baseline="2314" dirty="0">
                <a:solidFill>
                  <a:srgbClr val="0128D4"/>
                </a:solidFill>
                <a:latin typeface="Carlito"/>
                <a:cs typeface="Carlito"/>
              </a:rPr>
              <a:t>q </a:t>
            </a:r>
            <a:r>
              <a:rPr sz="3600" spc="-330" baseline="2314" dirty="0">
                <a:solidFill>
                  <a:srgbClr val="0128D4"/>
                </a:solidFill>
                <a:latin typeface="Carlito"/>
                <a:cs typeface="Carlito"/>
              </a:rPr>
              <a:t>))</a:t>
            </a:r>
            <a:r>
              <a:rPr sz="3600" spc="-330" baseline="2314" dirty="0">
                <a:solidFill>
                  <a:srgbClr val="0000CC"/>
                </a:solidFill>
                <a:latin typeface="FreeSans"/>
                <a:cs typeface="FreeSans"/>
              </a:rPr>
              <a:t>→</a:t>
            </a:r>
            <a:r>
              <a:rPr sz="3600" baseline="2314" dirty="0">
                <a:solidFill>
                  <a:srgbClr val="0000CC"/>
                </a:solidFill>
                <a:latin typeface="FreeSans"/>
                <a:cs typeface="FreeSans"/>
              </a:rPr>
              <a:t> </a:t>
            </a:r>
            <a:r>
              <a:rPr sz="3600" baseline="2314" dirty="0">
                <a:solidFill>
                  <a:srgbClr val="0128D4"/>
                </a:solidFill>
                <a:latin typeface="Carlito"/>
                <a:cs typeface="Carlito"/>
              </a:rPr>
              <a:t>r</a:t>
            </a:r>
            <a:endParaRPr sz="3600" baseline="2314" dirty="0">
              <a:latin typeface="Carlito"/>
              <a:cs typeface="Carlito"/>
            </a:endParaRPr>
          </a:p>
          <a:p>
            <a:pPr marL="497205" indent="-485140">
              <a:lnSpc>
                <a:spcPct val="100000"/>
              </a:lnSpc>
              <a:spcBef>
                <a:spcPts val="380"/>
              </a:spcBef>
              <a:buAutoNum type="arabicPeriod" startAt="2"/>
              <a:tabLst>
                <a:tab pos="497205" algn="l"/>
                <a:tab pos="497840" algn="l"/>
              </a:tabLst>
            </a:pPr>
            <a:r>
              <a:rPr sz="2700" dirty="0">
                <a:latin typeface="Carlito"/>
                <a:cs typeface="Carlito"/>
              </a:rPr>
              <a:t>John is </a:t>
            </a:r>
            <a:r>
              <a:rPr sz="2700" spc="-5" dirty="0">
                <a:latin typeface="Carlito"/>
                <a:cs typeface="Carlito"/>
              </a:rPr>
              <a:t>not </a:t>
            </a:r>
            <a:r>
              <a:rPr sz="2700" spc="-15" dirty="0">
                <a:latin typeface="Carlito"/>
                <a:cs typeface="Carlito"/>
              </a:rPr>
              <a:t>late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his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meeting.</a:t>
            </a:r>
            <a:endParaRPr sz="2700" dirty="0">
              <a:latin typeface="Carlito"/>
              <a:cs typeface="Carlito"/>
            </a:endParaRPr>
          </a:p>
          <a:p>
            <a:pPr marL="914400" lvl="1" indent="-508634">
              <a:lnSpc>
                <a:spcPct val="100000"/>
              </a:lnSpc>
              <a:spcBef>
                <a:spcPts val="200"/>
              </a:spcBef>
              <a:buFont typeface="Arial"/>
              <a:buChar char="-"/>
              <a:tabLst>
                <a:tab pos="914400" algn="l"/>
                <a:tab pos="915035" algn="l"/>
              </a:tabLst>
            </a:pPr>
            <a:r>
              <a:rPr sz="3600" baseline="2314" dirty="0">
                <a:solidFill>
                  <a:srgbClr val="0000CC"/>
                </a:solidFill>
                <a:latin typeface="FreeSans"/>
                <a:cs typeface="FreeSans"/>
              </a:rPr>
              <a:t>¬</a:t>
            </a:r>
            <a:r>
              <a:rPr sz="3600" baseline="2314" dirty="0">
                <a:solidFill>
                  <a:srgbClr val="0128D4"/>
                </a:solidFill>
                <a:latin typeface="Carlito"/>
                <a:cs typeface="Carlito"/>
              </a:rPr>
              <a:t>r</a:t>
            </a:r>
            <a:endParaRPr sz="3600" baseline="2314" dirty="0">
              <a:latin typeface="Carlito"/>
              <a:cs typeface="Carlito"/>
            </a:endParaRPr>
          </a:p>
          <a:p>
            <a:pPr marL="497205" indent="-485140">
              <a:lnSpc>
                <a:spcPct val="100000"/>
              </a:lnSpc>
              <a:spcBef>
                <a:spcPts val="380"/>
              </a:spcBef>
              <a:buAutoNum type="arabicPeriod" startAt="2"/>
              <a:tabLst>
                <a:tab pos="497205" algn="l"/>
                <a:tab pos="497840" algn="l"/>
              </a:tabLst>
            </a:pP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5" dirty="0">
                <a:latin typeface="Carlito"/>
                <a:cs typeface="Carlito"/>
              </a:rPr>
              <a:t>train </a:t>
            </a:r>
            <a:r>
              <a:rPr sz="2700" spc="-5" dirty="0">
                <a:latin typeface="Carlito"/>
                <a:cs typeface="Carlito"/>
              </a:rPr>
              <a:t>did arrive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late.</a:t>
            </a:r>
            <a:endParaRPr sz="2700" dirty="0">
              <a:latin typeface="Carlito"/>
              <a:cs typeface="Carlito"/>
            </a:endParaRPr>
          </a:p>
          <a:p>
            <a:pPr marL="704850" lvl="1" indent="-299085">
              <a:lnSpc>
                <a:spcPct val="100000"/>
              </a:lnSpc>
              <a:spcBef>
                <a:spcPts val="334"/>
              </a:spcBef>
              <a:buFont typeface="Arial"/>
              <a:buChar char="-"/>
              <a:tabLst>
                <a:tab pos="704850" algn="l"/>
                <a:tab pos="705485" algn="l"/>
              </a:tabLst>
            </a:pPr>
            <a:r>
              <a:rPr sz="2400" dirty="0">
                <a:solidFill>
                  <a:srgbClr val="0000CC"/>
                </a:solidFill>
                <a:latin typeface="Carlito"/>
                <a:cs typeface="Carlito"/>
              </a:rPr>
              <a:t>p</a:t>
            </a:r>
            <a:endParaRPr sz="2400" dirty="0">
              <a:latin typeface="Carlito"/>
              <a:cs typeface="Carlito"/>
            </a:endParaRPr>
          </a:p>
          <a:p>
            <a:pPr marL="497205" indent="-485140">
              <a:lnSpc>
                <a:spcPct val="100000"/>
              </a:lnSpc>
              <a:spcBef>
                <a:spcPts val="245"/>
              </a:spcBef>
              <a:buAutoNum type="arabicPeriod" startAt="2"/>
              <a:tabLst>
                <a:tab pos="497205" algn="l"/>
                <a:tab pos="497840" algn="l"/>
              </a:tabLst>
            </a:pPr>
            <a:r>
              <a:rPr sz="2700" spc="-20" dirty="0">
                <a:latin typeface="Carlito"/>
                <a:cs typeface="Carlito"/>
              </a:rPr>
              <a:t>Therefore, </a:t>
            </a:r>
            <a:r>
              <a:rPr sz="2700" spc="-10" dirty="0">
                <a:latin typeface="Carlito"/>
                <a:cs typeface="Carlito"/>
              </a:rPr>
              <a:t>there </a:t>
            </a:r>
            <a:r>
              <a:rPr sz="2700" spc="-20" dirty="0">
                <a:latin typeface="Carlito"/>
                <a:cs typeface="Carlito"/>
              </a:rPr>
              <a:t>were taxis </a:t>
            </a:r>
            <a:r>
              <a:rPr sz="2700" spc="-15" dirty="0">
                <a:latin typeface="Carlito"/>
                <a:cs typeface="Carlito"/>
              </a:rPr>
              <a:t>at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station.</a:t>
            </a:r>
            <a:endParaRPr sz="2700" dirty="0">
              <a:latin typeface="Carlito"/>
              <a:cs typeface="Carlito"/>
            </a:endParaRPr>
          </a:p>
          <a:p>
            <a:pPr marL="704850" lvl="1" indent="-299085">
              <a:lnSpc>
                <a:spcPct val="100000"/>
              </a:lnSpc>
              <a:spcBef>
                <a:spcPts val="434"/>
              </a:spcBef>
              <a:buFont typeface="Arial"/>
              <a:buChar char="-"/>
              <a:tabLst>
                <a:tab pos="704850" algn="l"/>
                <a:tab pos="705485" algn="l"/>
              </a:tabLst>
            </a:pPr>
            <a:r>
              <a:rPr sz="2400" dirty="0">
                <a:solidFill>
                  <a:srgbClr val="0000CC"/>
                </a:solidFill>
                <a:latin typeface="Carlito"/>
                <a:cs typeface="Carlito"/>
              </a:rPr>
              <a:t>q</a:t>
            </a:r>
            <a:endParaRPr sz="2400" dirty="0">
              <a:latin typeface="Carlito"/>
              <a:cs typeface="Carlito"/>
            </a:endParaRPr>
          </a:p>
          <a:p>
            <a:pPr marL="725805">
              <a:lnSpc>
                <a:spcPct val="100000"/>
              </a:lnSpc>
              <a:spcBef>
                <a:spcPts val="1630"/>
              </a:spcBef>
            </a:pPr>
            <a:r>
              <a:rPr sz="4100" dirty="0">
                <a:solidFill>
                  <a:srgbClr val="FF0000"/>
                </a:solidFill>
                <a:latin typeface="Carlito"/>
                <a:cs typeface="Carlito"/>
              </a:rPr>
              <a:t>((p </a:t>
            </a:r>
            <a:r>
              <a:rPr sz="4100" spc="-190" dirty="0">
                <a:solidFill>
                  <a:srgbClr val="FF0000"/>
                </a:solidFill>
                <a:latin typeface="FreeSans"/>
                <a:cs typeface="FreeSans"/>
              </a:rPr>
              <a:t>∧ </a:t>
            </a:r>
            <a:r>
              <a:rPr sz="4100" dirty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4100" dirty="0">
                <a:solidFill>
                  <a:srgbClr val="FF0000"/>
                </a:solidFill>
                <a:latin typeface="FreeSans"/>
                <a:cs typeface="FreeSans"/>
              </a:rPr>
              <a:t>¬ </a:t>
            </a:r>
            <a:r>
              <a:rPr sz="4100" dirty="0">
                <a:solidFill>
                  <a:srgbClr val="FF0000"/>
                </a:solidFill>
                <a:latin typeface="Carlito"/>
                <a:cs typeface="Carlito"/>
              </a:rPr>
              <a:t>q)) </a:t>
            </a:r>
            <a:r>
              <a:rPr sz="4100" spc="-1120" dirty="0">
                <a:solidFill>
                  <a:srgbClr val="FF0000"/>
                </a:solidFill>
                <a:latin typeface="FreeSans"/>
                <a:cs typeface="FreeSans"/>
              </a:rPr>
              <a:t>→</a:t>
            </a:r>
            <a:r>
              <a:rPr sz="4100" spc="-110" dirty="0">
                <a:solidFill>
                  <a:srgbClr val="FF0000"/>
                </a:solidFill>
                <a:latin typeface="FreeSans"/>
                <a:cs typeface="FreeSans"/>
              </a:rPr>
              <a:t> </a:t>
            </a:r>
            <a:r>
              <a:rPr sz="4100" dirty="0">
                <a:solidFill>
                  <a:srgbClr val="FF0000"/>
                </a:solidFill>
                <a:latin typeface="Carlito"/>
                <a:cs typeface="Carlito"/>
              </a:rPr>
              <a:t>r) , (</a:t>
            </a:r>
            <a:r>
              <a:rPr sz="4100" dirty="0">
                <a:solidFill>
                  <a:srgbClr val="FF0000"/>
                </a:solidFill>
                <a:latin typeface="FreeSans"/>
                <a:cs typeface="FreeSans"/>
              </a:rPr>
              <a:t>¬ </a:t>
            </a:r>
            <a:r>
              <a:rPr sz="4100" dirty="0">
                <a:solidFill>
                  <a:srgbClr val="FF0000"/>
                </a:solidFill>
                <a:latin typeface="Carlito"/>
                <a:cs typeface="Carlito"/>
              </a:rPr>
              <a:t>r) , p</a:t>
            </a:r>
            <a:r>
              <a:rPr sz="4100" spc="2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100" spc="-940" dirty="0">
                <a:solidFill>
                  <a:srgbClr val="FF0000"/>
                </a:solidFill>
                <a:latin typeface="Arial"/>
                <a:cs typeface="Arial"/>
              </a:rPr>
              <a:t>Ⱶ </a:t>
            </a:r>
            <a:r>
              <a:rPr sz="4100" dirty="0">
                <a:solidFill>
                  <a:srgbClr val="FF0000"/>
                </a:solidFill>
                <a:latin typeface="Carlito"/>
                <a:cs typeface="Carlito"/>
              </a:rPr>
              <a:t>q</a:t>
            </a:r>
            <a:endParaRPr sz="41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022" y="3962400"/>
            <a:ext cx="8357954" cy="238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4" y="122682"/>
            <a:ext cx="6487541" cy="138050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590" marR="5080">
              <a:lnSpc>
                <a:spcPts val="5170"/>
              </a:lnSpc>
              <a:spcBef>
                <a:spcPts val="365"/>
              </a:spcBef>
            </a:pPr>
            <a:r>
              <a:rPr spc="-5" dirty="0">
                <a:solidFill>
                  <a:srgbClr val="0000CC"/>
                </a:solidFill>
              </a:rPr>
              <a:t>Activity</a:t>
            </a:r>
            <a:r>
              <a:rPr spc="-5" dirty="0"/>
              <a:t>: </a:t>
            </a:r>
            <a:r>
              <a:rPr dirty="0"/>
              <a:t>Modeling</a:t>
            </a:r>
            <a:r>
              <a:rPr spc="-50" dirty="0"/>
              <a:t> </a:t>
            </a:r>
            <a:r>
              <a:rPr spc="-5" dirty="0"/>
              <a:t>with  </a:t>
            </a:r>
            <a:r>
              <a:rPr spc="-10" dirty="0"/>
              <a:t>Propositional</a:t>
            </a:r>
            <a:r>
              <a:rPr spc="-5" dirty="0"/>
              <a:t> Logic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501" y="1610359"/>
            <a:ext cx="7065009" cy="19558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27660" marR="5080" indent="-327660">
              <a:lnSpc>
                <a:spcPct val="98500"/>
              </a:lnSpc>
              <a:spcBef>
                <a:spcPts val="160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dirty="0">
                <a:latin typeface="Carlito"/>
                <a:cs typeface="Carlito"/>
              </a:rPr>
              <a:t>If a </a:t>
            </a:r>
            <a:r>
              <a:rPr sz="3200" spc="-15" dirty="0">
                <a:latin typeface="Carlito"/>
                <a:cs typeface="Carlito"/>
              </a:rPr>
              <a:t>request occurs, </a:t>
            </a:r>
            <a:r>
              <a:rPr sz="3200" dirty="0">
                <a:latin typeface="Carlito"/>
                <a:cs typeface="Carlito"/>
              </a:rPr>
              <a:t>then </a:t>
            </a:r>
            <a:r>
              <a:rPr sz="3200" spc="-5" dirty="0">
                <a:latin typeface="Carlito"/>
                <a:cs typeface="Carlito"/>
              </a:rPr>
              <a:t>either </a:t>
            </a:r>
            <a:r>
              <a:rPr sz="3200" dirty="0">
                <a:latin typeface="Carlito"/>
                <a:cs typeface="Carlito"/>
              </a:rPr>
              <a:t>it will  </a:t>
            </a:r>
            <a:r>
              <a:rPr sz="3200" spc="-10" dirty="0">
                <a:latin typeface="Carlito"/>
                <a:cs typeface="Carlito"/>
              </a:rPr>
              <a:t>eventually </a:t>
            </a:r>
            <a:r>
              <a:rPr sz="3200" spc="-5" dirty="0">
                <a:latin typeface="Carlito"/>
                <a:cs typeface="Carlito"/>
              </a:rPr>
              <a:t>be acknowledged, or the  </a:t>
            </a:r>
            <a:r>
              <a:rPr sz="3200" spc="-10" dirty="0">
                <a:latin typeface="Carlito"/>
                <a:cs typeface="Carlito"/>
              </a:rPr>
              <a:t>requesting process </a:t>
            </a:r>
            <a:r>
              <a:rPr sz="3200" spc="-5" dirty="0">
                <a:latin typeface="Carlito"/>
                <a:cs typeface="Carlito"/>
              </a:rPr>
              <a:t>won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3200" spc="-5" dirty="0">
                <a:latin typeface="Carlito"/>
                <a:cs typeface="Carlito"/>
              </a:rPr>
              <a:t>t </a:t>
            </a:r>
            <a:r>
              <a:rPr sz="3200" spc="-15" dirty="0">
                <a:latin typeface="Carlito"/>
                <a:cs typeface="Carlito"/>
              </a:rPr>
              <a:t>ever </a:t>
            </a:r>
            <a:r>
              <a:rPr sz="3200" spc="-5" dirty="0">
                <a:latin typeface="Carlito"/>
                <a:cs typeface="Carlito"/>
              </a:rPr>
              <a:t>be able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30" dirty="0">
                <a:latin typeface="Carlito"/>
                <a:cs typeface="Carlito"/>
              </a:rPr>
              <a:t>make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progress.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608" y="461518"/>
            <a:ext cx="257759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527523"/>
            <a:ext cx="7764780" cy="20313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5" dirty="0">
                <a:latin typeface="Carlito"/>
                <a:cs typeface="Carlito"/>
              </a:rPr>
              <a:t>Logic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primarily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language</a:t>
            </a:r>
            <a:r>
              <a:rPr sz="3200" spc="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endParaRPr sz="3200">
              <a:latin typeface="Carlito"/>
              <a:cs typeface="Carlito"/>
            </a:endParaRPr>
          </a:p>
          <a:p>
            <a:pPr marL="741045" lvl="1" indent="-272415">
              <a:lnSpc>
                <a:spcPct val="100000"/>
              </a:lnSpc>
              <a:spcBef>
                <a:spcPts val="565"/>
              </a:spcBef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sz="2800" spc="-5" dirty="0">
                <a:latin typeface="Carlito"/>
                <a:cs typeface="Carlito"/>
              </a:rPr>
              <a:t>model the </a:t>
            </a:r>
            <a:r>
              <a:rPr sz="2800" spc="-30" dirty="0">
                <a:latin typeface="Carlito"/>
                <a:cs typeface="Carlito"/>
              </a:rPr>
              <a:t>system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(program)</a:t>
            </a:r>
            <a:endParaRPr sz="2800">
              <a:latin typeface="Carlito"/>
              <a:cs typeface="Carlito"/>
            </a:endParaRPr>
          </a:p>
          <a:p>
            <a:pPr marL="469265" marR="5080" lvl="1">
              <a:lnSpc>
                <a:spcPct val="101099"/>
              </a:lnSpc>
              <a:spcBef>
                <a:spcPts val="575"/>
              </a:spcBef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sz="2800" spc="-10" dirty="0">
                <a:solidFill>
                  <a:srgbClr val="0000CC"/>
                </a:solidFill>
                <a:latin typeface="Carlito"/>
                <a:cs typeface="Carlito"/>
              </a:rPr>
              <a:t>reason </a:t>
            </a:r>
            <a:r>
              <a:rPr sz="2800" spc="-5" dirty="0">
                <a:latin typeface="Carlito"/>
                <a:cs typeface="Carlito"/>
              </a:rPr>
              <a:t>about the </a:t>
            </a:r>
            <a:r>
              <a:rPr sz="2800" spc="-10" dirty="0">
                <a:latin typeface="Carlito"/>
                <a:cs typeface="Carlito"/>
              </a:rPr>
              <a:t>correctness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incorrectness of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system</a:t>
            </a:r>
            <a:r>
              <a:rPr sz="2800" spc="-25" dirty="0">
                <a:latin typeface="Arial"/>
                <a:cs typeface="Arial"/>
              </a:rPr>
              <a:t>’</a:t>
            </a:r>
            <a:r>
              <a:rPr sz="2800" spc="-25" dirty="0">
                <a:latin typeface="Carlito"/>
                <a:cs typeface="Carlito"/>
              </a:rPr>
              <a:t>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properties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507" y="461518"/>
            <a:ext cx="5550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Philosophical</a:t>
            </a:r>
            <a:r>
              <a:rPr spc="-40" dirty="0"/>
              <a:t> </a:t>
            </a:r>
            <a:r>
              <a:rPr spc="-5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509420"/>
            <a:ext cx="7430770" cy="49582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950" spc="10" dirty="0">
                <a:latin typeface="Carlito"/>
                <a:cs typeface="Carlito"/>
              </a:rPr>
              <a:t>500 </a:t>
            </a:r>
            <a:r>
              <a:rPr sz="2950" spc="-10" dirty="0">
                <a:latin typeface="Carlito"/>
                <a:cs typeface="Carlito"/>
              </a:rPr>
              <a:t>B.C </a:t>
            </a:r>
            <a:r>
              <a:rPr sz="2950" spc="5" dirty="0">
                <a:latin typeface="Carlito"/>
                <a:cs typeface="Carlito"/>
              </a:rPr>
              <a:t>- </a:t>
            </a:r>
            <a:r>
              <a:rPr sz="2950" spc="10" dirty="0">
                <a:latin typeface="Carlito"/>
                <a:cs typeface="Carlito"/>
              </a:rPr>
              <a:t>19th</a:t>
            </a:r>
            <a:r>
              <a:rPr sz="2950" spc="3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Century</a:t>
            </a:r>
          </a:p>
          <a:p>
            <a:pPr marL="12700" marR="5080">
              <a:lnSpc>
                <a:spcPct val="107100"/>
              </a:lnSpc>
              <a:spcBef>
                <a:spcPts val="695"/>
              </a:spcBef>
              <a:buFont typeface="Arial"/>
              <a:buChar char="•"/>
              <a:tabLst>
                <a:tab pos="306705" algn="l"/>
                <a:tab pos="307340" algn="l"/>
              </a:tabLst>
            </a:pPr>
            <a:r>
              <a:rPr sz="2950" spc="5" dirty="0">
                <a:latin typeface="Carlito"/>
                <a:cs typeface="Carlito"/>
              </a:rPr>
              <a:t>Logic dealt with reasoning </a:t>
            </a:r>
            <a:r>
              <a:rPr sz="2950" spc="10" dirty="0">
                <a:latin typeface="Carlito"/>
                <a:cs typeface="Carlito"/>
              </a:rPr>
              <a:t>of </a:t>
            </a:r>
            <a:r>
              <a:rPr sz="2950" dirty="0">
                <a:latin typeface="Carlito"/>
                <a:cs typeface="Carlito"/>
              </a:rPr>
              <a:t>arguments </a:t>
            </a:r>
            <a:r>
              <a:rPr sz="2950" spc="5" dirty="0">
                <a:latin typeface="Carlito"/>
                <a:cs typeface="Carlito"/>
              </a:rPr>
              <a:t>in </a:t>
            </a:r>
            <a:r>
              <a:rPr sz="2950" spc="10" dirty="0">
                <a:latin typeface="Carlito"/>
                <a:cs typeface="Carlito"/>
              </a:rPr>
              <a:t>the </a:t>
            </a:r>
            <a:r>
              <a:rPr sz="295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950" spc="-5" dirty="0">
                <a:solidFill>
                  <a:srgbClr val="FF0000"/>
                </a:solidFill>
                <a:latin typeface="Carlito"/>
                <a:cs typeface="Carlito"/>
              </a:rPr>
              <a:t>natural </a:t>
            </a:r>
            <a:r>
              <a:rPr sz="2950" spc="5" dirty="0">
                <a:solidFill>
                  <a:srgbClr val="FF0000"/>
                </a:solidFill>
                <a:latin typeface="Carlito"/>
                <a:cs typeface="Carlito"/>
              </a:rPr>
              <a:t>language used </a:t>
            </a:r>
            <a:r>
              <a:rPr sz="2950" dirty="0">
                <a:solidFill>
                  <a:srgbClr val="FF0000"/>
                </a:solidFill>
                <a:latin typeface="Carlito"/>
                <a:cs typeface="Carlito"/>
              </a:rPr>
              <a:t>by</a:t>
            </a:r>
            <a:r>
              <a:rPr sz="295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950" spc="10" dirty="0">
                <a:solidFill>
                  <a:srgbClr val="FF0000"/>
                </a:solidFill>
                <a:latin typeface="Carlito"/>
                <a:cs typeface="Carlito"/>
              </a:rPr>
              <a:t>humans</a:t>
            </a:r>
            <a:r>
              <a:rPr lang="en-US" sz="2950" spc="10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</a:p>
          <a:p>
            <a:pPr marL="12700" marR="5080">
              <a:lnSpc>
                <a:spcPct val="107100"/>
              </a:lnSpc>
              <a:spcBef>
                <a:spcPts val="695"/>
              </a:spcBef>
              <a:buFont typeface="Arial"/>
              <a:buChar char="•"/>
              <a:tabLst>
                <a:tab pos="306705" algn="l"/>
                <a:tab pos="307340" algn="l"/>
              </a:tabLst>
            </a:pPr>
            <a:r>
              <a:rPr lang="en-US" sz="2950" spc="10" dirty="0">
                <a:solidFill>
                  <a:srgbClr val="FF0000"/>
                </a:solidFill>
                <a:latin typeface="Carlito"/>
                <a:cs typeface="Carlito"/>
              </a:rPr>
              <a:t>Abstract study of propositions and statements</a:t>
            </a:r>
            <a:endParaRPr sz="29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3000" dirty="0">
              <a:latin typeface="Carlito"/>
              <a:cs typeface="Carlito"/>
            </a:endParaRPr>
          </a:p>
          <a:p>
            <a:pPr marL="306705" indent="-29464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06705" algn="l"/>
                <a:tab pos="307340" algn="l"/>
              </a:tabLst>
            </a:pPr>
            <a:r>
              <a:rPr sz="2950" dirty="0">
                <a:solidFill>
                  <a:srgbClr val="FF0000"/>
                </a:solidFill>
                <a:latin typeface="Carlito"/>
                <a:cs typeface="Carlito"/>
              </a:rPr>
              <a:t>Example: </a:t>
            </a:r>
            <a:r>
              <a:rPr sz="2950" spc="-25" dirty="0">
                <a:latin typeface="Carlito"/>
                <a:cs typeface="Carlito"/>
              </a:rPr>
              <a:t>Valid</a:t>
            </a:r>
            <a:r>
              <a:rPr sz="2950" spc="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Argument</a:t>
            </a:r>
          </a:p>
          <a:p>
            <a:pPr marL="741045" lvl="1" indent="-272415">
              <a:lnSpc>
                <a:spcPct val="100000"/>
              </a:lnSpc>
              <a:spcBef>
                <a:spcPts val="925"/>
              </a:spcBef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sz="2800" spc="-5" dirty="0">
                <a:latin typeface="Carlito"/>
                <a:cs typeface="Carlito"/>
              </a:rPr>
              <a:t>All IIUI </a:t>
            </a:r>
            <a:r>
              <a:rPr sz="2800" spc="-15" dirty="0">
                <a:latin typeface="Carlito"/>
                <a:cs typeface="Carlito"/>
              </a:rPr>
              <a:t>students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good at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studies.</a:t>
            </a:r>
            <a:endParaRPr sz="2800" dirty="0">
              <a:latin typeface="Carlito"/>
              <a:cs typeface="Carlito"/>
            </a:endParaRPr>
          </a:p>
          <a:p>
            <a:pPr marL="741045" lvl="1" indent="-272415">
              <a:lnSpc>
                <a:spcPct val="100000"/>
              </a:lnSpc>
              <a:spcBef>
                <a:spcPts val="645"/>
              </a:spcBef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sz="2800" spc="-20" dirty="0">
                <a:latin typeface="Carlito"/>
                <a:cs typeface="Carlito"/>
              </a:rPr>
              <a:t>Ayesha </a:t>
            </a:r>
            <a:r>
              <a:rPr sz="2800" spc="-5" dirty="0">
                <a:latin typeface="Carlito"/>
                <a:cs typeface="Carlito"/>
              </a:rPr>
              <a:t>is a IIUI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student</a:t>
            </a:r>
            <a:endParaRPr sz="2800" dirty="0">
              <a:latin typeface="Carlito"/>
              <a:cs typeface="Carlito"/>
            </a:endParaRPr>
          </a:p>
          <a:p>
            <a:pPr marL="741045" lvl="1" indent="-272415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sz="2800" spc="-20" dirty="0">
                <a:solidFill>
                  <a:srgbClr val="0128D4"/>
                </a:solidFill>
                <a:latin typeface="Carlito"/>
                <a:cs typeface="Carlito"/>
              </a:rPr>
              <a:t>Therefore</a:t>
            </a:r>
            <a:r>
              <a:rPr sz="2800" spc="-20" dirty="0">
                <a:latin typeface="Carlito"/>
                <a:cs typeface="Carlito"/>
              </a:rPr>
              <a:t>, Ayesha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good </a:t>
            </a:r>
            <a:r>
              <a:rPr sz="2800" spc="-15" dirty="0">
                <a:latin typeface="Carlito"/>
                <a:cs typeface="Carlito"/>
              </a:rPr>
              <a:t>at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studies.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506" y="461518"/>
            <a:ext cx="581609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Philosophical</a:t>
            </a:r>
            <a:r>
              <a:rPr spc="-40" dirty="0"/>
              <a:t> </a:t>
            </a:r>
            <a:r>
              <a:rPr spc="-5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609420"/>
            <a:ext cx="7848600" cy="432879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95300" marR="5080" indent="-495300">
              <a:lnSpc>
                <a:spcPct val="98800"/>
              </a:lnSpc>
              <a:spcBef>
                <a:spcPts val="15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dirty="0">
                <a:latin typeface="Carlito"/>
                <a:cs typeface="Carlito"/>
              </a:rPr>
              <a:t>If the </a:t>
            </a:r>
            <a:r>
              <a:rPr sz="3200" spc="-15" dirty="0">
                <a:latin typeface="Carlito"/>
                <a:cs typeface="Carlito"/>
              </a:rPr>
              <a:t>train </a:t>
            </a:r>
            <a:r>
              <a:rPr sz="3200" spc="-5" dirty="0">
                <a:latin typeface="Carlito"/>
                <a:cs typeface="Carlito"/>
              </a:rPr>
              <a:t>arrives </a:t>
            </a:r>
            <a:r>
              <a:rPr sz="3200" spc="-20" dirty="0">
                <a:latin typeface="Carlito"/>
                <a:cs typeface="Carlito"/>
              </a:rPr>
              <a:t>late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no </a:t>
            </a:r>
            <a:r>
              <a:rPr sz="3200" spc="-15" dirty="0">
                <a:latin typeface="Carlito"/>
                <a:cs typeface="Carlito"/>
              </a:rPr>
              <a:t>taxis  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station, </a:t>
            </a:r>
            <a:r>
              <a:rPr sz="3200" dirty="0">
                <a:latin typeface="Carlito"/>
                <a:cs typeface="Carlito"/>
              </a:rPr>
              <a:t>then John is </a:t>
            </a:r>
            <a:r>
              <a:rPr sz="3200" spc="-15" dirty="0">
                <a:latin typeface="Carlito"/>
                <a:cs typeface="Carlito"/>
              </a:rPr>
              <a:t>late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his  </a:t>
            </a:r>
            <a:r>
              <a:rPr sz="3200" spc="-5" dirty="0">
                <a:latin typeface="Carlito"/>
                <a:cs typeface="Carlito"/>
              </a:rPr>
              <a:t>meeting.</a:t>
            </a:r>
            <a:endParaRPr sz="3200" dirty="0">
              <a:latin typeface="Carlito"/>
              <a:cs typeface="Carlito"/>
            </a:endParaRPr>
          </a:p>
          <a:p>
            <a:pPr marL="495300" indent="-48323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dirty="0">
                <a:latin typeface="Carlito"/>
                <a:cs typeface="Carlito"/>
              </a:rPr>
              <a:t>John is </a:t>
            </a:r>
            <a:r>
              <a:rPr sz="3200" spc="-5" dirty="0">
                <a:latin typeface="Carlito"/>
                <a:cs typeface="Carlito"/>
              </a:rPr>
              <a:t>not </a:t>
            </a:r>
            <a:r>
              <a:rPr sz="3200" spc="-20" dirty="0">
                <a:latin typeface="Carlito"/>
                <a:cs typeface="Carlito"/>
              </a:rPr>
              <a:t>late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his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meeting.</a:t>
            </a:r>
            <a:endParaRPr sz="3200" dirty="0">
              <a:latin typeface="Carlito"/>
              <a:cs typeface="Carlito"/>
            </a:endParaRPr>
          </a:p>
          <a:p>
            <a:pPr marL="495300" indent="-48323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train </a:t>
            </a:r>
            <a:r>
              <a:rPr sz="3200" spc="-5" dirty="0">
                <a:latin typeface="Carlito"/>
                <a:cs typeface="Carlito"/>
              </a:rPr>
              <a:t>did </a:t>
            </a:r>
            <a:r>
              <a:rPr sz="3200" spc="-10" dirty="0">
                <a:latin typeface="Carlito"/>
                <a:cs typeface="Carlito"/>
              </a:rPr>
              <a:t>arrive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late.</a:t>
            </a:r>
            <a:endParaRPr sz="3200" dirty="0">
              <a:latin typeface="Carlito"/>
              <a:cs typeface="Carlito"/>
            </a:endParaRPr>
          </a:p>
          <a:p>
            <a:pPr marL="495300" indent="-483234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3200" spc="-20" dirty="0">
                <a:solidFill>
                  <a:srgbClr val="0000CC"/>
                </a:solidFill>
                <a:latin typeface="Carlito"/>
                <a:cs typeface="Carlito"/>
              </a:rPr>
              <a:t>Therefore</a:t>
            </a:r>
            <a:r>
              <a:rPr sz="3200" spc="-20" dirty="0">
                <a:latin typeface="Carlito"/>
                <a:cs typeface="Carlito"/>
              </a:rPr>
              <a:t>,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spc="-15" dirty="0">
                <a:latin typeface="Carlito"/>
                <a:cs typeface="Carlito"/>
              </a:rPr>
              <a:t>were taxis at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20" dirty="0">
                <a:latin typeface="Carlito"/>
                <a:cs typeface="Carlito"/>
              </a:rPr>
              <a:t> station.</a:t>
            </a:r>
            <a:endParaRPr sz="3200" dirty="0">
              <a:latin typeface="Carlito"/>
              <a:cs typeface="Carlito"/>
            </a:endParaRPr>
          </a:p>
          <a:p>
            <a:pPr marL="327660" indent="-3155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40" dirty="0">
                <a:latin typeface="Carlito"/>
                <a:cs typeface="Carlito"/>
              </a:rPr>
              <a:t>Valid </a:t>
            </a:r>
            <a:r>
              <a:rPr sz="3200" spc="-5" dirty="0">
                <a:latin typeface="Carlito"/>
                <a:cs typeface="Carlito"/>
              </a:rPr>
              <a:t>or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Invalid?</a:t>
            </a:r>
            <a:endParaRPr sz="320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665"/>
              </a:spcBef>
              <a:tabLst>
                <a:tab pos="741045" algn="l"/>
              </a:tabLst>
            </a:pPr>
            <a:r>
              <a:rPr sz="2800" spc="-5" dirty="0">
                <a:latin typeface="Arial"/>
                <a:cs typeface="Arial"/>
              </a:rPr>
              <a:t>-	</a:t>
            </a:r>
            <a:r>
              <a:rPr sz="2800" b="1" spc="-35" dirty="0">
                <a:solidFill>
                  <a:srgbClr val="FF0000"/>
                </a:solidFill>
                <a:latin typeface="Carlito"/>
                <a:cs typeface="Carlito"/>
              </a:rPr>
              <a:t>Valid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(Combine 1, </a:t>
            </a:r>
            <a:r>
              <a:rPr sz="2800" b="1" spc="5" dirty="0">
                <a:solidFill>
                  <a:srgbClr val="FF0000"/>
                </a:solidFill>
                <a:latin typeface="Carlito"/>
                <a:cs typeface="Carlito"/>
              </a:rPr>
              <a:t>2 and 3 and then use</a:t>
            </a:r>
            <a:r>
              <a:rPr sz="2800" b="1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4)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62118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Philosophical</a:t>
            </a:r>
            <a:r>
              <a:rPr spc="-40" dirty="0"/>
              <a:t> </a:t>
            </a:r>
            <a:r>
              <a:rPr spc="-5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610359"/>
            <a:ext cx="7942580" cy="4702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15" dirty="0">
                <a:latin typeface="Carlito"/>
                <a:cs typeface="Carlito"/>
              </a:rPr>
              <a:t>Natural </a:t>
            </a:r>
            <a:r>
              <a:rPr sz="3200" spc="-5" dirty="0">
                <a:latin typeface="Carlito"/>
                <a:cs typeface="Carlito"/>
              </a:rPr>
              <a:t>languages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very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ambiguous.</a:t>
            </a: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700" dirty="0">
              <a:latin typeface="Carlito"/>
              <a:cs typeface="Carlito"/>
            </a:endParaRPr>
          </a:p>
          <a:p>
            <a:pPr marL="327660" indent="-315595">
              <a:lnSpc>
                <a:spcPct val="100000"/>
              </a:lnSpc>
              <a:spcBef>
                <a:spcPts val="5"/>
              </a:spcBef>
              <a:buClr>
                <a:srgbClr val="0000CC"/>
              </a:buClr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10" dirty="0">
                <a:solidFill>
                  <a:srgbClr val="0128D4"/>
                </a:solidFill>
                <a:latin typeface="Carlito"/>
                <a:cs typeface="Carlito"/>
              </a:rPr>
              <a:t>Example:</a:t>
            </a:r>
            <a:endParaRPr sz="3200" dirty="0">
              <a:latin typeface="Carlito"/>
              <a:cs typeface="Carlito"/>
            </a:endParaRPr>
          </a:p>
          <a:p>
            <a:pPr marL="327660" indent="-31559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95" dirty="0">
                <a:latin typeface="Carlito"/>
                <a:cs typeface="Carlito"/>
              </a:rPr>
              <a:t>Tom </a:t>
            </a:r>
            <a:r>
              <a:rPr sz="3200" spc="-15" dirty="0">
                <a:latin typeface="Carlito"/>
                <a:cs typeface="Carlito"/>
              </a:rPr>
              <a:t>hates </a:t>
            </a:r>
            <a:r>
              <a:rPr sz="3200" dirty="0">
                <a:latin typeface="Carlito"/>
                <a:cs typeface="Carlito"/>
              </a:rPr>
              <a:t>Jim and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he </a:t>
            </a:r>
            <a:r>
              <a:rPr sz="3200" spc="-25" dirty="0">
                <a:latin typeface="Carlito"/>
                <a:cs typeface="Carlito"/>
              </a:rPr>
              <a:t>likes</a:t>
            </a:r>
            <a:r>
              <a:rPr sz="3200" spc="105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Mary.</a:t>
            </a:r>
            <a:endParaRPr sz="3200" dirty="0">
              <a:latin typeface="Carlito"/>
              <a:cs typeface="Carlito"/>
            </a:endParaRPr>
          </a:p>
          <a:p>
            <a:pPr marL="1202690" lvl="1" indent="-27622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202690" algn="l"/>
                <a:tab pos="1203325" algn="l"/>
              </a:tabLst>
            </a:pPr>
            <a:r>
              <a:rPr sz="2800" spc="-90" dirty="0">
                <a:latin typeface="Carlito"/>
                <a:cs typeface="Carlito"/>
              </a:rPr>
              <a:t>Tom </a:t>
            </a:r>
            <a:r>
              <a:rPr sz="2800" spc="-25" dirty="0">
                <a:latin typeface="Carlito"/>
                <a:cs typeface="Carlito"/>
              </a:rPr>
              <a:t>likes </a:t>
            </a:r>
            <a:r>
              <a:rPr sz="2800" spc="-45" dirty="0">
                <a:latin typeface="Carlito"/>
                <a:cs typeface="Carlito"/>
              </a:rPr>
              <a:t>Mary,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1202690" lvl="1" indent="-27622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202690" algn="l"/>
                <a:tab pos="1203325" algn="l"/>
              </a:tabLst>
            </a:pPr>
            <a:r>
              <a:rPr sz="2800" spc="-10" dirty="0">
                <a:latin typeface="Carlito"/>
                <a:cs typeface="Carlito"/>
              </a:rPr>
              <a:t>Jim </a:t>
            </a:r>
            <a:r>
              <a:rPr sz="2800" spc="-25" dirty="0">
                <a:latin typeface="Carlito"/>
                <a:cs typeface="Carlito"/>
              </a:rPr>
              <a:t>likes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Mary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500" dirty="0">
              <a:latin typeface="Carlito"/>
              <a:cs typeface="Carlito"/>
            </a:endParaRPr>
          </a:p>
          <a:p>
            <a:pPr marL="12700" marR="5080">
              <a:lnSpc>
                <a:spcPts val="3779"/>
              </a:lnSpc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spc="-5" dirty="0">
                <a:latin typeface="Carlito"/>
                <a:cs typeface="Carlito"/>
              </a:rPr>
              <a:t>Thus, </a:t>
            </a:r>
            <a:r>
              <a:rPr sz="3200" spc="-15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need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mathematical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language 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logical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reasoning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52400"/>
            <a:ext cx="535889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Propositional</a:t>
            </a:r>
            <a:r>
              <a:rPr spc="-50" dirty="0"/>
              <a:t> </a:t>
            </a:r>
            <a:r>
              <a:rPr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609420"/>
            <a:ext cx="7688580" cy="253659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280"/>
              </a:spcBef>
              <a:buFont typeface="Arial"/>
              <a:buChar char="•"/>
              <a:tabLst>
                <a:tab pos="327660" algn="l"/>
                <a:tab pos="328295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proposition </a:t>
            </a:r>
            <a:r>
              <a:rPr sz="3200" dirty="0">
                <a:latin typeface="Carlito"/>
                <a:cs typeface="Carlito"/>
              </a:rPr>
              <a:t>- a </a:t>
            </a:r>
            <a:r>
              <a:rPr sz="3200" spc="-10" dirty="0">
                <a:latin typeface="Carlito"/>
                <a:cs typeface="Carlito"/>
              </a:rPr>
              <a:t>sentence that can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5" dirty="0">
                <a:latin typeface="Carlito"/>
                <a:cs typeface="Carlito"/>
              </a:rPr>
              <a:t>either  true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false.</a:t>
            </a:r>
            <a:endParaRPr sz="3200" dirty="0">
              <a:latin typeface="Carlito"/>
              <a:cs typeface="Carlito"/>
            </a:endParaRPr>
          </a:p>
          <a:p>
            <a:pPr marL="469265" marR="675640" lvl="1">
              <a:lnSpc>
                <a:spcPts val="3279"/>
              </a:lnSpc>
              <a:spcBef>
                <a:spcPts val="1015"/>
              </a:spcBef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sz="2800" spc="-100" dirty="0" smtClean="0">
                <a:latin typeface="Carlito"/>
                <a:cs typeface="Carlito"/>
              </a:rPr>
              <a:t>Mr</a:t>
            </a:r>
            <a:r>
              <a:rPr sz="2800" spc="-100" dirty="0">
                <a:latin typeface="Carlito"/>
                <a:cs typeface="Carlito"/>
              </a:rPr>
              <a:t>. </a:t>
            </a:r>
            <a:r>
              <a:rPr sz="2800" spc="-10" dirty="0">
                <a:latin typeface="Carlito"/>
                <a:cs typeface="Carlito"/>
              </a:rPr>
              <a:t>Abid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teaching </a:t>
            </a:r>
            <a:r>
              <a:rPr sz="2800" spc="-15" dirty="0">
                <a:latin typeface="Carlito"/>
                <a:cs typeface="Carlito"/>
              </a:rPr>
              <a:t>Formal </a:t>
            </a:r>
            <a:r>
              <a:rPr sz="2800" spc="-5" dirty="0">
                <a:latin typeface="Carlito"/>
                <a:cs typeface="Carlito"/>
              </a:rPr>
              <a:t>Methods in </a:t>
            </a:r>
            <a:r>
              <a:rPr sz="2800" spc="-10" dirty="0">
                <a:latin typeface="Carlito"/>
                <a:cs typeface="Carlito"/>
              </a:rPr>
              <a:t>this  </a:t>
            </a:r>
            <a:r>
              <a:rPr sz="2800" spc="-10" dirty="0" smtClean="0">
                <a:latin typeface="Carlito"/>
                <a:cs typeface="Carlito"/>
              </a:rPr>
              <a:t>term</a:t>
            </a:r>
            <a:endParaRPr lang="en-US" sz="2800" spc="-10" dirty="0" smtClean="0">
              <a:latin typeface="Carlito"/>
              <a:cs typeface="Carlito"/>
            </a:endParaRPr>
          </a:p>
          <a:p>
            <a:pPr marL="469265" marR="675640" lvl="1">
              <a:lnSpc>
                <a:spcPts val="3279"/>
              </a:lnSpc>
              <a:spcBef>
                <a:spcPts val="1015"/>
              </a:spcBef>
              <a:buFont typeface="Arial"/>
              <a:buChar char="-"/>
              <a:tabLst>
                <a:tab pos="741045" algn="l"/>
                <a:tab pos="741680" algn="l"/>
              </a:tabLst>
            </a:pPr>
            <a:r>
              <a:rPr lang="en-US" sz="2800" spc="-10" dirty="0">
                <a:latin typeface="Carlito"/>
                <a:cs typeface="Carlito"/>
              </a:rPr>
              <a:t> </a:t>
            </a:r>
            <a:r>
              <a:rPr lang="en-US" sz="2800" spc="-10" dirty="0" smtClean="0">
                <a:latin typeface="Carlito"/>
                <a:cs typeface="Carlito"/>
              </a:rPr>
              <a:t>5 is greater than 4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9A624-7B80-4DCB-93D7-FCA7679A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22A37A-84EC-42C0-9E43-35D20AEDC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B175319-EFCF-4501-912C-DBFA8E87B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461518"/>
            <a:ext cx="74060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CC"/>
                </a:solidFill>
              </a:rPr>
              <a:t>Activity</a:t>
            </a:r>
            <a:r>
              <a:rPr spc="-5" dirty="0"/>
              <a:t>: </a:t>
            </a:r>
            <a:r>
              <a:rPr dirty="0"/>
              <a:t>Identify</a:t>
            </a:r>
            <a:r>
              <a:rPr spc="-45" dirty="0"/>
              <a:t> </a:t>
            </a:r>
            <a:r>
              <a:rPr spc="-10" dirty="0"/>
              <a:t>Propositions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501" y="1543304"/>
            <a:ext cx="37084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rlito"/>
                <a:cs typeface="Carlito"/>
              </a:rPr>
              <a:t>May </a:t>
            </a:r>
            <a:r>
              <a:rPr sz="2500" spc="-10" dirty="0">
                <a:latin typeface="Carlito"/>
                <a:cs typeface="Carlito"/>
              </a:rPr>
              <a:t>fortune come </a:t>
            </a:r>
            <a:r>
              <a:rPr sz="2500" spc="-15" dirty="0">
                <a:latin typeface="Carlito"/>
                <a:cs typeface="Carlito"/>
              </a:rPr>
              <a:t>your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60" dirty="0">
                <a:latin typeface="Carlito"/>
                <a:cs typeface="Carlito"/>
              </a:rPr>
              <a:t>way.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501" y="2306523"/>
            <a:ext cx="56197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rlito"/>
                <a:cs typeface="Carlito"/>
              </a:rPr>
              <a:t>Jane </a:t>
            </a:r>
            <a:r>
              <a:rPr sz="2500" spc="-10" dirty="0">
                <a:latin typeface="Carlito"/>
                <a:cs typeface="Carlito"/>
              </a:rPr>
              <a:t>reacted </a:t>
            </a:r>
            <a:r>
              <a:rPr sz="2500" spc="-5" dirty="0">
                <a:latin typeface="Carlito"/>
                <a:cs typeface="Carlito"/>
              </a:rPr>
              <a:t>violently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Jack</a:t>
            </a:r>
            <a:r>
              <a:rPr sz="2500" spc="-5" dirty="0">
                <a:latin typeface="Arial"/>
                <a:cs typeface="Arial"/>
              </a:rPr>
              <a:t>’</a:t>
            </a:r>
            <a:r>
              <a:rPr sz="2500" spc="-5" dirty="0">
                <a:latin typeface="Carlito"/>
                <a:cs typeface="Carlito"/>
              </a:rPr>
              <a:t>s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accusations.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01" y="3062097"/>
            <a:ext cx="8534299" cy="794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rlito"/>
                <a:cs typeface="Carlito"/>
              </a:rPr>
              <a:t>Every </a:t>
            </a:r>
            <a:r>
              <a:rPr sz="2500" spc="-10" dirty="0">
                <a:latin typeface="Carlito"/>
                <a:cs typeface="Carlito"/>
              </a:rPr>
              <a:t>even </a:t>
            </a:r>
            <a:r>
              <a:rPr sz="2500" spc="-15" dirty="0">
                <a:latin typeface="Carlito"/>
                <a:cs typeface="Carlito"/>
              </a:rPr>
              <a:t>natural </a:t>
            </a:r>
            <a:r>
              <a:rPr sz="2500" spc="-10" dirty="0">
                <a:latin typeface="Carlito"/>
                <a:cs typeface="Carlito"/>
              </a:rPr>
              <a:t>number </a:t>
            </a:r>
            <a:r>
              <a:rPr sz="2500" spc="-5" dirty="0">
                <a:latin typeface="Carlito"/>
                <a:cs typeface="Carlito"/>
              </a:rPr>
              <a:t>&gt; 2 is the </a:t>
            </a:r>
            <a:r>
              <a:rPr sz="2500" spc="-10" dirty="0">
                <a:latin typeface="Carlito"/>
                <a:cs typeface="Carlito"/>
              </a:rPr>
              <a:t>sum </a:t>
            </a:r>
            <a:r>
              <a:rPr sz="2500" dirty="0">
                <a:latin typeface="Carlito"/>
                <a:cs typeface="Carlito"/>
              </a:rPr>
              <a:t>of </a:t>
            </a:r>
            <a:r>
              <a:rPr sz="2500" spc="-15" dirty="0">
                <a:latin typeface="Carlito"/>
                <a:cs typeface="Carlito"/>
              </a:rPr>
              <a:t>two</a:t>
            </a:r>
            <a:r>
              <a:rPr sz="2500" spc="6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prime </a:t>
            </a:r>
            <a:r>
              <a:rPr lang="en-US" sz="2500" spc="-5" dirty="0">
                <a:latin typeface="Carlito"/>
                <a:cs typeface="Carlito"/>
              </a:rPr>
              <a:t>numbers.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5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501" y="4134739"/>
            <a:ext cx="2310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5" dirty="0">
                <a:latin typeface="Carlito"/>
                <a:cs typeface="Carlito"/>
              </a:rPr>
              <a:t>Ready, </a:t>
            </a:r>
            <a:r>
              <a:rPr sz="2500" spc="-40" dirty="0">
                <a:latin typeface="Carlito"/>
                <a:cs typeface="Carlito"/>
              </a:rPr>
              <a:t>steady,</a:t>
            </a:r>
            <a:r>
              <a:rPr sz="2500" spc="2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go.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772" y="1476248"/>
            <a:ext cx="18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1581" y="2290013"/>
            <a:ext cx="20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4333" y="3440048"/>
            <a:ext cx="201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8857" y="4107891"/>
            <a:ext cx="18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6216" y="4570244"/>
            <a:ext cx="208279" cy="4947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">
              <a:lnSpc>
                <a:spcPct val="120100"/>
              </a:lnSpc>
              <a:spcBef>
                <a:spcPts val="95"/>
              </a:spcBef>
            </a:pPr>
            <a:r>
              <a:rPr sz="2800" b="1" spc="-5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endParaRPr lang="en-US" sz="2800" b="1" spc="-5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559C28A-2F0B-4D26-AE94-1C61EAC8C72A}"/>
              </a:ext>
            </a:extLst>
          </p:cNvPr>
          <p:cNvSpPr txBox="1"/>
          <p:nvPr/>
        </p:nvSpPr>
        <p:spPr>
          <a:xfrm>
            <a:off x="411669" y="5086652"/>
            <a:ext cx="548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pc="-5" dirty="0">
                <a:latin typeface="Carlito"/>
              </a:rPr>
              <a:t>Please</a:t>
            </a:r>
            <a:r>
              <a:rPr lang="en-US" sz="1800" spc="-5" dirty="0">
                <a:latin typeface="Carlito"/>
                <a:cs typeface="Carlito"/>
              </a:rPr>
              <a:t> </a:t>
            </a:r>
            <a:r>
              <a:rPr lang="en-US" sz="2500" spc="-5" dirty="0">
                <a:latin typeface="Carlito"/>
              </a:rPr>
              <a:t>pass</a:t>
            </a:r>
            <a:r>
              <a:rPr lang="en-US" sz="1800" spc="-10" dirty="0">
                <a:latin typeface="Carlito"/>
                <a:cs typeface="Carlito"/>
              </a:rPr>
              <a:t> </a:t>
            </a:r>
            <a:r>
              <a:rPr lang="en-US" sz="2500" spc="-5" dirty="0">
                <a:latin typeface="Carlito"/>
              </a:rPr>
              <a:t>me the salt and pizza.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="" xmlns:a16="http://schemas.microsoft.com/office/drawing/2014/main" id="{07D96ED2-C3EB-4C76-9630-1C40132FA63E}"/>
              </a:ext>
            </a:extLst>
          </p:cNvPr>
          <p:cNvSpPr txBox="1"/>
          <p:nvPr/>
        </p:nvSpPr>
        <p:spPr>
          <a:xfrm>
            <a:off x="6574916" y="5111586"/>
            <a:ext cx="18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F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545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940</Words>
  <Application>Microsoft Office PowerPoint</Application>
  <PresentationFormat>On-screen Show (4:3)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Carlito</vt:lpstr>
      <vt:lpstr>Century Gothic</vt:lpstr>
      <vt:lpstr>FreeSans</vt:lpstr>
      <vt:lpstr>Frutiger 57Cn</vt:lpstr>
      <vt:lpstr>Symbol</vt:lpstr>
      <vt:lpstr>Tahoma</vt:lpstr>
      <vt:lpstr>Times New Roman</vt:lpstr>
      <vt:lpstr>Verdana</vt:lpstr>
      <vt:lpstr>Wingdings</vt:lpstr>
      <vt:lpstr>Office Theme</vt:lpstr>
      <vt:lpstr>Formal Methods</vt:lpstr>
      <vt:lpstr>Recap</vt:lpstr>
      <vt:lpstr>Logic</vt:lpstr>
      <vt:lpstr>Philosophical Logic</vt:lpstr>
      <vt:lpstr>Philosophical Logic</vt:lpstr>
      <vt:lpstr>Philosophical Logic</vt:lpstr>
      <vt:lpstr>Propositional Logic</vt:lpstr>
      <vt:lpstr>PowerPoint Presentation</vt:lpstr>
      <vt:lpstr>Activity: Identify Propositions</vt:lpstr>
      <vt:lpstr>Connectives in Propositional Logic</vt:lpstr>
      <vt:lpstr>Connectives in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Symbols in Propositional Logic</vt:lpstr>
      <vt:lpstr>Activity: Modeling with  Propositional Logic</vt:lpstr>
      <vt:lpstr>Activity: Modeling with  Propositional Logic</vt:lpstr>
      <vt:lpstr>Activity: Modeling with  Propositional Logic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</dc:creator>
  <cp:lastModifiedBy>MY PC</cp:lastModifiedBy>
  <cp:revision>18</cp:revision>
  <cp:lastPrinted>2021-10-01T06:38:34Z</cp:lastPrinted>
  <dcterms:created xsi:type="dcterms:W3CDTF">2021-09-23T05:37:33Z</dcterms:created>
  <dcterms:modified xsi:type="dcterms:W3CDTF">2022-03-01T07:02:31Z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2021-09-23T00:00:00Z</vt:filetime>
  </property>
</Properties>
</file>