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5" r:id="rId3"/>
    <p:sldId id="267" r:id="rId4"/>
    <p:sldId id="268" r:id="rId5"/>
    <p:sldId id="269" r:id="rId6"/>
    <p:sldId id="270" r:id="rId7"/>
    <p:sldId id="274" r:id="rId8"/>
    <p:sldId id="307" r:id="rId9"/>
    <p:sldId id="308" r:id="rId10"/>
    <p:sldId id="300" r:id="rId11"/>
    <p:sldId id="301" r:id="rId12"/>
    <p:sldId id="282" r:id="rId13"/>
    <p:sldId id="283" r:id="rId14"/>
    <p:sldId id="284" r:id="rId15"/>
    <p:sldId id="285" r:id="rId16"/>
    <p:sldId id="303" r:id="rId17"/>
    <p:sldId id="304" r:id="rId18"/>
    <p:sldId id="305" r:id="rId19"/>
    <p:sldId id="306" r:id="rId20"/>
    <p:sldId id="286" r:id="rId21"/>
    <p:sldId id="293" r:id="rId22"/>
    <p:sldId id="309" r:id="rId23"/>
    <p:sldId id="310" r:id="rId24"/>
    <p:sldId id="311" r:id="rId25"/>
    <p:sldId id="312" r:id="rId26"/>
    <p:sldId id="313" r:id="rId27"/>
    <p:sldId id="314" r:id="rId28"/>
    <p:sldId id="315" r:id="rId29"/>
    <p:sldId id="316" r:id="rId30"/>
    <p:sldId id="317" r:id="rId31"/>
    <p:sldId id="318" r:id="rId32"/>
    <p:sldId id="320" r:id="rId33"/>
    <p:sldId id="321" r:id="rId34"/>
    <p:sldId id="322" r:id="rId35"/>
    <p:sldId id="326"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72542" autoAdjust="0"/>
  </p:normalViewPr>
  <p:slideViewPr>
    <p:cSldViewPr>
      <p:cViewPr varScale="1">
        <p:scale>
          <a:sx n="59" d="100"/>
          <a:sy n="59" d="100"/>
        </p:scale>
        <p:origin x="1836" y="6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164B6-72C8-4B8A-B457-86A49511E727}" type="datetimeFigureOut">
              <a:rPr lang="en-US" smtClean="0"/>
              <a:pPr/>
              <a:t>3/3/2022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3882CC-B04B-4254-B084-7845DBEB05A5}" type="slidenum">
              <a:rPr lang="en-US" smtClean="0"/>
              <a:pPr/>
              <a:t>‹#›</a:t>
            </a:fld>
            <a:endParaRPr lang="en-US"/>
          </a:p>
        </p:txBody>
      </p:sp>
    </p:spTree>
    <p:extLst>
      <p:ext uri="{BB962C8B-B14F-4D97-AF65-F5344CB8AC3E}">
        <p14:creationId xmlns:p14="http://schemas.microsoft.com/office/powerpoint/2010/main" val="633818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 goes to school</a:t>
            </a:r>
          </a:p>
          <a:p>
            <a:r>
              <a:rPr lang="en-US" dirty="0" smtClean="0"/>
              <a:t>He subject\</a:t>
            </a:r>
          </a:p>
          <a:p>
            <a:r>
              <a:rPr lang="en-US" dirty="0" smtClean="0"/>
              <a:t>Goes</a:t>
            </a:r>
            <a:r>
              <a:rPr lang="en-US" baseline="0" dirty="0" smtClean="0"/>
              <a:t> to school-&gt;Predicate</a:t>
            </a:r>
          </a:p>
          <a:p>
            <a:endParaRPr lang="en-US" dirty="0"/>
          </a:p>
        </p:txBody>
      </p:sp>
      <p:sp>
        <p:nvSpPr>
          <p:cNvPr id="4" name="Slide Number Placeholder 3"/>
          <p:cNvSpPr>
            <a:spLocks noGrp="1"/>
          </p:cNvSpPr>
          <p:nvPr>
            <p:ph type="sldNum" sz="quarter" idx="10"/>
          </p:nvPr>
        </p:nvSpPr>
        <p:spPr/>
        <p:txBody>
          <a:bodyPr/>
          <a:lstStyle/>
          <a:p>
            <a:fld id="{263882CC-B04B-4254-B084-7845DBEB05A5}" type="slidenum">
              <a:rPr lang="en-US" smtClean="0"/>
              <a:pPr/>
              <a:t>2</a:t>
            </a:fld>
            <a:endParaRPr lang="en-US"/>
          </a:p>
        </p:txBody>
      </p:sp>
    </p:spTree>
    <p:extLst>
      <p:ext uri="{BB962C8B-B14F-4D97-AF65-F5344CB8AC3E}">
        <p14:creationId xmlns:p14="http://schemas.microsoft.com/office/powerpoint/2010/main" val="5353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3882CC-B04B-4254-B084-7845DBEB05A5}" type="slidenum">
              <a:rPr lang="en-US" smtClean="0"/>
              <a:pPr/>
              <a:t>7</a:t>
            </a:fld>
            <a:endParaRPr lang="en-US"/>
          </a:p>
        </p:txBody>
      </p:sp>
    </p:spTree>
    <p:extLst>
      <p:ext uri="{BB962C8B-B14F-4D97-AF65-F5344CB8AC3E}">
        <p14:creationId xmlns:p14="http://schemas.microsoft.com/office/powerpoint/2010/main" val="4261325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propositional function</a:t>
            </a:r>
          </a:p>
          <a:p>
            <a:r>
              <a:rPr lang="en-US" dirty="0" smtClean="0"/>
              <a:t>Q(</a:t>
            </a:r>
            <a:r>
              <a:rPr lang="en-US" dirty="0" err="1" smtClean="0"/>
              <a:t>x,y,z</a:t>
            </a:r>
            <a:r>
              <a:rPr lang="en-US" dirty="0" smtClean="0"/>
              <a:t>) defined by </a:t>
            </a:r>
            <a:r>
              <a:rPr lang="en-US" dirty="0" err="1" smtClean="0"/>
              <a:t>x+y</a:t>
            </a:r>
            <a:r>
              <a:rPr lang="en-US" dirty="0" smtClean="0"/>
              <a:t>=z</a:t>
            </a:r>
          </a:p>
          <a:p>
            <a:r>
              <a:rPr lang="en-US" dirty="0" smtClean="0"/>
              <a:t>What is the truth values of Q(2,3,5)</a:t>
            </a:r>
          </a:p>
          <a:p>
            <a:r>
              <a:rPr lang="en-US" dirty="0" smtClean="0"/>
              <a:t>What</a:t>
            </a:r>
            <a:r>
              <a:rPr lang="en-US" baseline="0" dirty="0" smtClean="0"/>
              <a:t> is the truth value of Q(0,1,2)</a:t>
            </a:r>
            <a:endParaRPr lang="en-US" dirty="0"/>
          </a:p>
        </p:txBody>
      </p:sp>
      <p:sp>
        <p:nvSpPr>
          <p:cNvPr id="4" name="Slide Number Placeholder 3"/>
          <p:cNvSpPr>
            <a:spLocks noGrp="1"/>
          </p:cNvSpPr>
          <p:nvPr>
            <p:ph type="sldNum" sz="quarter" idx="10"/>
          </p:nvPr>
        </p:nvSpPr>
        <p:spPr/>
        <p:txBody>
          <a:bodyPr/>
          <a:lstStyle/>
          <a:p>
            <a:fld id="{263882CC-B04B-4254-B084-7845DBEB05A5}" type="slidenum">
              <a:rPr lang="en-US" smtClean="0"/>
              <a:pPr/>
              <a:t>12</a:t>
            </a:fld>
            <a:endParaRPr lang="en-US"/>
          </a:p>
        </p:txBody>
      </p:sp>
    </p:spTree>
    <p:extLst>
      <p:ext uri="{BB962C8B-B14F-4D97-AF65-F5344CB8AC3E}">
        <p14:creationId xmlns:p14="http://schemas.microsoft.com/office/powerpoint/2010/main" val="854784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3882CC-B04B-4254-B084-7845DBEB05A5}" type="slidenum">
              <a:rPr lang="en-US" smtClean="0"/>
              <a:pPr/>
              <a:t>13</a:t>
            </a:fld>
            <a:endParaRPr lang="en-US"/>
          </a:p>
        </p:txBody>
      </p:sp>
    </p:spTree>
    <p:extLst>
      <p:ext uri="{BB962C8B-B14F-4D97-AF65-F5344CB8AC3E}">
        <p14:creationId xmlns:p14="http://schemas.microsoft.com/office/powerpoint/2010/main" val="54443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3882CC-B04B-4254-B084-7845DBEB05A5}" type="slidenum">
              <a:rPr lang="en-US" smtClean="0"/>
              <a:pPr/>
              <a:t>14</a:t>
            </a:fld>
            <a:endParaRPr lang="en-US"/>
          </a:p>
        </p:txBody>
      </p:sp>
    </p:spTree>
    <p:extLst>
      <p:ext uri="{BB962C8B-B14F-4D97-AF65-F5344CB8AC3E}">
        <p14:creationId xmlns:p14="http://schemas.microsoft.com/office/powerpoint/2010/main" val="2674815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B2F165-CE70-4CCA-9E39-61DF7020DDE8}"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B7DC2-670F-4160-8334-8022BE67C53A}" type="slidenum">
              <a:rPr lang="en-US" smtClean="0"/>
              <a:pPr/>
              <a:t>‹#›</a:t>
            </a:fld>
            <a:endParaRPr lang="en-US"/>
          </a:p>
        </p:txBody>
      </p:sp>
    </p:spTree>
    <p:extLst>
      <p:ext uri="{BB962C8B-B14F-4D97-AF65-F5344CB8AC3E}">
        <p14:creationId xmlns:p14="http://schemas.microsoft.com/office/powerpoint/2010/main" val="1542716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B2F165-CE70-4CCA-9E39-61DF7020DDE8}"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B7DC2-670F-4160-8334-8022BE67C53A}" type="slidenum">
              <a:rPr lang="en-US" smtClean="0"/>
              <a:pPr/>
              <a:t>‹#›</a:t>
            </a:fld>
            <a:endParaRPr lang="en-US"/>
          </a:p>
        </p:txBody>
      </p:sp>
    </p:spTree>
    <p:extLst>
      <p:ext uri="{BB962C8B-B14F-4D97-AF65-F5344CB8AC3E}">
        <p14:creationId xmlns:p14="http://schemas.microsoft.com/office/powerpoint/2010/main" val="3566872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B2F165-CE70-4CCA-9E39-61DF7020DDE8}"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B7DC2-670F-4160-8334-8022BE67C53A}" type="slidenum">
              <a:rPr lang="en-US" smtClean="0"/>
              <a:pPr/>
              <a:t>‹#›</a:t>
            </a:fld>
            <a:endParaRPr lang="en-US"/>
          </a:p>
        </p:txBody>
      </p:sp>
    </p:spTree>
    <p:extLst>
      <p:ext uri="{BB962C8B-B14F-4D97-AF65-F5344CB8AC3E}">
        <p14:creationId xmlns:p14="http://schemas.microsoft.com/office/powerpoint/2010/main" val="4194657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00600" y="19050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00600" y="40386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83"/>
          <p:cNvSpPr>
            <a:spLocks noGrp="1" noChangeArrowheads="1"/>
          </p:cNvSpPr>
          <p:nvPr>
            <p:ph type="dt" sz="half" idx="10"/>
          </p:nvPr>
        </p:nvSpPr>
        <p:spPr>
          <a:ln/>
        </p:spPr>
        <p:txBody>
          <a:bodyPr/>
          <a:lstStyle>
            <a:lvl1pPr>
              <a:defRPr/>
            </a:lvl1pPr>
          </a:lstStyle>
          <a:p>
            <a:pPr>
              <a:defRPr/>
            </a:pPr>
            <a:endParaRPr lang="en-US"/>
          </a:p>
        </p:txBody>
      </p:sp>
      <p:sp>
        <p:nvSpPr>
          <p:cNvPr id="7" name="Rectangle 84"/>
          <p:cNvSpPr>
            <a:spLocks noGrp="1" noChangeArrowheads="1"/>
          </p:cNvSpPr>
          <p:nvPr>
            <p:ph type="ftr" sz="quarter" idx="11"/>
          </p:nvPr>
        </p:nvSpPr>
        <p:spPr>
          <a:ln/>
        </p:spPr>
        <p:txBody>
          <a:bodyPr/>
          <a:lstStyle>
            <a:lvl1pPr>
              <a:defRPr/>
            </a:lvl1pPr>
          </a:lstStyle>
          <a:p>
            <a:pPr>
              <a:defRPr/>
            </a:pPr>
            <a:endParaRPr lang="en-US"/>
          </a:p>
        </p:txBody>
      </p:sp>
      <p:sp>
        <p:nvSpPr>
          <p:cNvPr id="8" name="Rectangle 85"/>
          <p:cNvSpPr>
            <a:spLocks noGrp="1" noChangeArrowheads="1"/>
          </p:cNvSpPr>
          <p:nvPr>
            <p:ph type="sldNum" sz="quarter" idx="12"/>
          </p:nvPr>
        </p:nvSpPr>
        <p:spPr>
          <a:ln/>
        </p:spPr>
        <p:txBody>
          <a:bodyPr/>
          <a:lstStyle>
            <a:lvl1pPr>
              <a:defRPr/>
            </a:lvl1pPr>
          </a:lstStyle>
          <a:p>
            <a:pPr>
              <a:defRPr/>
            </a:pPr>
            <a:r>
              <a:rPr lang="en-US"/>
              <a:t>Page </a:t>
            </a:r>
            <a:fld id="{4524E902-B595-4AC8-ABCD-D7B3BB8B285A}" type="slidenum">
              <a:rPr lang="en-US"/>
              <a:pPr>
                <a:defRPr/>
              </a:pPr>
              <a:t>‹#›</a:t>
            </a:fld>
            <a:endParaRPr lang="en-US"/>
          </a:p>
        </p:txBody>
      </p:sp>
    </p:spTree>
    <p:extLst>
      <p:ext uri="{BB962C8B-B14F-4D97-AF65-F5344CB8AC3E}">
        <p14:creationId xmlns:p14="http://schemas.microsoft.com/office/powerpoint/2010/main" val="1347044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3"/>
          <p:cNvSpPr>
            <a:spLocks noGrp="1" noChangeArrowheads="1"/>
          </p:cNvSpPr>
          <p:nvPr>
            <p:ph type="dt" sz="half" idx="10"/>
          </p:nvPr>
        </p:nvSpPr>
        <p:spPr>
          <a:ln/>
        </p:spPr>
        <p:txBody>
          <a:bodyPr/>
          <a:lstStyle>
            <a:lvl1pPr>
              <a:defRPr/>
            </a:lvl1pPr>
          </a:lstStyle>
          <a:p>
            <a:pPr>
              <a:defRPr/>
            </a:pPr>
            <a:endParaRPr lang="en-US"/>
          </a:p>
        </p:txBody>
      </p:sp>
      <p:sp>
        <p:nvSpPr>
          <p:cNvPr id="6" name="Rectangle 84"/>
          <p:cNvSpPr>
            <a:spLocks noGrp="1" noChangeArrowheads="1"/>
          </p:cNvSpPr>
          <p:nvPr>
            <p:ph type="ftr" sz="quarter" idx="11"/>
          </p:nvPr>
        </p:nvSpPr>
        <p:spPr>
          <a:ln/>
        </p:spPr>
        <p:txBody>
          <a:bodyPr/>
          <a:lstStyle>
            <a:lvl1pPr>
              <a:defRPr/>
            </a:lvl1pPr>
          </a:lstStyle>
          <a:p>
            <a:pPr>
              <a:defRPr/>
            </a:pPr>
            <a:endParaRPr lang="en-US"/>
          </a:p>
        </p:txBody>
      </p:sp>
      <p:sp>
        <p:nvSpPr>
          <p:cNvPr id="7" name="Rectangle 85"/>
          <p:cNvSpPr>
            <a:spLocks noGrp="1" noChangeArrowheads="1"/>
          </p:cNvSpPr>
          <p:nvPr>
            <p:ph type="sldNum" sz="quarter" idx="12"/>
          </p:nvPr>
        </p:nvSpPr>
        <p:spPr>
          <a:ln/>
        </p:spPr>
        <p:txBody>
          <a:bodyPr/>
          <a:lstStyle>
            <a:lvl1pPr>
              <a:defRPr/>
            </a:lvl1pPr>
          </a:lstStyle>
          <a:p>
            <a:pPr>
              <a:defRPr/>
            </a:pPr>
            <a:r>
              <a:rPr lang="en-US"/>
              <a:t>Page </a:t>
            </a:r>
            <a:fld id="{2260EF0F-6C38-4FEF-B60C-00D809F5F27A}" type="slidenum">
              <a:rPr lang="en-US"/>
              <a:pPr>
                <a:defRPr/>
              </a:pPr>
              <a:t>‹#›</a:t>
            </a:fld>
            <a:endParaRPr lang="en-US"/>
          </a:p>
        </p:txBody>
      </p:sp>
    </p:spTree>
    <p:extLst>
      <p:ext uri="{BB962C8B-B14F-4D97-AF65-F5344CB8AC3E}">
        <p14:creationId xmlns:p14="http://schemas.microsoft.com/office/powerpoint/2010/main" val="1671254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B2F165-CE70-4CCA-9E39-61DF7020DDE8}"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B7DC2-670F-4160-8334-8022BE67C53A}" type="slidenum">
              <a:rPr lang="en-US" smtClean="0"/>
              <a:pPr/>
              <a:t>‹#›</a:t>
            </a:fld>
            <a:endParaRPr lang="en-US"/>
          </a:p>
        </p:txBody>
      </p:sp>
    </p:spTree>
    <p:extLst>
      <p:ext uri="{BB962C8B-B14F-4D97-AF65-F5344CB8AC3E}">
        <p14:creationId xmlns:p14="http://schemas.microsoft.com/office/powerpoint/2010/main" val="1083468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2F165-CE70-4CCA-9E39-61DF7020DDE8}"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B7DC2-670F-4160-8334-8022BE67C53A}" type="slidenum">
              <a:rPr lang="en-US" smtClean="0"/>
              <a:pPr/>
              <a:t>‹#›</a:t>
            </a:fld>
            <a:endParaRPr lang="en-US"/>
          </a:p>
        </p:txBody>
      </p:sp>
    </p:spTree>
    <p:extLst>
      <p:ext uri="{BB962C8B-B14F-4D97-AF65-F5344CB8AC3E}">
        <p14:creationId xmlns:p14="http://schemas.microsoft.com/office/powerpoint/2010/main" val="2251455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B2F165-CE70-4CCA-9E39-61DF7020DDE8}" type="datetimeFigureOut">
              <a:rPr lang="en-US" smtClean="0"/>
              <a:pPr/>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B7DC2-670F-4160-8334-8022BE67C53A}" type="slidenum">
              <a:rPr lang="en-US" smtClean="0"/>
              <a:pPr/>
              <a:t>‹#›</a:t>
            </a:fld>
            <a:endParaRPr lang="en-US"/>
          </a:p>
        </p:txBody>
      </p:sp>
    </p:spTree>
    <p:extLst>
      <p:ext uri="{BB962C8B-B14F-4D97-AF65-F5344CB8AC3E}">
        <p14:creationId xmlns:p14="http://schemas.microsoft.com/office/powerpoint/2010/main" val="4013172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B2F165-CE70-4CCA-9E39-61DF7020DDE8}" type="datetimeFigureOut">
              <a:rPr lang="en-US" smtClean="0"/>
              <a:pPr/>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B7DC2-670F-4160-8334-8022BE67C53A}" type="slidenum">
              <a:rPr lang="en-US" smtClean="0"/>
              <a:pPr/>
              <a:t>‹#›</a:t>
            </a:fld>
            <a:endParaRPr lang="en-US"/>
          </a:p>
        </p:txBody>
      </p:sp>
    </p:spTree>
    <p:extLst>
      <p:ext uri="{BB962C8B-B14F-4D97-AF65-F5344CB8AC3E}">
        <p14:creationId xmlns:p14="http://schemas.microsoft.com/office/powerpoint/2010/main" val="2664455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B2F165-CE70-4CCA-9E39-61DF7020DDE8}" type="datetimeFigureOut">
              <a:rPr lang="en-US" smtClean="0"/>
              <a:pPr/>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B7DC2-670F-4160-8334-8022BE67C53A}" type="slidenum">
              <a:rPr lang="en-US" smtClean="0"/>
              <a:pPr/>
              <a:t>‹#›</a:t>
            </a:fld>
            <a:endParaRPr lang="en-US"/>
          </a:p>
        </p:txBody>
      </p:sp>
    </p:spTree>
    <p:extLst>
      <p:ext uri="{BB962C8B-B14F-4D97-AF65-F5344CB8AC3E}">
        <p14:creationId xmlns:p14="http://schemas.microsoft.com/office/powerpoint/2010/main" val="1548553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2F165-CE70-4CCA-9E39-61DF7020DDE8}" type="datetimeFigureOut">
              <a:rPr lang="en-US" smtClean="0"/>
              <a:pPr/>
              <a:t>3/3/2022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AB7DC2-670F-4160-8334-8022BE67C53A}" type="slidenum">
              <a:rPr lang="en-US" smtClean="0"/>
              <a:pPr/>
              <a:t>‹#›</a:t>
            </a:fld>
            <a:endParaRPr lang="en-US"/>
          </a:p>
        </p:txBody>
      </p:sp>
    </p:spTree>
    <p:extLst>
      <p:ext uri="{BB962C8B-B14F-4D97-AF65-F5344CB8AC3E}">
        <p14:creationId xmlns:p14="http://schemas.microsoft.com/office/powerpoint/2010/main" val="69819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2F165-CE70-4CCA-9E39-61DF7020DDE8}" type="datetimeFigureOut">
              <a:rPr lang="en-US" smtClean="0"/>
              <a:pPr/>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B7DC2-670F-4160-8334-8022BE67C53A}" type="slidenum">
              <a:rPr lang="en-US" smtClean="0"/>
              <a:pPr/>
              <a:t>‹#›</a:t>
            </a:fld>
            <a:endParaRPr lang="en-US"/>
          </a:p>
        </p:txBody>
      </p:sp>
    </p:spTree>
    <p:extLst>
      <p:ext uri="{BB962C8B-B14F-4D97-AF65-F5344CB8AC3E}">
        <p14:creationId xmlns:p14="http://schemas.microsoft.com/office/powerpoint/2010/main" val="316263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2F165-CE70-4CCA-9E39-61DF7020DDE8}" type="datetimeFigureOut">
              <a:rPr lang="en-US" smtClean="0"/>
              <a:pPr/>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B7DC2-670F-4160-8334-8022BE67C53A}" type="slidenum">
              <a:rPr lang="en-US" smtClean="0"/>
              <a:pPr/>
              <a:t>‹#›</a:t>
            </a:fld>
            <a:endParaRPr lang="en-US"/>
          </a:p>
        </p:txBody>
      </p:sp>
    </p:spTree>
    <p:extLst>
      <p:ext uri="{BB962C8B-B14F-4D97-AF65-F5344CB8AC3E}">
        <p14:creationId xmlns:p14="http://schemas.microsoft.com/office/powerpoint/2010/main" val="22164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2F165-CE70-4CCA-9E39-61DF7020DDE8}" type="datetimeFigureOut">
              <a:rPr lang="en-US" smtClean="0"/>
              <a:pPr/>
              <a:t>3/3/2022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B7DC2-670F-4160-8334-8022BE67C53A}" type="slidenum">
              <a:rPr lang="en-US" smtClean="0"/>
              <a:pPr/>
              <a:t>‹#›</a:t>
            </a:fld>
            <a:endParaRPr lang="en-US"/>
          </a:p>
        </p:txBody>
      </p:sp>
    </p:spTree>
    <p:extLst>
      <p:ext uri="{BB962C8B-B14F-4D97-AF65-F5344CB8AC3E}">
        <p14:creationId xmlns:p14="http://schemas.microsoft.com/office/powerpoint/2010/main" val="1585753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3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2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image" Target="../media/image2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Formal Methods in Software Engineering</a:t>
            </a:r>
            <a:endParaRPr lang="en-US" dirty="0"/>
          </a:p>
        </p:txBody>
      </p:sp>
      <p:sp>
        <p:nvSpPr>
          <p:cNvPr id="3" name="Subtitle 2"/>
          <p:cNvSpPr>
            <a:spLocks noGrp="1"/>
          </p:cNvSpPr>
          <p:nvPr>
            <p:ph type="subTitle" idx="1"/>
          </p:nvPr>
        </p:nvSpPr>
        <p:spPr/>
        <p:txBody>
          <a:bodyPr/>
          <a:lstStyle/>
          <a:p>
            <a:r>
              <a:rPr lang="en-US" dirty="0" smtClean="0"/>
              <a:t>Lecture # 6,7</a:t>
            </a:r>
            <a:endParaRPr lang="en-US" dirty="0"/>
          </a:p>
        </p:txBody>
      </p:sp>
    </p:spTree>
    <p:extLst>
      <p:ext uri="{BB962C8B-B14F-4D97-AF65-F5344CB8AC3E}">
        <p14:creationId xmlns:p14="http://schemas.microsoft.com/office/powerpoint/2010/main" val="2675947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Functions</a:t>
            </a:r>
            <a:endParaRPr lang="en-US" dirty="0"/>
          </a:p>
        </p:txBody>
      </p:sp>
      <p:sp>
        <p:nvSpPr>
          <p:cNvPr id="3" name="Content Placeholder 2"/>
          <p:cNvSpPr>
            <a:spLocks noGrp="1"/>
          </p:cNvSpPr>
          <p:nvPr>
            <p:ph idx="1"/>
          </p:nvPr>
        </p:nvSpPr>
        <p:spPr/>
        <p:txBody>
          <a:bodyPr/>
          <a:lstStyle/>
          <a:p>
            <a:r>
              <a:rPr lang="en-SG" dirty="0" smtClean="0"/>
              <a:t>I</a:t>
            </a:r>
            <a:r>
              <a:rPr lang="en-US" altLang="en-US" dirty="0" smtClean="0"/>
              <a:t>n logic, </a:t>
            </a:r>
            <a:r>
              <a:rPr lang="en-US" altLang="en-US" dirty="0" smtClean="0">
                <a:solidFill>
                  <a:srgbClr val="C00000"/>
                </a:solidFill>
              </a:rPr>
              <a:t>predicates </a:t>
            </a:r>
            <a:r>
              <a:rPr lang="en-US" altLang="en-US" dirty="0" smtClean="0"/>
              <a:t>can be obtained by removing some or all of the nouns from a statement. For instance, let </a:t>
            </a:r>
            <a:r>
              <a:rPr lang="en-US" altLang="en-US" i="1" dirty="0" smtClean="0"/>
              <a:t>P</a:t>
            </a:r>
            <a:r>
              <a:rPr lang="en-US" altLang="en-US" dirty="0" smtClean="0"/>
              <a:t> stand for “is a student at Bedford College” and let </a:t>
            </a:r>
            <a:r>
              <a:rPr lang="en-US" altLang="en-US" i="1" dirty="0" smtClean="0"/>
              <a:t>Q</a:t>
            </a:r>
            <a:r>
              <a:rPr lang="en-US" altLang="en-US" dirty="0" smtClean="0"/>
              <a:t> stand for “is a student at.” Then both </a:t>
            </a:r>
            <a:r>
              <a:rPr lang="en-US" altLang="en-US" i="1" dirty="0" smtClean="0"/>
              <a:t>P</a:t>
            </a:r>
            <a:r>
              <a:rPr lang="en-US" altLang="en-US" dirty="0" smtClean="0"/>
              <a:t> and </a:t>
            </a:r>
            <a:r>
              <a:rPr lang="en-US" altLang="en-US" i="1" dirty="0" smtClean="0"/>
              <a:t>Q</a:t>
            </a:r>
            <a:r>
              <a:rPr lang="en-US" altLang="en-US" dirty="0" smtClean="0"/>
              <a:t> are </a:t>
            </a:r>
            <a:r>
              <a:rPr lang="en-US" altLang="en-US" i="1" dirty="0" smtClean="0">
                <a:solidFill>
                  <a:srgbClr val="C00000"/>
                </a:solidFill>
              </a:rPr>
              <a:t>predicate symbols</a:t>
            </a:r>
            <a:r>
              <a:rPr lang="en-US" altLang="en-US" i="1" dirty="0" smtClean="0"/>
              <a:t>.</a:t>
            </a:r>
          </a:p>
          <a:p>
            <a:endParaRPr lang="en-US" dirty="0"/>
          </a:p>
        </p:txBody>
      </p:sp>
    </p:spTree>
    <p:extLst>
      <p:ext uri="{BB962C8B-B14F-4D97-AF65-F5344CB8AC3E}">
        <p14:creationId xmlns:p14="http://schemas.microsoft.com/office/powerpoint/2010/main" val="394937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Predicates and Quantified Statements </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SG" altLang="en-US" dirty="0" smtClean="0"/>
              <a:t>When concrete values are substituted in place of predicate variables, a statement results.</a:t>
            </a:r>
            <a:endParaRPr lang="en-US" altLang="en-US" i="1" dirty="0" smtClean="0"/>
          </a:p>
          <a:p>
            <a:endParaRPr lang="en-US" dirty="0"/>
          </a:p>
        </p:txBody>
      </p:sp>
      <p:sp>
        <p:nvSpPr>
          <p:cNvPr id="4" name="TextBox 3"/>
          <p:cNvSpPr txBox="1"/>
          <p:nvPr/>
        </p:nvSpPr>
        <p:spPr>
          <a:xfrm>
            <a:off x="458329" y="1600200"/>
            <a:ext cx="8814216" cy="523220"/>
          </a:xfrm>
          <a:prstGeom prst="rect">
            <a:avLst/>
          </a:prstGeom>
          <a:noFill/>
        </p:spPr>
        <p:txBody>
          <a:bodyPr wrap="square" rtlCol="0">
            <a:spAutoFit/>
          </a:bodyPr>
          <a:lstStyle/>
          <a:p>
            <a:pPr>
              <a:spcAft>
                <a:spcPts val="600"/>
              </a:spcAft>
            </a:pPr>
            <a:r>
              <a:rPr lang="en-US" altLang="en-US" sz="2800" i="1" dirty="0">
                <a:solidFill>
                  <a:srgbClr val="C00000"/>
                </a:solidFill>
              </a:rPr>
              <a:t>Predicate variables:</a:t>
            </a:r>
          </a:p>
        </p:txBody>
      </p:sp>
      <p:sp>
        <p:nvSpPr>
          <p:cNvPr id="5" name="TextBox 4"/>
          <p:cNvSpPr txBox="1"/>
          <p:nvPr/>
        </p:nvSpPr>
        <p:spPr>
          <a:xfrm>
            <a:off x="1772317" y="2123420"/>
            <a:ext cx="5775347" cy="830997"/>
          </a:xfrm>
          <a:prstGeom prst="rect">
            <a:avLst/>
          </a:prstGeom>
          <a:solidFill>
            <a:schemeClr val="accent4">
              <a:lumMod val="40000"/>
              <a:lumOff val="60000"/>
            </a:schemeClr>
          </a:solidFill>
        </p:spPr>
        <p:txBody>
          <a:bodyPr wrap="square" rtlCol="0">
            <a:spAutoFit/>
          </a:bodyPr>
          <a:lstStyle/>
          <a:p>
            <a:r>
              <a:rPr lang="en-SG" sz="2400" i="1" dirty="0"/>
              <a:t>P</a:t>
            </a:r>
            <a:r>
              <a:rPr lang="en-SG" sz="2400" dirty="0"/>
              <a:t>(</a:t>
            </a:r>
            <a:r>
              <a:rPr lang="en-SG" sz="2400" i="1" dirty="0"/>
              <a:t>x</a:t>
            </a:r>
            <a:r>
              <a:rPr lang="en-SG" sz="2400" dirty="0"/>
              <a:t>) = “</a:t>
            </a:r>
            <a:r>
              <a:rPr lang="en-SG" sz="2400" i="1" dirty="0"/>
              <a:t>x</a:t>
            </a:r>
            <a:r>
              <a:rPr lang="en-SG" sz="2400" dirty="0"/>
              <a:t> is a student at Bedford College”</a:t>
            </a:r>
          </a:p>
          <a:p>
            <a:r>
              <a:rPr lang="en-SG" sz="2400" i="1" dirty="0"/>
              <a:t>Q</a:t>
            </a:r>
            <a:r>
              <a:rPr lang="en-SG" sz="2400" dirty="0"/>
              <a:t>(</a:t>
            </a:r>
            <a:r>
              <a:rPr lang="en-SG" sz="2400" i="1" dirty="0"/>
              <a:t>x</a:t>
            </a:r>
            <a:r>
              <a:rPr lang="en-SG" sz="2400" dirty="0"/>
              <a:t>, </a:t>
            </a:r>
            <a:r>
              <a:rPr lang="en-SG" sz="2400" i="1" dirty="0"/>
              <a:t>y</a:t>
            </a:r>
            <a:r>
              <a:rPr lang="en-SG" sz="2400" dirty="0"/>
              <a:t>) = “</a:t>
            </a:r>
            <a:r>
              <a:rPr lang="en-SG" sz="2400" i="1" dirty="0"/>
              <a:t>x</a:t>
            </a:r>
            <a:r>
              <a:rPr lang="en-SG" sz="2400" dirty="0"/>
              <a:t> is a student at </a:t>
            </a:r>
            <a:r>
              <a:rPr lang="en-SG" sz="2400" i="1" dirty="0"/>
              <a:t>y</a:t>
            </a:r>
            <a:r>
              <a:rPr lang="en-SG" sz="2400" dirty="0"/>
              <a:t>”</a:t>
            </a:r>
          </a:p>
        </p:txBody>
      </p:sp>
    </p:spTree>
    <p:extLst>
      <p:ext uri="{BB962C8B-B14F-4D97-AF65-F5344CB8AC3E}">
        <p14:creationId xmlns:p14="http://schemas.microsoft.com/office/powerpoint/2010/main" val="4290716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t>Propositional Functions</a:t>
            </a:r>
          </a:p>
        </p:txBody>
      </p:sp>
      <p:sp>
        <p:nvSpPr>
          <p:cNvPr id="40963" name="Content Placeholder 2"/>
          <p:cNvSpPr>
            <a:spLocks noGrp="1"/>
          </p:cNvSpPr>
          <p:nvPr>
            <p:ph idx="1"/>
          </p:nvPr>
        </p:nvSpPr>
        <p:spPr/>
        <p:txBody>
          <a:bodyPr/>
          <a:lstStyle/>
          <a:p>
            <a:r>
              <a:rPr lang="en-US" sz="2800" dirty="0" smtClean="0"/>
              <a:t>To write in Predicate Logic ‘</a:t>
            </a:r>
            <a:r>
              <a:rPr lang="en-US" sz="2800" i="1" dirty="0" smtClean="0"/>
              <a:t>x</a:t>
            </a:r>
            <a:r>
              <a:rPr lang="en-US" sz="2800" dirty="0" smtClean="0"/>
              <a:t> is greater than 3’</a:t>
            </a:r>
          </a:p>
          <a:p>
            <a:pPr lvl="1"/>
            <a:r>
              <a:rPr lang="en-US" dirty="0" smtClean="0"/>
              <a:t>We introduce a functional symbol for the </a:t>
            </a:r>
            <a:r>
              <a:rPr lang="en-US" b="1" dirty="0" smtClean="0"/>
              <a:t>predicate </a:t>
            </a:r>
            <a:r>
              <a:rPr lang="en-US" dirty="0" smtClean="0"/>
              <a:t>and</a:t>
            </a:r>
            <a:endParaRPr lang="en-US" b="1" dirty="0" smtClean="0"/>
          </a:p>
          <a:p>
            <a:pPr lvl="1"/>
            <a:r>
              <a:rPr lang="en-US" dirty="0" smtClean="0"/>
              <a:t>Put the subject as an </a:t>
            </a:r>
            <a:r>
              <a:rPr lang="en-US" b="1" dirty="0" smtClean="0"/>
              <a:t>argument</a:t>
            </a:r>
            <a:r>
              <a:rPr lang="en-US" dirty="0" smtClean="0"/>
              <a:t> (to the functional symbol): </a:t>
            </a:r>
            <a:r>
              <a:rPr lang="en-US" i="1" dirty="0" smtClean="0"/>
              <a:t>P</a:t>
            </a:r>
            <a:r>
              <a:rPr lang="en-US" dirty="0" smtClean="0"/>
              <a:t>(</a:t>
            </a:r>
            <a:r>
              <a:rPr lang="en-US" i="1" dirty="0" smtClean="0"/>
              <a:t>x</a:t>
            </a:r>
            <a:r>
              <a:rPr lang="en-US" dirty="0" smtClean="0"/>
              <a:t>)</a:t>
            </a:r>
          </a:p>
          <a:p>
            <a:r>
              <a:rPr lang="en-US" dirty="0" smtClean="0"/>
              <a:t>Terminology</a:t>
            </a:r>
          </a:p>
          <a:p>
            <a:pPr lvl="1"/>
            <a:r>
              <a:rPr lang="en-US" i="1" dirty="0" smtClean="0"/>
              <a:t>P</a:t>
            </a:r>
            <a:r>
              <a:rPr lang="en-US" dirty="0" smtClean="0"/>
              <a:t>(</a:t>
            </a:r>
            <a:r>
              <a:rPr lang="en-US" i="1" dirty="0" smtClean="0"/>
              <a:t>x</a:t>
            </a:r>
            <a:r>
              <a:rPr lang="en-US" dirty="0" smtClean="0"/>
              <a:t>) is a statement</a:t>
            </a:r>
          </a:p>
          <a:p>
            <a:pPr lvl="1"/>
            <a:r>
              <a:rPr lang="en-US" i="1" dirty="0" smtClean="0"/>
              <a:t>P </a:t>
            </a:r>
            <a:r>
              <a:rPr lang="en-US" dirty="0" smtClean="0"/>
              <a:t>is a predicate or propositional function</a:t>
            </a:r>
            <a:endParaRPr lang="en-US" i="1" dirty="0" smtClean="0"/>
          </a:p>
          <a:p>
            <a:pPr lvl="1"/>
            <a:r>
              <a:rPr lang="en-US" i="1" dirty="0" smtClean="0"/>
              <a:t>x </a:t>
            </a:r>
            <a:r>
              <a:rPr lang="en-US" dirty="0" smtClean="0"/>
              <a:t>as an argument</a:t>
            </a:r>
          </a:p>
        </p:txBody>
      </p:sp>
      <p:sp>
        <p:nvSpPr>
          <p:cNvPr id="40964" name="Slide Number Placeholder 3"/>
          <p:cNvSpPr>
            <a:spLocks noGrp="1"/>
          </p:cNvSpPr>
          <p:nvPr>
            <p:ph type="sldNum" sz="quarter" idx="12"/>
          </p:nvPr>
        </p:nvSpPr>
        <p:spPr>
          <a:noFill/>
        </p:spPr>
        <p:txBody>
          <a:bodyPr/>
          <a:lstStyle/>
          <a:p>
            <a:fld id="{9322C934-C7A6-453E-BC64-10E9F62B8BD4}" type="slidenum">
              <a:rPr lang="en-US" smtClean="0"/>
              <a:pPr/>
              <a:t>12</a:t>
            </a:fld>
            <a:endParaRPr lang="en-US" smtClean="0"/>
          </a:p>
        </p:txBody>
      </p:sp>
    </p:spTree>
    <p:extLst>
      <p:ext uri="{BB962C8B-B14F-4D97-AF65-F5344CB8AC3E}">
        <p14:creationId xmlns:p14="http://schemas.microsoft.com/office/powerpoint/2010/main" val="2000319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t>Propositional Functions </a:t>
            </a:r>
          </a:p>
        </p:txBody>
      </p:sp>
      <p:sp>
        <p:nvSpPr>
          <p:cNvPr id="41987" name="Content Placeholder 2"/>
          <p:cNvSpPr>
            <a:spLocks noGrp="1"/>
          </p:cNvSpPr>
          <p:nvPr>
            <p:ph idx="1"/>
          </p:nvPr>
        </p:nvSpPr>
        <p:spPr/>
        <p:txBody>
          <a:bodyPr/>
          <a:lstStyle/>
          <a:p>
            <a:r>
              <a:rPr lang="en-US" sz="2800" smtClean="0"/>
              <a:t>Examples:</a:t>
            </a:r>
          </a:p>
          <a:p>
            <a:pPr lvl="1"/>
            <a:r>
              <a:rPr lang="en-US" smtClean="0"/>
              <a:t>Father(x): unary predicate</a:t>
            </a:r>
          </a:p>
          <a:p>
            <a:pPr lvl="1"/>
            <a:r>
              <a:rPr lang="en-US" smtClean="0"/>
              <a:t>Brother(x.y): binary predicate</a:t>
            </a:r>
          </a:p>
          <a:p>
            <a:pPr lvl="1"/>
            <a:r>
              <a:rPr lang="en-US" smtClean="0"/>
              <a:t>Sum(x,y,z): ternary predicate</a:t>
            </a:r>
          </a:p>
          <a:p>
            <a:pPr lvl="1"/>
            <a:r>
              <a:rPr lang="en-US" smtClean="0"/>
              <a:t>P(x,y,z,t): n-ary predicate</a:t>
            </a:r>
          </a:p>
          <a:p>
            <a:endParaRPr lang="en-US" smtClean="0"/>
          </a:p>
        </p:txBody>
      </p:sp>
      <p:sp>
        <p:nvSpPr>
          <p:cNvPr id="41988" name="Slide Number Placeholder 3"/>
          <p:cNvSpPr>
            <a:spLocks noGrp="1"/>
          </p:cNvSpPr>
          <p:nvPr>
            <p:ph type="sldNum" sz="quarter" idx="12"/>
          </p:nvPr>
        </p:nvSpPr>
        <p:spPr>
          <a:noFill/>
        </p:spPr>
        <p:txBody>
          <a:bodyPr/>
          <a:lstStyle/>
          <a:p>
            <a:fld id="{86CF0A09-2914-4029-921D-B7FC9061311F}" type="slidenum">
              <a:rPr lang="en-US" smtClean="0"/>
              <a:pPr/>
              <a:t>13</a:t>
            </a:fld>
            <a:endParaRPr lang="en-US" smtClean="0"/>
          </a:p>
        </p:txBody>
      </p:sp>
    </p:spTree>
    <p:extLst>
      <p:ext uri="{BB962C8B-B14F-4D97-AF65-F5344CB8AC3E}">
        <p14:creationId xmlns:p14="http://schemas.microsoft.com/office/powerpoint/2010/main" val="3498996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smtClean="0"/>
              <a:t>Propositional Functions </a:t>
            </a:r>
          </a:p>
        </p:txBody>
      </p:sp>
      <p:sp>
        <p:nvSpPr>
          <p:cNvPr id="43011" name="Content Placeholder 2"/>
          <p:cNvSpPr>
            <a:spLocks noGrp="1"/>
          </p:cNvSpPr>
          <p:nvPr>
            <p:ph idx="1"/>
          </p:nvPr>
        </p:nvSpPr>
        <p:spPr/>
        <p:txBody>
          <a:bodyPr>
            <a:normAutofit fontScale="92500" lnSpcReduction="20000"/>
          </a:bodyPr>
          <a:lstStyle/>
          <a:p>
            <a:r>
              <a:rPr lang="en-US" sz="2800" b="1" smtClean="0"/>
              <a:t>Definition:</a:t>
            </a:r>
            <a:r>
              <a:rPr lang="en-US" sz="2800" smtClean="0"/>
              <a:t>  A statement of the form </a:t>
            </a:r>
            <a:r>
              <a:rPr lang="en-US" sz="2800" i="1" smtClean="0"/>
              <a:t>P</a:t>
            </a:r>
            <a:r>
              <a:rPr lang="en-US" sz="2800" smtClean="0"/>
              <a:t>(</a:t>
            </a:r>
            <a:r>
              <a:rPr lang="en-US" sz="2800" i="1" smtClean="0"/>
              <a:t>x</a:t>
            </a:r>
            <a:r>
              <a:rPr lang="en-US" sz="2800" baseline="-25000" smtClean="0"/>
              <a:t>1</a:t>
            </a:r>
            <a:r>
              <a:rPr lang="en-US" sz="2800" smtClean="0"/>
              <a:t>,</a:t>
            </a:r>
            <a:r>
              <a:rPr lang="en-US" sz="2800" i="1" smtClean="0"/>
              <a:t>x</a:t>
            </a:r>
            <a:r>
              <a:rPr lang="en-US" sz="2800" baseline="-25000" smtClean="0"/>
              <a:t>2</a:t>
            </a:r>
            <a:r>
              <a:rPr lang="en-US" sz="2800" smtClean="0"/>
              <a:t>,…, </a:t>
            </a:r>
            <a:r>
              <a:rPr lang="en-US" sz="2800" i="1" smtClean="0"/>
              <a:t>x</a:t>
            </a:r>
            <a:r>
              <a:rPr lang="en-US" sz="2800" i="1" baseline="-25000" smtClean="0"/>
              <a:t>n</a:t>
            </a:r>
            <a:r>
              <a:rPr lang="en-US" sz="2800" smtClean="0"/>
              <a:t>) is the value of the propositional symbol </a:t>
            </a:r>
            <a:r>
              <a:rPr lang="en-US" sz="2800" i="1" smtClean="0"/>
              <a:t>P</a:t>
            </a:r>
            <a:r>
              <a:rPr lang="en-US" sz="2800" smtClean="0"/>
              <a:t>.</a:t>
            </a:r>
          </a:p>
          <a:p>
            <a:r>
              <a:rPr lang="en-US" sz="2800" smtClean="0"/>
              <a:t>Here:  </a:t>
            </a:r>
            <a:r>
              <a:rPr lang="en-US" smtClean="0"/>
              <a:t>(</a:t>
            </a:r>
            <a:r>
              <a:rPr lang="en-US" i="1" smtClean="0"/>
              <a:t>x</a:t>
            </a:r>
            <a:r>
              <a:rPr lang="en-US" baseline="-25000" smtClean="0"/>
              <a:t>1</a:t>
            </a:r>
            <a:r>
              <a:rPr lang="en-US" smtClean="0"/>
              <a:t>,</a:t>
            </a:r>
            <a:r>
              <a:rPr lang="en-US" i="1" smtClean="0"/>
              <a:t>x</a:t>
            </a:r>
            <a:r>
              <a:rPr lang="en-US" baseline="-25000" smtClean="0"/>
              <a:t>2</a:t>
            </a:r>
            <a:r>
              <a:rPr lang="en-US" smtClean="0"/>
              <a:t>,…, </a:t>
            </a:r>
            <a:r>
              <a:rPr lang="en-US" i="1" smtClean="0"/>
              <a:t>x</a:t>
            </a:r>
            <a:r>
              <a:rPr lang="en-US" i="1" baseline="-25000" smtClean="0"/>
              <a:t>n</a:t>
            </a:r>
            <a:r>
              <a:rPr lang="en-US" smtClean="0"/>
              <a:t>) is an </a:t>
            </a:r>
            <a:r>
              <a:rPr lang="en-US" i="1" smtClean="0"/>
              <a:t>n</a:t>
            </a:r>
            <a:r>
              <a:rPr lang="en-US" smtClean="0"/>
              <a:t>-tuple and </a:t>
            </a:r>
            <a:r>
              <a:rPr lang="en-US" i="1" smtClean="0"/>
              <a:t>P</a:t>
            </a:r>
            <a:r>
              <a:rPr lang="en-US" smtClean="0"/>
              <a:t> is a predicate</a:t>
            </a:r>
          </a:p>
          <a:p>
            <a:r>
              <a:rPr lang="en-US" sz="2800" smtClean="0"/>
              <a:t>We can think of a propositional function as a function that</a:t>
            </a:r>
          </a:p>
          <a:p>
            <a:pPr lvl="1"/>
            <a:r>
              <a:rPr lang="en-US" smtClean="0"/>
              <a:t>Evaluates to true or false</a:t>
            </a:r>
          </a:p>
          <a:p>
            <a:pPr lvl="1"/>
            <a:r>
              <a:rPr lang="en-US" smtClean="0"/>
              <a:t>Takes one or more arguments</a:t>
            </a:r>
          </a:p>
          <a:p>
            <a:pPr lvl="1"/>
            <a:r>
              <a:rPr lang="en-US" smtClean="0"/>
              <a:t>Expresses a predicate involving the argument(s)</a:t>
            </a:r>
          </a:p>
          <a:p>
            <a:pPr lvl="1"/>
            <a:r>
              <a:rPr lang="en-US" smtClean="0"/>
              <a:t>Becomes a proposition when values are assigned to the arguments</a:t>
            </a:r>
          </a:p>
        </p:txBody>
      </p:sp>
      <p:sp>
        <p:nvSpPr>
          <p:cNvPr id="43012" name="Slide Number Placeholder 3"/>
          <p:cNvSpPr>
            <a:spLocks noGrp="1"/>
          </p:cNvSpPr>
          <p:nvPr>
            <p:ph type="sldNum" sz="quarter" idx="12"/>
          </p:nvPr>
        </p:nvSpPr>
        <p:spPr>
          <a:noFill/>
        </p:spPr>
        <p:txBody>
          <a:bodyPr/>
          <a:lstStyle/>
          <a:p>
            <a:fld id="{B54A5663-6B02-4871-920C-28132693440B}" type="slidenum">
              <a:rPr lang="en-US" smtClean="0"/>
              <a:pPr/>
              <a:t>14</a:t>
            </a:fld>
            <a:endParaRPr lang="en-US" smtClean="0"/>
          </a:p>
        </p:txBody>
      </p:sp>
    </p:spTree>
    <p:extLst>
      <p:ext uri="{BB962C8B-B14F-4D97-AF65-F5344CB8AC3E}">
        <p14:creationId xmlns:p14="http://schemas.microsoft.com/office/powerpoint/2010/main" val="3371905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Propositional Functions: Example</a:t>
            </a:r>
          </a:p>
        </p:txBody>
      </p:sp>
      <p:sp>
        <p:nvSpPr>
          <p:cNvPr id="44035" name="Content Placeholder 2"/>
          <p:cNvSpPr>
            <a:spLocks noGrp="1"/>
          </p:cNvSpPr>
          <p:nvPr>
            <p:ph idx="1"/>
          </p:nvPr>
        </p:nvSpPr>
        <p:spPr/>
        <p:txBody>
          <a:bodyPr/>
          <a:lstStyle/>
          <a:p>
            <a:r>
              <a:rPr lang="en-US" smtClean="0"/>
              <a:t>Let </a:t>
            </a:r>
            <a:r>
              <a:rPr lang="en-US" i="1" smtClean="0"/>
              <a:t>Q</a:t>
            </a:r>
            <a:r>
              <a:rPr lang="en-US" smtClean="0"/>
              <a:t>(</a:t>
            </a:r>
            <a:r>
              <a:rPr lang="en-US" i="1" smtClean="0"/>
              <a:t>x</a:t>
            </a:r>
            <a:r>
              <a:rPr lang="en-US" smtClean="0"/>
              <a:t>,</a:t>
            </a:r>
            <a:r>
              <a:rPr lang="en-US" i="1" smtClean="0"/>
              <a:t>y</a:t>
            </a:r>
            <a:r>
              <a:rPr lang="en-US" smtClean="0"/>
              <a:t>,</a:t>
            </a:r>
            <a:r>
              <a:rPr lang="en-US" i="1" smtClean="0"/>
              <a:t>z</a:t>
            </a:r>
            <a:r>
              <a:rPr lang="en-US" smtClean="0"/>
              <a:t>) denote the statement ‘</a:t>
            </a:r>
            <a:r>
              <a:rPr lang="en-US" i="1" smtClean="0"/>
              <a:t>x</a:t>
            </a:r>
            <a:r>
              <a:rPr lang="en-US" baseline="30000" smtClean="0"/>
              <a:t>2</a:t>
            </a:r>
            <a:r>
              <a:rPr lang="en-US" smtClean="0"/>
              <a:t>+</a:t>
            </a:r>
            <a:r>
              <a:rPr lang="en-US" i="1" smtClean="0"/>
              <a:t>y</a:t>
            </a:r>
            <a:r>
              <a:rPr lang="en-US" baseline="30000" smtClean="0"/>
              <a:t>2</a:t>
            </a:r>
            <a:r>
              <a:rPr lang="en-US" smtClean="0"/>
              <a:t>=</a:t>
            </a:r>
            <a:r>
              <a:rPr lang="en-US" i="1" smtClean="0"/>
              <a:t>z</a:t>
            </a:r>
            <a:r>
              <a:rPr lang="en-US" baseline="30000" smtClean="0"/>
              <a:t>2</a:t>
            </a:r>
            <a:r>
              <a:rPr lang="en-US" smtClean="0"/>
              <a:t>’</a:t>
            </a:r>
          </a:p>
          <a:p>
            <a:pPr lvl="1"/>
            <a:r>
              <a:rPr lang="en-US" smtClean="0"/>
              <a:t>What is the truth value of </a:t>
            </a:r>
            <a:r>
              <a:rPr lang="en-US" i="1" smtClean="0"/>
              <a:t>Q</a:t>
            </a:r>
            <a:r>
              <a:rPr lang="en-US" smtClean="0"/>
              <a:t>(3,4,5)?</a:t>
            </a:r>
          </a:p>
          <a:p>
            <a:pPr lvl="1">
              <a:buFontTx/>
              <a:buNone/>
            </a:pPr>
            <a:endParaRPr lang="en-US" smtClean="0"/>
          </a:p>
          <a:p>
            <a:pPr lvl="1"/>
            <a:endParaRPr lang="en-US" smtClean="0"/>
          </a:p>
          <a:p>
            <a:pPr lvl="1"/>
            <a:r>
              <a:rPr lang="en-US" smtClean="0"/>
              <a:t>What is the truth value of </a:t>
            </a:r>
            <a:r>
              <a:rPr lang="en-US" i="1" smtClean="0"/>
              <a:t>Q</a:t>
            </a:r>
            <a:r>
              <a:rPr lang="en-US" smtClean="0"/>
              <a:t>(2,2,3)?</a:t>
            </a:r>
          </a:p>
          <a:p>
            <a:pPr lvl="1"/>
            <a:endParaRPr lang="en-US" smtClean="0"/>
          </a:p>
          <a:p>
            <a:pPr lvl="1"/>
            <a:endParaRPr lang="en-US" smtClean="0"/>
          </a:p>
          <a:p>
            <a:pPr lvl="1">
              <a:buFontTx/>
              <a:buNone/>
            </a:pPr>
            <a:r>
              <a:rPr lang="en-US" smtClean="0"/>
              <a:t>How many values of (</a:t>
            </a:r>
            <a:r>
              <a:rPr lang="en-US" i="1" smtClean="0"/>
              <a:t>x</a:t>
            </a:r>
            <a:r>
              <a:rPr lang="en-US" smtClean="0"/>
              <a:t>,</a:t>
            </a:r>
            <a:r>
              <a:rPr lang="en-US" i="1" smtClean="0"/>
              <a:t>y</a:t>
            </a:r>
            <a:r>
              <a:rPr lang="en-US" smtClean="0"/>
              <a:t>,</a:t>
            </a:r>
            <a:r>
              <a:rPr lang="en-US" i="1" smtClean="0"/>
              <a:t>z</a:t>
            </a:r>
            <a:r>
              <a:rPr lang="en-US" smtClean="0"/>
              <a:t>) make the predicate true?</a:t>
            </a:r>
          </a:p>
        </p:txBody>
      </p:sp>
      <p:sp>
        <p:nvSpPr>
          <p:cNvPr id="44039" name="Slide Number Placeholder 8"/>
          <p:cNvSpPr>
            <a:spLocks noGrp="1"/>
          </p:cNvSpPr>
          <p:nvPr>
            <p:ph type="sldNum" sz="quarter" idx="12"/>
          </p:nvPr>
        </p:nvSpPr>
        <p:spPr>
          <a:noFill/>
        </p:spPr>
        <p:txBody>
          <a:bodyPr/>
          <a:lstStyle/>
          <a:p>
            <a:fld id="{87DF6135-6ACC-4438-AC96-CD3870EF6A81}" type="slidenum">
              <a:rPr lang="en-US" smtClean="0"/>
              <a:pPr/>
              <a:t>15</a:t>
            </a:fld>
            <a:endParaRPr lang="en-US" smtClean="0"/>
          </a:p>
        </p:txBody>
      </p:sp>
      <p:sp>
        <p:nvSpPr>
          <p:cNvPr id="6" name="TextBox 5"/>
          <p:cNvSpPr txBox="1">
            <a:spLocks noChangeArrowheads="1"/>
          </p:cNvSpPr>
          <p:nvPr/>
        </p:nvSpPr>
        <p:spPr bwMode="auto">
          <a:xfrm>
            <a:off x="2133600" y="2852936"/>
            <a:ext cx="2209800" cy="369887"/>
          </a:xfrm>
          <a:prstGeom prst="rect">
            <a:avLst/>
          </a:prstGeom>
          <a:noFill/>
          <a:ln w="9525">
            <a:noFill/>
            <a:miter lim="800000"/>
            <a:headEnd/>
            <a:tailEnd/>
          </a:ln>
        </p:spPr>
        <p:txBody>
          <a:bodyPr>
            <a:spAutoFit/>
          </a:bodyPr>
          <a:lstStyle/>
          <a:p>
            <a:r>
              <a:rPr lang="en-US" i="1" dirty="0"/>
              <a:t>Q</a:t>
            </a:r>
            <a:r>
              <a:rPr lang="en-US" dirty="0"/>
              <a:t>(3,4,5) is true</a:t>
            </a:r>
          </a:p>
        </p:txBody>
      </p:sp>
      <p:sp>
        <p:nvSpPr>
          <p:cNvPr id="7" name="TextBox 6"/>
          <p:cNvSpPr txBox="1">
            <a:spLocks noChangeArrowheads="1"/>
          </p:cNvSpPr>
          <p:nvPr/>
        </p:nvSpPr>
        <p:spPr bwMode="auto">
          <a:xfrm>
            <a:off x="1295400" y="5839098"/>
            <a:ext cx="6858000" cy="830262"/>
          </a:xfrm>
          <a:prstGeom prst="rect">
            <a:avLst/>
          </a:prstGeom>
          <a:noFill/>
          <a:ln w="9525">
            <a:noFill/>
            <a:miter lim="800000"/>
            <a:headEnd/>
            <a:tailEnd/>
          </a:ln>
        </p:spPr>
        <p:txBody>
          <a:bodyPr>
            <a:spAutoFit/>
          </a:bodyPr>
          <a:lstStyle/>
          <a:p>
            <a:r>
              <a:rPr lang="en-US" dirty="0"/>
              <a:t>There are infinitely many values that make the proposition true</a:t>
            </a:r>
          </a:p>
        </p:txBody>
      </p:sp>
      <p:sp>
        <p:nvSpPr>
          <p:cNvPr id="8" name="TextBox 7"/>
          <p:cNvSpPr txBox="1">
            <a:spLocks noChangeArrowheads="1"/>
          </p:cNvSpPr>
          <p:nvPr/>
        </p:nvSpPr>
        <p:spPr bwMode="auto">
          <a:xfrm>
            <a:off x="2057400" y="4355257"/>
            <a:ext cx="2209800" cy="369887"/>
          </a:xfrm>
          <a:prstGeom prst="rect">
            <a:avLst/>
          </a:prstGeom>
          <a:noFill/>
          <a:ln w="9525">
            <a:noFill/>
            <a:miter lim="800000"/>
            <a:headEnd/>
            <a:tailEnd/>
          </a:ln>
        </p:spPr>
        <p:txBody>
          <a:bodyPr>
            <a:spAutoFit/>
          </a:bodyPr>
          <a:lstStyle/>
          <a:p>
            <a:r>
              <a:rPr lang="en-US" i="1" dirty="0"/>
              <a:t>Q</a:t>
            </a:r>
            <a:r>
              <a:rPr lang="en-US" dirty="0"/>
              <a:t>(2,3,3) is false</a:t>
            </a:r>
          </a:p>
        </p:txBody>
      </p:sp>
    </p:spTree>
    <p:extLst>
      <p:ext uri="{BB962C8B-B14F-4D97-AF65-F5344CB8AC3E}">
        <p14:creationId xmlns:p14="http://schemas.microsoft.com/office/powerpoint/2010/main" val="963856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of a Predicate</a:t>
            </a:r>
            <a:endParaRPr lang="en-US" dirty="0"/>
          </a:p>
        </p:txBody>
      </p:sp>
      <p:sp>
        <p:nvSpPr>
          <p:cNvPr id="3" name="Content Placeholder 2"/>
          <p:cNvSpPr>
            <a:spLocks noGrp="1"/>
          </p:cNvSpPr>
          <p:nvPr>
            <p:ph idx="1"/>
          </p:nvPr>
        </p:nvSpPr>
        <p:spPr/>
        <p:txBody>
          <a:bodyPr/>
          <a:lstStyle/>
          <a:p>
            <a:r>
              <a:rPr lang="en-SG" dirty="0" smtClean="0"/>
              <a:t>The </a:t>
            </a:r>
            <a:r>
              <a:rPr lang="en-SG" b="1" dirty="0" smtClean="0"/>
              <a:t>domain</a:t>
            </a:r>
            <a:r>
              <a:rPr lang="en-SG" dirty="0" smtClean="0"/>
              <a:t> of a predicate variable is the set of all values that may be substituted in place of the variable. </a:t>
            </a:r>
          </a:p>
          <a:p>
            <a:endParaRPr lang="en-US" dirty="0" smtClean="0"/>
          </a:p>
          <a:p>
            <a:r>
              <a:rPr lang="en-SG" dirty="0" smtClean="0"/>
              <a:t>Domain” may also be known as “domain of discourse”, “universe of discourse”, “universal set”, or simply “universe”. The last three terms are usually used in set theory.</a:t>
            </a:r>
          </a:p>
          <a:p>
            <a:endParaRPr lang="en-US" dirty="0"/>
          </a:p>
        </p:txBody>
      </p:sp>
    </p:spTree>
    <p:extLst>
      <p:ext uri="{BB962C8B-B14F-4D97-AF65-F5344CB8AC3E}">
        <p14:creationId xmlns:p14="http://schemas.microsoft.com/office/powerpoint/2010/main" val="2735580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of a Predicate</a:t>
            </a:r>
            <a:endParaRPr lang="en-US" dirty="0"/>
          </a:p>
        </p:txBody>
      </p:sp>
      <p:sp>
        <p:nvSpPr>
          <p:cNvPr id="3" name="Content Placeholder 2"/>
          <p:cNvSpPr>
            <a:spLocks noGrp="1"/>
          </p:cNvSpPr>
          <p:nvPr>
            <p:ph idx="1"/>
          </p:nvPr>
        </p:nvSpPr>
        <p:spPr/>
        <p:txBody>
          <a:bodyPr/>
          <a:lstStyle/>
          <a:p>
            <a:r>
              <a:rPr lang="en-SG" altLang="en-US" dirty="0" smtClean="0"/>
              <a:t>When an element in the domain of the variable of a one-variable predicate is substituted for the variable, the resulting statement is either </a:t>
            </a:r>
            <a:r>
              <a:rPr lang="en-SG" altLang="en-US" dirty="0" smtClean="0">
                <a:solidFill>
                  <a:srgbClr val="C00000"/>
                </a:solidFill>
              </a:rPr>
              <a:t>true</a:t>
            </a:r>
            <a:r>
              <a:rPr lang="en-SG" altLang="en-US" dirty="0" smtClean="0"/>
              <a:t> or </a:t>
            </a:r>
            <a:r>
              <a:rPr lang="en-SG" altLang="en-US" dirty="0" smtClean="0">
                <a:solidFill>
                  <a:srgbClr val="C00000"/>
                </a:solidFill>
              </a:rPr>
              <a:t>false</a:t>
            </a:r>
            <a:r>
              <a:rPr lang="en-SG" altLang="en-US" dirty="0" smtClean="0"/>
              <a:t>. The set of all such elements that make the predicate true is called the </a:t>
            </a:r>
            <a:r>
              <a:rPr lang="en-SG" altLang="en-US" dirty="0" smtClean="0">
                <a:solidFill>
                  <a:srgbClr val="C00000"/>
                </a:solidFill>
              </a:rPr>
              <a:t>truth set </a:t>
            </a:r>
            <a:r>
              <a:rPr lang="en-SG" altLang="en-US" dirty="0" smtClean="0"/>
              <a:t>of the predicate.</a:t>
            </a:r>
          </a:p>
          <a:p>
            <a:endParaRPr lang="en-US" dirty="0"/>
          </a:p>
        </p:txBody>
      </p:sp>
    </p:spTree>
    <p:extLst>
      <p:ext uri="{BB962C8B-B14F-4D97-AF65-F5344CB8AC3E}">
        <p14:creationId xmlns:p14="http://schemas.microsoft.com/office/powerpoint/2010/main" val="2796035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of a Predicate</a:t>
            </a:r>
            <a:endParaRPr lang="en-US" dirty="0"/>
          </a:p>
        </p:txBody>
      </p:sp>
      <p:sp>
        <p:nvSpPr>
          <p:cNvPr id="3" name="Content Placeholder 2"/>
          <p:cNvSpPr>
            <a:spLocks noGrp="1"/>
          </p:cNvSpPr>
          <p:nvPr>
            <p:ph idx="1"/>
          </p:nvPr>
        </p:nvSpPr>
        <p:spPr/>
        <p:txBody>
          <a:bodyPr>
            <a:normAutofit/>
          </a:bodyPr>
          <a:lstStyle/>
          <a:p>
            <a:r>
              <a:rPr lang="en-SG" dirty="0" smtClean="0"/>
              <a:t>If </a:t>
            </a:r>
            <a:r>
              <a:rPr lang="en-SG" i="1" dirty="0" smtClean="0"/>
              <a:t>P</a:t>
            </a:r>
            <a:r>
              <a:rPr lang="en-SG" dirty="0" smtClean="0"/>
              <a:t>(</a:t>
            </a:r>
            <a:r>
              <a:rPr lang="en-SG" i="1" dirty="0" smtClean="0"/>
              <a:t>x</a:t>
            </a:r>
            <a:r>
              <a:rPr lang="en-SG" dirty="0" smtClean="0"/>
              <a:t>) is a predicate and </a:t>
            </a:r>
            <a:r>
              <a:rPr lang="en-SG" i="1" dirty="0" smtClean="0"/>
              <a:t>x</a:t>
            </a:r>
            <a:r>
              <a:rPr lang="en-SG" dirty="0" smtClean="0"/>
              <a:t> has domain </a:t>
            </a:r>
            <a:r>
              <a:rPr lang="en-SG" i="1" dirty="0" smtClean="0"/>
              <a:t>D</a:t>
            </a:r>
            <a:r>
              <a:rPr lang="en-SG" dirty="0" smtClean="0"/>
              <a:t>, the </a:t>
            </a:r>
            <a:r>
              <a:rPr lang="en-SG" b="1" dirty="0" smtClean="0"/>
              <a:t>truth set</a:t>
            </a:r>
            <a:r>
              <a:rPr lang="en-SG" dirty="0" smtClean="0"/>
              <a:t> is the set of all elements of </a:t>
            </a:r>
            <a:r>
              <a:rPr lang="en-SG" i="1" dirty="0" smtClean="0"/>
              <a:t>D</a:t>
            </a:r>
            <a:r>
              <a:rPr lang="en-SG" dirty="0" smtClean="0"/>
              <a:t> that make </a:t>
            </a:r>
            <a:r>
              <a:rPr lang="en-SG" i="1" dirty="0" smtClean="0"/>
              <a:t>P</a:t>
            </a:r>
            <a:r>
              <a:rPr lang="en-SG" dirty="0" smtClean="0"/>
              <a:t>(</a:t>
            </a:r>
            <a:r>
              <a:rPr lang="en-SG" i="1" dirty="0" smtClean="0"/>
              <a:t>x</a:t>
            </a:r>
            <a:r>
              <a:rPr lang="en-SG" dirty="0" smtClean="0"/>
              <a:t>) true when they are substituted for x.</a:t>
            </a:r>
          </a:p>
          <a:p>
            <a:endParaRPr lang="en-US" dirty="0" smtClean="0"/>
          </a:p>
          <a:p>
            <a:r>
              <a:rPr lang="en-SG" dirty="0" smtClean="0"/>
              <a:t>The truth set of </a:t>
            </a:r>
            <a:r>
              <a:rPr lang="en-SG" i="1" dirty="0" smtClean="0"/>
              <a:t>P</a:t>
            </a:r>
            <a:r>
              <a:rPr lang="en-SG" dirty="0" smtClean="0"/>
              <a:t>(</a:t>
            </a:r>
            <a:r>
              <a:rPr lang="en-SG" i="1" dirty="0" smtClean="0"/>
              <a:t>x</a:t>
            </a:r>
            <a:r>
              <a:rPr lang="en-SG" dirty="0" smtClean="0"/>
              <a:t>) is denoted {</a:t>
            </a:r>
            <a:r>
              <a:rPr lang="en-SG" i="1" dirty="0" smtClean="0"/>
              <a:t>x</a:t>
            </a:r>
            <a:r>
              <a:rPr lang="en-SG" dirty="0" smtClean="0"/>
              <a:t> </a:t>
            </a:r>
            <a:r>
              <a:rPr lang="en-SG" dirty="0" smtClean="0">
                <a:sym typeface="Symbol" panose="05050102010706020507" pitchFamily="18" charset="2"/>
              </a:rPr>
              <a:t></a:t>
            </a:r>
            <a:r>
              <a:rPr lang="en-SG" dirty="0" smtClean="0"/>
              <a:t> </a:t>
            </a:r>
            <a:r>
              <a:rPr lang="en-SG" i="1" dirty="0" smtClean="0"/>
              <a:t>D</a:t>
            </a:r>
            <a:r>
              <a:rPr lang="en-SG" dirty="0" smtClean="0"/>
              <a:t> </a:t>
            </a:r>
            <a:r>
              <a:rPr lang="en-SG" dirty="0" smtClean="0">
                <a:solidFill>
                  <a:srgbClr val="0033CC"/>
                </a:solidFill>
              </a:rPr>
              <a:t>|</a:t>
            </a:r>
            <a:r>
              <a:rPr lang="en-SG" dirty="0" smtClean="0"/>
              <a:t> </a:t>
            </a:r>
            <a:r>
              <a:rPr lang="en-SG" i="1" dirty="0" smtClean="0"/>
              <a:t>P</a:t>
            </a:r>
            <a:r>
              <a:rPr lang="en-SG" dirty="0" smtClean="0"/>
              <a:t>(</a:t>
            </a:r>
            <a:r>
              <a:rPr lang="en-SG" i="1" dirty="0" smtClean="0"/>
              <a:t>x</a:t>
            </a:r>
            <a:r>
              <a:rPr lang="en-SG" dirty="0" smtClean="0"/>
              <a:t>)}.</a:t>
            </a:r>
          </a:p>
          <a:p>
            <a:endParaRPr lang="en-US" dirty="0" smtClean="0"/>
          </a:p>
          <a:p>
            <a:r>
              <a:rPr lang="en-SG" sz="2400" i="1" dirty="0" smtClean="0"/>
              <a:t>In set theory, the symbol </a:t>
            </a:r>
            <a:r>
              <a:rPr lang="en-SG" sz="2400" dirty="0" smtClean="0">
                <a:solidFill>
                  <a:srgbClr val="0033CC"/>
                </a:solidFill>
              </a:rPr>
              <a:t>|</a:t>
            </a:r>
            <a:r>
              <a:rPr lang="en-SG" sz="2400" i="1" dirty="0" smtClean="0"/>
              <a:t> is used to mean “such that”.</a:t>
            </a:r>
          </a:p>
          <a:p>
            <a:endParaRPr lang="en-US" dirty="0"/>
          </a:p>
        </p:txBody>
      </p:sp>
    </p:spTree>
    <p:extLst>
      <p:ext uri="{BB962C8B-B14F-4D97-AF65-F5344CB8AC3E}">
        <p14:creationId xmlns:p14="http://schemas.microsoft.com/office/powerpoint/2010/main" val="3239856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of a Predicate</a:t>
            </a:r>
            <a:endParaRPr lang="en-US" dirty="0"/>
          </a:p>
        </p:txBody>
      </p:sp>
      <p:sp>
        <p:nvSpPr>
          <p:cNvPr id="3" name="Content Placeholder 2"/>
          <p:cNvSpPr>
            <a:spLocks noGrp="1"/>
          </p:cNvSpPr>
          <p:nvPr>
            <p:ph idx="1"/>
          </p:nvPr>
        </p:nvSpPr>
        <p:spPr/>
        <p:txBody>
          <a:bodyPr/>
          <a:lstStyle/>
          <a:p>
            <a:r>
              <a:rPr lang="en-SG" altLang="en-US" dirty="0" smtClean="0"/>
              <a:t>Let </a:t>
            </a:r>
            <a:r>
              <a:rPr lang="en-SG" altLang="en-US" i="1" dirty="0" smtClean="0"/>
              <a:t>Q</a:t>
            </a:r>
            <a:r>
              <a:rPr lang="en-SG" altLang="en-US" dirty="0" smtClean="0"/>
              <a:t>(</a:t>
            </a:r>
            <a:r>
              <a:rPr lang="en-SG" altLang="en-US" i="1" dirty="0" smtClean="0"/>
              <a:t>n</a:t>
            </a:r>
            <a:r>
              <a:rPr lang="en-SG" altLang="en-US" dirty="0" smtClean="0"/>
              <a:t>) be the predicate “</a:t>
            </a:r>
            <a:r>
              <a:rPr lang="en-SG" altLang="en-US" i="1" dirty="0" smtClean="0"/>
              <a:t>n</a:t>
            </a:r>
            <a:r>
              <a:rPr lang="en-SG" altLang="en-US" dirty="0" smtClean="0"/>
              <a:t> is a factor of 8.”</a:t>
            </a:r>
          </a:p>
          <a:p>
            <a:r>
              <a:rPr lang="en-SG" altLang="en-US" dirty="0" smtClean="0"/>
              <a:t>Find the truth set of </a:t>
            </a:r>
            <a:r>
              <a:rPr lang="en-SG" altLang="en-US" i="1" dirty="0" smtClean="0"/>
              <a:t>Q</a:t>
            </a:r>
            <a:r>
              <a:rPr lang="en-SG" altLang="en-US" dirty="0" smtClean="0"/>
              <a:t>(</a:t>
            </a:r>
            <a:r>
              <a:rPr lang="en-SG" altLang="en-US" i="1" dirty="0" smtClean="0"/>
              <a:t>n</a:t>
            </a:r>
            <a:r>
              <a:rPr lang="en-SG" altLang="en-US" dirty="0" smtClean="0"/>
              <a:t>) if</a:t>
            </a:r>
          </a:p>
          <a:p>
            <a:pPr lvl="1"/>
            <a:r>
              <a:rPr lang="en-SG" altLang="en-US" dirty="0" smtClean="0"/>
              <a:t>the domain of </a:t>
            </a:r>
            <a:r>
              <a:rPr lang="en-SG" altLang="en-US" i="1" dirty="0" smtClean="0"/>
              <a:t>n</a:t>
            </a:r>
            <a:r>
              <a:rPr lang="en-SG" altLang="en-US" dirty="0" smtClean="0"/>
              <a:t> is the set </a:t>
            </a:r>
            <a:r>
              <a:rPr lang="en-SG" altLang="en-US" b="1" dirty="0" smtClean="0"/>
              <a:t>Z</a:t>
            </a:r>
            <a:r>
              <a:rPr lang="en-SG" altLang="en-US" b="1" baseline="30000" dirty="0" smtClean="0"/>
              <a:t>+</a:t>
            </a:r>
            <a:r>
              <a:rPr lang="en-SG" altLang="en-US" b="1" dirty="0" smtClean="0"/>
              <a:t> </a:t>
            </a:r>
            <a:r>
              <a:rPr lang="en-SG" altLang="en-US" dirty="0" smtClean="0"/>
              <a:t>of all positive integers</a:t>
            </a:r>
          </a:p>
          <a:p>
            <a:pPr lvl="1"/>
            <a:endParaRPr lang="en-SG" altLang="en-US" dirty="0"/>
          </a:p>
          <a:p>
            <a:pPr lvl="1"/>
            <a:endParaRPr lang="en-SG" altLang="en-US" dirty="0" smtClean="0"/>
          </a:p>
          <a:p>
            <a:pPr lvl="1"/>
            <a:r>
              <a:rPr lang="en-SG" altLang="en-US" dirty="0" smtClean="0"/>
              <a:t>the domain of </a:t>
            </a:r>
            <a:r>
              <a:rPr lang="en-SG" altLang="en-US" i="1" dirty="0" smtClean="0"/>
              <a:t>n</a:t>
            </a:r>
            <a:r>
              <a:rPr lang="en-SG" altLang="en-US" dirty="0" smtClean="0"/>
              <a:t> is the set </a:t>
            </a:r>
            <a:r>
              <a:rPr lang="en-SG" altLang="en-US" b="1" dirty="0" smtClean="0"/>
              <a:t>Z</a:t>
            </a:r>
            <a:r>
              <a:rPr lang="en-SG" altLang="en-US" dirty="0" smtClean="0"/>
              <a:t> of all integers.</a:t>
            </a:r>
          </a:p>
          <a:p>
            <a:endParaRPr lang="en-US" dirty="0"/>
          </a:p>
        </p:txBody>
      </p:sp>
      <p:sp>
        <p:nvSpPr>
          <p:cNvPr id="4" name="TextBox 3"/>
          <p:cNvSpPr txBox="1"/>
          <p:nvPr/>
        </p:nvSpPr>
        <p:spPr>
          <a:xfrm>
            <a:off x="1371600" y="3283803"/>
            <a:ext cx="6636796" cy="830997"/>
          </a:xfrm>
          <a:prstGeom prst="rect">
            <a:avLst/>
          </a:prstGeom>
          <a:solidFill>
            <a:schemeClr val="accent4">
              <a:lumMod val="40000"/>
              <a:lumOff val="60000"/>
            </a:schemeClr>
          </a:solidFill>
        </p:spPr>
        <p:txBody>
          <a:bodyPr wrap="square" rtlCol="0">
            <a:spAutoFit/>
          </a:bodyPr>
          <a:lstStyle/>
          <a:p>
            <a:r>
              <a:rPr lang="en-SG" sz="2400" dirty="0"/>
              <a:t>{1, 2, 4, 8} because these are exactly the positive integers that divide 8 evenly.</a:t>
            </a:r>
          </a:p>
        </p:txBody>
      </p:sp>
      <p:sp>
        <p:nvSpPr>
          <p:cNvPr id="5" name="TextBox 4"/>
          <p:cNvSpPr txBox="1"/>
          <p:nvPr/>
        </p:nvSpPr>
        <p:spPr>
          <a:xfrm>
            <a:off x="1524000" y="4876800"/>
            <a:ext cx="6636796" cy="830997"/>
          </a:xfrm>
          <a:prstGeom prst="rect">
            <a:avLst/>
          </a:prstGeom>
          <a:solidFill>
            <a:schemeClr val="accent4">
              <a:lumMod val="40000"/>
              <a:lumOff val="60000"/>
            </a:schemeClr>
          </a:solidFill>
        </p:spPr>
        <p:txBody>
          <a:bodyPr wrap="square" rtlCol="0">
            <a:spAutoFit/>
          </a:bodyPr>
          <a:lstStyle/>
          <a:p>
            <a:r>
              <a:rPr lang="en-SG" sz="2400" dirty="0"/>
              <a:t>{1, 2, 4, 8, -1, -2, -4, -8} because the negative integers -1, -2, -4 and -8 also divide into 8 evenly.</a:t>
            </a:r>
          </a:p>
        </p:txBody>
      </p:sp>
    </p:spTree>
    <p:extLst>
      <p:ext uri="{BB962C8B-B14F-4D97-AF65-F5344CB8AC3E}">
        <p14:creationId xmlns:p14="http://schemas.microsoft.com/office/powerpoint/2010/main" val="1709581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Sentences</a:t>
            </a:r>
            <a:endParaRPr lang="en-US" dirty="0"/>
          </a:p>
        </p:txBody>
      </p:sp>
      <p:sp>
        <p:nvSpPr>
          <p:cNvPr id="3" name="Content Placeholder 2"/>
          <p:cNvSpPr>
            <a:spLocks noGrp="1"/>
          </p:cNvSpPr>
          <p:nvPr>
            <p:ph idx="1"/>
          </p:nvPr>
        </p:nvSpPr>
        <p:spPr/>
        <p:txBody>
          <a:bodyPr/>
          <a:lstStyle/>
          <a:p>
            <a:r>
              <a:rPr lang="en-US" dirty="0" smtClean="0"/>
              <a:t>In predicate logic, every atomic sentence consists of one predicate and one or more subjects. </a:t>
            </a:r>
          </a:p>
          <a:p>
            <a:endParaRPr lang="en-US" dirty="0"/>
          </a:p>
          <a:p>
            <a:r>
              <a:rPr lang="en-US" dirty="0" smtClean="0"/>
              <a:t>Jay is Sophomores </a:t>
            </a:r>
          </a:p>
          <a:p>
            <a:r>
              <a:rPr lang="en-US" dirty="0" smtClean="0"/>
              <a:t>He goes to School</a:t>
            </a:r>
            <a:endParaRPr lang="en-US" dirty="0"/>
          </a:p>
        </p:txBody>
      </p:sp>
    </p:spTree>
    <p:extLst>
      <p:ext uri="{BB962C8B-B14F-4D97-AF65-F5344CB8AC3E}">
        <p14:creationId xmlns:p14="http://schemas.microsoft.com/office/powerpoint/2010/main" val="2527372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smtClean="0"/>
              <a:t>Domain of a Predicate</a:t>
            </a:r>
          </a:p>
        </p:txBody>
      </p:sp>
      <p:sp>
        <p:nvSpPr>
          <p:cNvPr id="45059" name="Content Placeholder 2"/>
          <p:cNvSpPr>
            <a:spLocks noGrp="1"/>
          </p:cNvSpPr>
          <p:nvPr>
            <p:ph idx="1"/>
          </p:nvPr>
        </p:nvSpPr>
        <p:spPr/>
        <p:txBody>
          <a:bodyPr>
            <a:normAutofit lnSpcReduction="10000"/>
          </a:bodyPr>
          <a:lstStyle/>
          <a:p>
            <a:r>
              <a:rPr lang="en-US" smtClean="0"/>
              <a:t>Consider the statement ‘</a:t>
            </a:r>
            <a:r>
              <a:rPr lang="en-US" i="1" smtClean="0"/>
              <a:t>x</a:t>
            </a:r>
            <a:r>
              <a:rPr lang="en-US" smtClean="0"/>
              <a:t>&gt;3’, does it make sense to assign to </a:t>
            </a:r>
            <a:r>
              <a:rPr lang="en-US" i="1" smtClean="0"/>
              <a:t>x</a:t>
            </a:r>
            <a:r>
              <a:rPr lang="en-US" smtClean="0"/>
              <a:t> the value ‘blue’?</a:t>
            </a:r>
          </a:p>
          <a:p>
            <a:r>
              <a:rPr lang="en-US" smtClean="0"/>
              <a:t>Intuitively, the </a:t>
            </a:r>
            <a:r>
              <a:rPr lang="en-US" b="1" u="sng" smtClean="0"/>
              <a:t>universe of discourse</a:t>
            </a:r>
            <a:r>
              <a:rPr lang="en-US" smtClean="0"/>
              <a:t> is the set of all things we wish to talk about; that is the set of all objects that we can sensibly assign to a variable in a propositional function.</a:t>
            </a:r>
          </a:p>
          <a:p>
            <a:r>
              <a:rPr lang="en-US" smtClean="0"/>
              <a:t>What would be the universe of discourse for the propositional function below be: </a:t>
            </a:r>
          </a:p>
          <a:p>
            <a:pPr algn="ctr">
              <a:buFontTx/>
              <a:buNone/>
            </a:pPr>
            <a:r>
              <a:rPr lang="en-US" sz="2800" smtClean="0"/>
              <a:t>EnrolledCSE235(x)=‘x is enrolled in CSE235’ </a:t>
            </a:r>
          </a:p>
        </p:txBody>
      </p:sp>
      <p:sp>
        <p:nvSpPr>
          <p:cNvPr id="45060" name="Slide Number Placeholder 3"/>
          <p:cNvSpPr>
            <a:spLocks noGrp="1"/>
          </p:cNvSpPr>
          <p:nvPr>
            <p:ph type="sldNum" sz="quarter" idx="12"/>
          </p:nvPr>
        </p:nvSpPr>
        <p:spPr>
          <a:noFill/>
        </p:spPr>
        <p:txBody>
          <a:bodyPr/>
          <a:lstStyle/>
          <a:p>
            <a:fld id="{BC26DD3F-A90B-4A4B-87A2-B85C38744036}" type="slidenum">
              <a:rPr lang="en-US" smtClean="0"/>
              <a:pPr/>
              <a:t>20</a:t>
            </a:fld>
            <a:endParaRPr lang="en-US" smtClean="0"/>
          </a:p>
        </p:txBody>
      </p:sp>
    </p:spTree>
    <p:extLst>
      <p:ext uri="{BB962C8B-B14F-4D97-AF65-F5344CB8AC3E}">
        <p14:creationId xmlns:p14="http://schemas.microsoft.com/office/powerpoint/2010/main" val="2374604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Properties of Quantifiers</a:t>
            </a:r>
          </a:p>
        </p:txBody>
      </p:sp>
      <p:sp>
        <p:nvSpPr>
          <p:cNvPr id="52227" name="Rectangle 3"/>
          <p:cNvSpPr>
            <a:spLocks noGrp="1" noChangeArrowheads="1"/>
          </p:cNvSpPr>
          <p:nvPr>
            <p:ph idx="1"/>
          </p:nvPr>
        </p:nvSpPr>
        <p:spPr>
          <a:xfrm>
            <a:off x="685800" y="1143000"/>
            <a:ext cx="7772400" cy="5029200"/>
          </a:xfrm>
        </p:spPr>
        <p:txBody>
          <a:bodyPr/>
          <a:lstStyle/>
          <a:p>
            <a:r>
              <a:rPr lang="en-US" dirty="0" smtClean="0">
                <a:sym typeface="Symbol" pitchFamily="18" charset="2"/>
              </a:rPr>
              <a:t>x y is the same as y x</a:t>
            </a:r>
          </a:p>
          <a:p>
            <a:r>
              <a:rPr lang="en-US" dirty="0" smtClean="0">
                <a:sym typeface="Symbol" pitchFamily="18" charset="2"/>
              </a:rPr>
              <a:t>x y is the same as y x </a:t>
            </a:r>
          </a:p>
          <a:p>
            <a:r>
              <a:rPr lang="en-US" dirty="0" smtClean="0">
                <a:sym typeface="Symbol" pitchFamily="18" charset="2"/>
              </a:rPr>
              <a:t>x y is not the same as y x</a:t>
            </a:r>
          </a:p>
          <a:p>
            <a:pPr lvl="1"/>
            <a:r>
              <a:rPr lang="en-US" dirty="0" smtClean="0">
                <a:sym typeface="Symbol" pitchFamily="18" charset="2"/>
              </a:rPr>
              <a:t>x y Loves(x, y)</a:t>
            </a:r>
          </a:p>
          <a:p>
            <a:pPr lvl="2"/>
            <a:r>
              <a:rPr lang="en-US" dirty="0" smtClean="0">
                <a:sym typeface="Symbol" pitchFamily="18" charset="2"/>
              </a:rPr>
              <a:t>“There is a person who </a:t>
            </a:r>
            <a:r>
              <a:rPr lang="en-US" dirty="0" smtClean="0">
                <a:sym typeface="Symbol" pitchFamily="18" charset="2"/>
              </a:rPr>
              <a:t>is loved by</a:t>
            </a:r>
            <a:r>
              <a:rPr lang="en-US" dirty="0" smtClean="0">
                <a:sym typeface="Symbol" pitchFamily="18" charset="2"/>
              </a:rPr>
              <a:t> </a:t>
            </a:r>
            <a:r>
              <a:rPr lang="en-US" dirty="0" smtClean="0">
                <a:sym typeface="Symbol" pitchFamily="18" charset="2"/>
              </a:rPr>
              <a:t>everyone in the world”</a:t>
            </a:r>
          </a:p>
          <a:p>
            <a:pPr lvl="1"/>
            <a:r>
              <a:rPr lang="en-US" dirty="0" smtClean="0">
                <a:sym typeface="Symbol" pitchFamily="18" charset="2"/>
              </a:rPr>
              <a:t>y x Loves(x, y)</a:t>
            </a:r>
          </a:p>
          <a:p>
            <a:pPr lvl="2"/>
            <a:r>
              <a:rPr lang="en-US" dirty="0" smtClean="0">
                <a:sym typeface="Symbol" pitchFamily="18" charset="2"/>
              </a:rPr>
              <a:t>“Everyone in the world is loved by at least one person”</a:t>
            </a:r>
          </a:p>
        </p:txBody>
      </p:sp>
      <p:sp>
        <p:nvSpPr>
          <p:cNvPr id="52228" name="Slide Number Placeholder 6"/>
          <p:cNvSpPr>
            <a:spLocks noGrp="1"/>
          </p:cNvSpPr>
          <p:nvPr>
            <p:ph type="sldNum" sz="quarter" idx="12"/>
          </p:nvPr>
        </p:nvSpPr>
        <p:spPr>
          <a:noFill/>
        </p:spPr>
        <p:txBody>
          <a:bodyPr/>
          <a:lstStyle/>
          <a:p>
            <a:fld id="{E28656EC-E314-4F13-86A4-F60CD7E18A9C}" type="slidenum">
              <a:rPr lang="en-US" smtClean="0"/>
              <a:pPr/>
              <a:t>21</a:t>
            </a:fld>
            <a:endParaRPr lang="en-US" smtClean="0"/>
          </a:p>
        </p:txBody>
      </p:sp>
    </p:spTree>
    <p:extLst>
      <p:ext uri="{BB962C8B-B14F-4D97-AF65-F5344CB8AC3E}">
        <p14:creationId xmlns:p14="http://schemas.microsoft.com/office/powerpoint/2010/main" val="221250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smtClean="0"/>
              <a:t>Free and bound variables</a:t>
            </a:r>
          </a:p>
        </p:txBody>
      </p:sp>
      <p:sp>
        <p:nvSpPr>
          <p:cNvPr id="18437" name="Rectangle 3" descr="Rectangle: Click to edit Master text styles&#10;Second level&#10;Third level&#10;Fourth level&#10;Fifth level"/>
          <p:cNvSpPr>
            <a:spLocks noGrp="1" noChangeArrowheads="1"/>
          </p:cNvSpPr>
          <p:nvPr>
            <p:ph type="body" sz="half" idx="1"/>
          </p:nvPr>
        </p:nvSpPr>
        <p:spPr>
          <a:xfrm>
            <a:off x="838200" y="1905000"/>
            <a:ext cx="7196138" cy="4114800"/>
          </a:xfrm>
        </p:spPr>
        <p:txBody>
          <a:bodyPr>
            <a:normAutofit lnSpcReduction="10000"/>
          </a:bodyPr>
          <a:lstStyle/>
          <a:p>
            <a:r>
              <a:rPr lang="en-US" sz="2800" dirty="0" smtClean="0"/>
              <a:t>Consider two predicates</a:t>
            </a:r>
          </a:p>
          <a:p>
            <a:r>
              <a:rPr lang="en-US" sz="2800" dirty="0" smtClean="0"/>
              <a:t>n&gt;5…..Eq. 1</a:t>
            </a:r>
          </a:p>
          <a:p>
            <a:endParaRPr lang="en-US" sz="2800" dirty="0" smtClean="0"/>
          </a:p>
          <a:p>
            <a:endParaRPr lang="en-US" sz="2800" dirty="0" smtClean="0"/>
          </a:p>
          <a:p>
            <a:r>
              <a:rPr lang="en-US" sz="2800" dirty="0"/>
              <a:t>In equation 1, n is free as its value may not be determined or restricted</a:t>
            </a:r>
          </a:p>
          <a:p>
            <a:endParaRPr lang="en-US" sz="2800" dirty="0" smtClean="0"/>
          </a:p>
          <a:p>
            <a:r>
              <a:rPr lang="en-US" sz="2800" dirty="0" smtClean="0"/>
              <a:t>In equation 2, the variable n is bound, it is existentially quantified variable.</a:t>
            </a:r>
          </a:p>
        </p:txBody>
      </p:sp>
      <p:graphicFrame>
        <p:nvGraphicFramePr>
          <p:cNvPr id="18434" name="Object 4"/>
          <p:cNvGraphicFramePr>
            <a:graphicFrameLocks noGrp="1" noChangeAspect="1"/>
          </p:cNvGraphicFramePr>
          <p:nvPr>
            <p:ph sz="quarter" idx="2"/>
          </p:nvPr>
        </p:nvGraphicFramePr>
        <p:xfrm>
          <a:off x="6656388" y="2811463"/>
          <a:ext cx="92075" cy="173037"/>
        </p:xfrm>
        <a:graphic>
          <a:graphicData uri="http://schemas.openxmlformats.org/presentationml/2006/ole">
            <mc:AlternateContent xmlns:mc="http://schemas.openxmlformats.org/markup-compatibility/2006">
              <mc:Choice xmlns:v="urn:schemas-microsoft-com:vml" Requires="v">
                <p:oleObj spid="_x0000_s1138" name="Equation" r:id="rId3" imgW="101556" imgH="190417" progId="Equation.3">
                  <p:embed/>
                </p:oleObj>
              </mc:Choice>
              <mc:Fallback>
                <p:oleObj name="Equation" r:id="rId3" imgW="101556" imgH="190417" progId="Equation.3">
                  <p:embed/>
                  <p:pic>
                    <p:nvPicPr>
                      <p:cNvPr id="0" name="Picture 7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6388" y="2811463"/>
                        <a:ext cx="92075" cy="173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6"/>
          <p:cNvGraphicFramePr>
            <a:graphicFrameLocks noGrp="1" noChangeAspect="1"/>
          </p:cNvGraphicFramePr>
          <p:nvPr>
            <p:ph sz="quarter" idx="3"/>
          </p:nvPr>
        </p:nvGraphicFramePr>
        <p:xfrm>
          <a:off x="1254125" y="2916238"/>
          <a:ext cx="2982913" cy="474662"/>
        </p:xfrm>
        <a:graphic>
          <a:graphicData uri="http://schemas.openxmlformats.org/presentationml/2006/ole">
            <mc:AlternateContent xmlns:mc="http://schemas.openxmlformats.org/markup-compatibility/2006">
              <mc:Choice xmlns:v="urn:schemas-microsoft-com:vml" Requires="v">
                <p:oleObj spid="_x0000_s1139" name="Equation" r:id="rId5" imgW="1117115" imgH="177723" progId="Equation.3">
                  <p:embed/>
                </p:oleObj>
              </mc:Choice>
              <mc:Fallback>
                <p:oleObj name="Equation" r:id="rId5" imgW="1117115" imgH="177723" progId="Equation.3">
                  <p:embed/>
                  <p:pic>
                    <p:nvPicPr>
                      <p:cNvPr id="0" name="Picture 7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4125" y="2916238"/>
                        <a:ext cx="2982913"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8" name="Slide Number Placeholder 7"/>
          <p:cNvSpPr>
            <a:spLocks noGrp="1"/>
          </p:cNvSpPr>
          <p:nvPr>
            <p:ph type="sldNum" sz="quarter" idx="12"/>
          </p:nvPr>
        </p:nvSpPr>
        <p:spPr/>
        <p:txBody>
          <a:bodyPr/>
          <a:lstStyle/>
          <a:p>
            <a:pPr>
              <a:defRPr/>
            </a:pPr>
            <a:r>
              <a:rPr lang="en-US" smtClean="0"/>
              <a:t>Page </a:t>
            </a:r>
            <a:fld id="{0B4AC3E0-390B-46F7-AECE-CA2A6BEA306B}" type="slidenum">
              <a:rPr lang="en-US" smtClean="0"/>
              <a:pPr>
                <a:defRPr/>
              </a:pPr>
              <a:t>22</a:t>
            </a:fld>
            <a:endParaRPr lang="en-US" smtClean="0"/>
          </a:p>
        </p:txBody>
      </p:sp>
    </p:spTree>
    <p:extLst>
      <p:ext uri="{BB962C8B-B14F-4D97-AF65-F5344CB8AC3E}">
        <p14:creationId xmlns:p14="http://schemas.microsoft.com/office/powerpoint/2010/main" val="3627209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8"/>
          <p:cNvSpPr>
            <a:spLocks noGrp="1" noChangeArrowheads="1"/>
          </p:cNvSpPr>
          <p:nvPr>
            <p:ph type="title"/>
          </p:nvPr>
        </p:nvSpPr>
        <p:spPr/>
        <p:txBody>
          <a:bodyPr/>
          <a:lstStyle/>
          <a:p>
            <a:r>
              <a:rPr lang="en-US" smtClean="0"/>
              <a:t>Free and bound variables</a:t>
            </a:r>
          </a:p>
        </p:txBody>
      </p:sp>
      <p:sp>
        <p:nvSpPr>
          <p:cNvPr id="19461" name="Rectangle 3" descr="Rectangle: Click to edit Master text styles&#10;Second level&#10;Third level&#10;Fourth level&#10;Fifth level"/>
          <p:cNvSpPr>
            <a:spLocks noGrp="1" noChangeArrowheads="1"/>
          </p:cNvSpPr>
          <p:nvPr>
            <p:ph type="body" sz="half" idx="1"/>
          </p:nvPr>
        </p:nvSpPr>
        <p:spPr>
          <a:xfrm>
            <a:off x="838200" y="1905000"/>
            <a:ext cx="7627938" cy="4114800"/>
          </a:xfrm>
        </p:spPr>
        <p:txBody>
          <a:bodyPr/>
          <a:lstStyle/>
          <a:p>
            <a:r>
              <a:rPr lang="en-US" sz="2400" dirty="0" smtClean="0"/>
              <a:t>Example</a:t>
            </a:r>
          </a:p>
          <a:p>
            <a:pPr>
              <a:buFontTx/>
              <a:buNone/>
            </a:pPr>
            <a:endParaRPr lang="en-US" sz="2400" dirty="0" smtClean="0"/>
          </a:p>
          <a:p>
            <a:r>
              <a:rPr lang="en-US" sz="2400" dirty="0" smtClean="0"/>
              <a:t>In this statement, y and x are two variables. y is universally quantified and it is bound, while x is free variable.</a:t>
            </a:r>
          </a:p>
          <a:p>
            <a:pPr>
              <a:buFontTx/>
              <a:buNone/>
            </a:pPr>
            <a:endParaRPr lang="en-US" sz="2400" dirty="0" smtClean="0"/>
          </a:p>
          <a:p>
            <a:pPr>
              <a:buFontTx/>
              <a:buNone/>
            </a:pPr>
            <a:endParaRPr lang="en-US" sz="2400" dirty="0" smtClean="0"/>
          </a:p>
        </p:txBody>
      </p:sp>
      <p:graphicFrame>
        <p:nvGraphicFramePr>
          <p:cNvPr id="19458" name="Object 4"/>
          <p:cNvGraphicFramePr>
            <a:graphicFrameLocks noGrp="1" noChangeAspect="1"/>
          </p:cNvGraphicFramePr>
          <p:nvPr>
            <p:ph sz="quarter" idx="2"/>
          </p:nvPr>
        </p:nvGraphicFramePr>
        <p:xfrm>
          <a:off x="1323975" y="2320925"/>
          <a:ext cx="6440488" cy="539750"/>
        </p:xfrm>
        <a:graphic>
          <a:graphicData uri="http://schemas.openxmlformats.org/presentationml/2006/ole">
            <mc:AlternateContent xmlns:mc="http://schemas.openxmlformats.org/markup-compatibility/2006">
              <mc:Choice xmlns:v="urn:schemas-microsoft-com:vml" Requires="v">
                <p:oleObj spid="_x0000_s2106" name="Equation" r:id="rId3" imgW="2273300" imgH="190500" progId="Equation.3">
                  <p:embed/>
                </p:oleObj>
              </mc:Choice>
              <mc:Fallback>
                <p:oleObj name="Equation" r:id="rId3" imgW="2273300" imgH="190500" progId="Equation.3">
                  <p:embed/>
                  <p:pic>
                    <p:nvPicPr>
                      <p:cNvPr id="0" name="Picture 3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975" y="2320925"/>
                        <a:ext cx="644048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2" name="Slide Number Placeholder 7"/>
          <p:cNvSpPr>
            <a:spLocks noGrp="1"/>
          </p:cNvSpPr>
          <p:nvPr>
            <p:ph type="sldNum" sz="quarter" idx="12"/>
          </p:nvPr>
        </p:nvSpPr>
        <p:spPr/>
        <p:txBody>
          <a:bodyPr/>
          <a:lstStyle/>
          <a:p>
            <a:pPr>
              <a:defRPr/>
            </a:pPr>
            <a:r>
              <a:rPr lang="en-US" smtClean="0"/>
              <a:t>Page </a:t>
            </a:r>
            <a:fld id="{734745A3-8F85-42A9-9033-24DE048F19B7}" type="slidenum">
              <a:rPr lang="en-US" smtClean="0"/>
              <a:pPr>
                <a:defRPr/>
              </a:pPr>
              <a:t>23</a:t>
            </a:fld>
            <a:endParaRPr lang="en-US" smtClean="0"/>
          </a:p>
        </p:txBody>
      </p:sp>
    </p:spTree>
    <p:extLst>
      <p:ext uri="{BB962C8B-B14F-4D97-AF65-F5344CB8AC3E}">
        <p14:creationId xmlns:p14="http://schemas.microsoft.com/office/powerpoint/2010/main" val="4234854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smtClean="0"/>
              <a:t>Substitution</a:t>
            </a:r>
          </a:p>
        </p:txBody>
      </p:sp>
      <p:sp>
        <p:nvSpPr>
          <p:cNvPr id="21509" name="Rectangle 3" descr="Rectangle: Click to edit Master text styles&#10;Second level&#10;Third level&#10;Fourth level&#10;Fifth level"/>
          <p:cNvSpPr>
            <a:spLocks noGrp="1" noChangeArrowheads="1"/>
          </p:cNvSpPr>
          <p:nvPr>
            <p:ph type="body" sz="half" idx="1"/>
          </p:nvPr>
        </p:nvSpPr>
        <p:spPr>
          <a:xfrm>
            <a:off x="838200" y="1905000"/>
            <a:ext cx="7627938" cy="4114800"/>
          </a:xfrm>
        </p:spPr>
        <p:txBody>
          <a:bodyPr/>
          <a:lstStyle/>
          <a:p>
            <a:r>
              <a:rPr lang="en-US" sz="2400" dirty="0" smtClean="0"/>
              <a:t>Consider statement,</a:t>
            </a:r>
          </a:p>
          <a:p>
            <a:endParaRPr lang="en-US" sz="2400" dirty="0" smtClean="0"/>
          </a:p>
          <a:p>
            <a:r>
              <a:rPr lang="en-US" sz="2400" dirty="0" smtClean="0"/>
              <a:t>we may replace the name n with any term t, This process is called substitution: the expression p[t/n] denotes the fact that the term t is being substituted for the variable name n in the predicate p.</a:t>
            </a:r>
          </a:p>
          <a:p>
            <a:endParaRPr lang="en-US" sz="2400" dirty="0" smtClean="0"/>
          </a:p>
          <a:p>
            <a:r>
              <a:rPr lang="en-US" sz="2400" dirty="0" smtClean="0"/>
              <a:t>Example, we may denote the substitution of 3 for n in the predicate n&gt;5 by</a:t>
            </a:r>
          </a:p>
          <a:p>
            <a:endParaRPr lang="en-US" sz="2400" dirty="0" smtClean="0"/>
          </a:p>
          <a:p>
            <a:endParaRPr lang="en-US" sz="2800" dirty="0" smtClean="0"/>
          </a:p>
        </p:txBody>
      </p:sp>
      <p:graphicFrame>
        <p:nvGraphicFramePr>
          <p:cNvPr id="21506" name="Object 4"/>
          <p:cNvGraphicFramePr>
            <a:graphicFrameLocks noGrp="1" noChangeAspect="1"/>
          </p:cNvGraphicFramePr>
          <p:nvPr>
            <p:ph sz="quarter" idx="2"/>
          </p:nvPr>
        </p:nvGraphicFramePr>
        <p:xfrm>
          <a:off x="1576388" y="2251075"/>
          <a:ext cx="2266950" cy="485775"/>
        </p:xfrm>
        <a:graphic>
          <a:graphicData uri="http://schemas.openxmlformats.org/presentationml/2006/ole">
            <mc:AlternateContent xmlns:mc="http://schemas.openxmlformats.org/markup-compatibility/2006">
              <mc:Choice xmlns:v="urn:schemas-microsoft-com:vml" Requires="v">
                <p:oleObj spid="_x0000_s3186" name="Equation" r:id="rId3" imgW="710891" imgH="152334" progId="Equation.3">
                  <p:embed/>
                </p:oleObj>
              </mc:Choice>
              <mc:Fallback>
                <p:oleObj name="Equation" r:id="rId3" imgW="710891" imgH="152334" progId="Equation.3">
                  <p:embed/>
                  <p:pic>
                    <p:nvPicPr>
                      <p:cNvPr id="0" name="Picture 7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388" y="2251075"/>
                        <a:ext cx="22669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6"/>
          <p:cNvGraphicFramePr>
            <a:graphicFrameLocks noGrp="1" noChangeAspect="1"/>
          </p:cNvGraphicFramePr>
          <p:nvPr>
            <p:ph sz="quarter" idx="3"/>
            <p:extLst>
              <p:ext uri="{D42A27DB-BD31-4B8C-83A1-F6EECF244321}">
                <p14:modId xmlns:p14="http://schemas.microsoft.com/office/powerpoint/2010/main" val="4161615550"/>
              </p:ext>
            </p:extLst>
          </p:nvPr>
        </p:nvGraphicFramePr>
        <p:xfrm>
          <a:off x="4973638" y="5219700"/>
          <a:ext cx="1647825" cy="549275"/>
        </p:xfrm>
        <a:graphic>
          <a:graphicData uri="http://schemas.openxmlformats.org/presentationml/2006/ole">
            <mc:AlternateContent xmlns:mc="http://schemas.openxmlformats.org/markup-compatibility/2006">
              <mc:Choice xmlns:v="urn:schemas-microsoft-com:vml" Requires="v">
                <p:oleObj spid="_x0000_s3187" name="Equation" r:id="rId5" imgW="571252" imgH="190417" progId="Equation.3">
                  <p:embed/>
                </p:oleObj>
              </mc:Choice>
              <mc:Fallback>
                <p:oleObj name="Equation" r:id="rId5" imgW="571252" imgH="190417" progId="Equation.3">
                  <p:embed/>
                  <p:pic>
                    <p:nvPicPr>
                      <p:cNvPr id="0" name="Picture 7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3638" y="5219700"/>
                        <a:ext cx="164782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0" name="Slide Number Placeholder 7"/>
          <p:cNvSpPr>
            <a:spLocks noGrp="1"/>
          </p:cNvSpPr>
          <p:nvPr>
            <p:ph type="sldNum" sz="quarter" idx="12"/>
          </p:nvPr>
        </p:nvSpPr>
        <p:spPr/>
        <p:txBody>
          <a:bodyPr/>
          <a:lstStyle/>
          <a:p>
            <a:pPr>
              <a:defRPr/>
            </a:pPr>
            <a:r>
              <a:rPr lang="en-US" smtClean="0"/>
              <a:t>Page </a:t>
            </a:r>
            <a:fld id="{D587ECFD-60AD-4FDB-AF0B-3B1312C7A38B}" type="slidenum">
              <a:rPr lang="en-US" smtClean="0"/>
              <a:pPr>
                <a:defRPr/>
              </a:pPr>
              <a:t>24</a:t>
            </a:fld>
            <a:endParaRPr lang="en-US" smtClean="0"/>
          </a:p>
        </p:txBody>
      </p:sp>
    </p:spTree>
    <p:extLst>
      <p:ext uri="{BB962C8B-B14F-4D97-AF65-F5344CB8AC3E}">
        <p14:creationId xmlns:p14="http://schemas.microsoft.com/office/powerpoint/2010/main" val="4205126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Grp="1" noChangeArrowheads="1"/>
          </p:cNvSpPr>
          <p:nvPr>
            <p:ph type="title"/>
          </p:nvPr>
        </p:nvSpPr>
        <p:spPr/>
        <p:txBody>
          <a:bodyPr/>
          <a:lstStyle/>
          <a:p>
            <a:r>
              <a:rPr lang="en-US" smtClean="0"/>
              <a:t>Substitution</a:t>
            </a:r>
          </a:p>
        </p:txBody>
      </p:sp>
      <p:sp>
        <p:nvSpPr>
          <p:cNvPr id="75779" name="Rectangle 3" descr="Rectangle: Click to edit Master text styles&#10;Second level&#10;Third level&#10;Fourth level&#10;Fifth level"/>
          <p:cNvSpPr>
            <a:spLocks noGrp="1" noChangeArrowheads="1"/>
          </p:cNvSpPr>
          <p:nvPr>
            <p:ph type="body" sz="half" idx="1"/>
          </p:nvPr>
        </p:nvSpPr>
        <p:spPr>
          <a:xfrm>
            <a:off x="838200" y="1905000"/>
            <a:ext cx="7772400" cy="4114800"/>
          </a:xfrm>
        </p:spPr>
        <p:txBody>
          <a:bodyPr/>
          <a:lstStyle/>
          <a:p>
            <a:r>
              <a:rPr lang="en-US" sz="2800" dirty="0" smtClean="0"/>
              <a:t>Also, we may denote the substitution of 3+4 for n in n&gt;5 by</a:t>
            </a:r>
          </a:p>
          <a:p>
            <a:pPr>
              <a:buFontTx/>
              <a:buNone/>
            </a:pPr>
            <a:r>
              <a:rPr lang="en-US" sz="2800" dirty="0" smtClean="0"/>
              <a:t>	n&gt;5[3+4/n]</a:t>
            </a:r>
          </a:p>
          <a:p>
            <a:endParaRPr lang="en-US" sz="2800" dirty="0" smtClean="0"/>
          </a:p>
          <a:p>
            <a:pPr>
              <a:buFontTx/>
              <a:buNone/>
            </a:pPr>
            <a:endParaRPr lang="en-US" sz="2800" dirty="0" smtClean="0"/>
          </a:p>
          <a:p>
            <a:pPr>
              <a:buFontTx/>
              <a:buNone/>
            </a:pPr>
            <a:endParaRPr lang="en-US" sz="2800" dirty="0" smtClean="0"/>
          </a:p>
        </p:txBody>
      </p:sp>
      <p:sp>
        <p:nvSpPr>
          <p:cNvPr id="69636" name="Slide Number Placeholder 5"/>
          <p:cNvSpPr>
            <a:spLocks noGrp="1"/>
          </p:cNvSpPr>
          <p:nvPr>
            <p:ph type="sldNum" sz="quarter" idx="12"/>
          </p:nvPr>
        </p:nvSpPr>
        <p:spPr/>
        <p:txBody>
          <a:bodyPr/>
          <a:lstStyle/>
          <a:p>
            <a:pPr>
              <a:defRPr/>
            </a:pPr>
            <a:r>
              <a:rPr lang="en-US" smtClean="0"/>
              <a:t>Page </a:t>
            </a:r>
            <a:fld id="{FB7DAC9B-DDDF-4E2D-BD8A-53E6EFF73289}" type="slidenum">
              <a:rPr lang="en-US" smtClean="0"/>
              <a:pPr>
                <a:defRPr/>
              </a:pPr>
              <a:t>25</a:t>
            </a:fld>
            <a:endParaRPr lang="en-US" smtClean="0"/>
          </a:p>
        </p:txBody>
      </p:sp>
    </p:spTree>
    <p:extLst>
      <p:ext uri="{BB962C8B-B14F-4D97-AF65-F5344CB8AC3E}">
        <p14:creationId xmlns:p14="http://schemas.microsoft.com/office/powerpoint/2010/main" val="2511809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8"/>
          <p:cNvSpPr>
            <a:spLocks noGrp="1" noChangeArrowheads="1"/>
          </p:cNvSpPr>
          <p:nvPr>
            <p:ph type="title"/>
          </p:nvPr>
        </p:nvSpPr>
        <p:spPr/>
        <p:txBody>
          <a:bodyPr/>
          <a:lstStyle/>
          <a:p>
            <a:r>
              <a:rPr lang="en-US" smtClean="0"/>
              <a:t>Substitution</a:t>
            </a:r>
          </a:p>
        </p:txBody>
      </p:sp>
      <p:sp>
        <p:nvSpPr>
          <p:cNvPr id="22534" name="Rectangle 3" descr="Rectangle: Click to edit Master text styles&#10;Second level&#10;Third level&#10;Fourth level&#10;Fifth level"/>
          <p:cNvSpPr>
            <a:spLocks noGrp="1" noChangeArrowheads="1"/>
          </p:cNvSpPr>
          <p:nvPr>
            <p:ph type="body" sz="half" idx="1"/>
          </p:nvPr>
        </p:nvSpPr>
        <p:spPr>
          <a:xfrm>
            <a:off x="457200" y="1600200"/>
            <a:ext cx="8229600" cy="5029200"/>
          </a:xfrm>
        </p:spPr>
        <p:txBody>
          <a:bodyPr/>
          <a:lstStyle/>
          <a:p>
            <a:pPr>
              <a:lnSpc>
                <a:spcPct val="90000"/>
              </a:lnSpc>
            </a:pPr>
            <a:r>
              <a:rPr lang="en-US" sz="2400" dirty="0" smtClean="0"/>
              <a:t>More than one substitution in case of more than one free variable</a:t>
            </a:r>
          </a:p>
          <a:p>
            <a:pPr>
              <a:lnSpc>
                <a:spcPct val="90000"/>
              </a:lnSpc>
            </a:pPr>
            <a:r>
              <a:rPr lang="en-US" sz="2400" dirty="0" smtClean="0"/>
              <a:t>Consider predicate,</a:t>
            </a:r>
          </a:p>
          <a:p>
            <a:pPr>
              <a:lnSpc>
                <a:spcPct val="90000"/>
              </a:lnSpc>
            </a:pPr>
            <a:r>
              <a:rPr lang="en-US" sz="2400" dirty="0" smtClean="0"/>
              <a:t>Here x and y are both free variables. We may substitute </a:t>
            </a:r>
            <a:r>
              <a:rPr lang="en-US" sz="2400" dirty="0" err="1" smtClean="0"/>
              <a:t>nigel</a:t>
            </a:r>
            <a:r>
              <a:rPr lang="en-US" sz="2400" dirty="0" smtClean="0"/>
              <a:t> for x as follows,</a:t>
            </a:r>
          </a:p>
          <a:p>
            <a:pPr>
              <a:lnSpc>
                <a:spcPct val="90000"/>
              </a:lnSpc>
            </a:pPr>
            <a:endParaRPr lang="en-US" sz="2400" dirty="0" smtClean="0"/>
          </a:p>
          <a:p>
            <a:pPr>
              <a:lnSpc>
                <a:spcPct val="90000"/>
              </a:lnSpc>
            </a:pPr>
            <a:endParaRPr lang="en-US" sz="2400" dirty="0" smtClean="0"/>
          </a:p>
          <a:p>
            <a:pPr>
              <a:lnSpc>
                <a:spcPct val="90000"/>
              </a:lnSpc>
            </a:pPr>
            <a:r>
              <a:rPr lang="en-US" sz="2400" dirty="0" smtClean="0"/>
              <a:t>Now substituting ken for y,</a:t>
            </a:r>
          </a:p>
          <a:p>
            <a:pPr>
              <a:lnSpc>
                <a:spcPct val="90000"/>
              </a:lnSpc>
            </a:pPr>
            <a:endParaRPr lang="en-US" sz="2400" dirty="0" smtClean="0"/>
          </a:p>
          <a:p>
            <a:pPr>
              <a:lnSpc>
                <a:spcPct val="90000"/>
              </a:lnSpc>
            </a:pPr>
            <a:endParaRPr lang="en-US" sz="2400" dirty="0" smtClean="0"/>
          </a:p>
          <a:p>
            <a:pPr>
              <a:lnSpc>
                <a:spcPct val="90000"/>
              </a:lnSpc>
              <a:buFontTx/>
              <a:buNone/>
            </a:pPr>
            <a:r>
              <a:rPr lang="en-US" sz="2400" dirty="0" smtClean="0"/>
              <a:t>	</a:t>
            </a:r>
          </a:p>
          <a:p>
            <a:pPr>
              <a:lnSpc>
                <a:spcPct val="90000"/>
              </a:lnSpc>
              <a:buFontTx/>
              <a:buNone/>
            </a:pPr>
            <a:r>
              <a:rPr lang="en-US" sz="2400" dirty="0" smtClean="0"/>
              <a:t>	</a:t>
            </a:r>
          </a:p>
        </p:txBody>
      </p:sp>
      <p:graphicFrame>
        <p:nvGraphicFramePr>
          <p:cNvPr id="22530" name="Object 4"/>
          <p:cNvGraphicFramePr>
            <a:graphicFrameLocks noGrp="1" noChangeAspect="1"/>
          </p:cNvGraphicFramePr>
          <p:nvPr>
            <p:ph sz="quarter" idx="2"/>
            <p:extLst>
              <p:ext uri="{D42A27DB-BD31-4B8C-83A1-F6EECF244321}">
                <p14:modId xmlns:p14="http://schemas.microsoft.com/office/powerpoint/2010/main" val="3238666292"/>
              </p:ext>
            </p:extLst>
          </p:nvPr>
        </p:nvGraphicFramePr>
        <p:xfrm>
          <a:off x="3713163" y="2209800"/>
          <a:ext cx="2854325" cy="515938"/>
        </p:xfrm>
        <a:graphic>
          <a:graphicData uri="http://schemas.openxmlformats.org/presentationml/2006/ole">
            <mc:AlternateContent xmlns:mc="http://schemas.openxmlformats.org/markup-compatibility/2006">
              <mc:Choice xmlns:v="urn:schemas-microsoft-com:vml" Requires="v">
                <p:oleObj spid="_x0000_s4266" name="Equation" r:id="rId3" imgW="1054100" imgH="190500" progId="Equation.3">
                  <p:embed/>
                </p:oleObj>
              </mc:Choice>
              <mc:Fallback>
                <p:oleObj name="Equation" r:id="rId3" imgW="1054100" imgH="190500" progId="Equation.3">
                  <p:embed/>
                  <p:pic>
                    <p:nvPicPr>
                      <p:cNvPr id="0" name="Picture 1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3163" y="2209800"/>
                        <a:ext cx="28543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7"/>
          <p:cNvGraphicFramePr>
            <a:graphicFrameLocks noGrp="1" noChangeAspect="1"/>
          </p:cNvGraphicFramePr>
          <p:nvPr>
            <p:ph sz="quarter" idx="3"/>
            <p:extLst>
              <p:ext uri="{D42A27DB-BD31-4B8C-83A1-F6EECF244321}">
                <p14:modId xmlns:p14="http://schemas.microsoft.com/office/powerpoint/2010/main" val="1486651052"/>
              </p:ext>
            </p:extLst>
          </p:nvPr>
        </p:nvGraphicFramePr>
        <p:xfrm>
          <a:off x="4003675" y="3413125"/>
          <a:ext cx="4437063" cy="946150"/>
        </p:xfrm>
        <a:graphic>
          <a:graphicData uri="http://schemas.openxmlformats.org/presentationml/2006/ole">
            <mc:AlternateContent xmlns:mc="http://schemas.openxmlformats.org/markup-compatibility/2006">
              <mc:Choice xmlns:v="urn:schemas-microsoft-com:vml" Requires="v">
                <p:oleObj spid="_x0000_s4267" name="Equation" r:id="rId5" imgW="1727200" imgH="368300" progId="Equation.3">
                  <p:embed/>
                </p:oleObj>
              </mc:Choice>
              <mc:Fallback>
                <p:oleObj name="Equation" r:id="rId5" imgW="1727200" imgH="368300" progId="Equation.3">
                  <p:embed/>
                  <p:pic>
                    <p:nvPicPr>
                      <p:cNvPr id="0" name="Picture 11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3675" y="3413125"/>
                        <a:ext cx="4437063"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5" name="Slide Number Placeholder 8"/>
          <p:cNvSpPr>
            <a:spLocks noGrp="1"/>
          </p:cNvSpPr>
          <p:nvPr>
            <p:ph type="sldNum" sz="quarter" idx="12"/>
          </p:nvPr>
        </p:nvSpPr>
        <p:spPr/>
        <p:txBody>
          <a:bodyPr/>
          <a:lstStyle/>
          <a:p>
            <a:pPr>
              <a:defRPr/>
            </a:pPr>
            <a:r>
              <a:rPr lang="en-US" smtClean="0"/>
              <a:t>Page </a:t>
            </a:r>
            <a:fld id="{5926FEF8-F642-4C8B-A340-70DFB898EF18}" type="slidenum">
              <a:rPr lang="en-US" smtClean="0"/>
              <a:pPr>
                <a:defRPr/>
              </a:pPr>
              <a:t>26</a:t>
            </a:fld>
            <a:endParaRPr lang="en-US" smtClean="0"/>
          </a:p>
        </p:txBody>
      </p:sp>
      <p:graphicFrame>
        <p:nvGraphicFramePr>
          <p:cNvPr id="22532" name="Object 10"/>
          <p:cNvGraphicFramePr>
            <a:graphicFrameLocks noChangeAspect="1"/>
          </p:cNvGraphicFramePr>
          <p:nvPr>
            <p:extLst>
              <p:ext uri="{D42A27DB-BD31-4B8C-83A1-F6EECF244321}">
                <p14:modId xmlns:p14="http://schemas.microsoft.com/office/powerpoint/2010/main" val="927466487"/>
              </p:ext>
            </p:extLst>
          </p:nvPr>
        </p:nvGraphicFramePr>
        <p:xfrm>
          <a:off x="2590800" y="4889500"/>
          <a:ext cx="5040294" cy="1054100"/>
        </p:xfrm>
        <a:graphic>
          <a:graphicData uri="http://schemas.openxmlformats.org/presentationml/2006/ole">
            <mc:AlternateContent xmlns:mc="http://schemas.openxmlformats.org/markup-compatibility/2006">
              <mc:Choice xmlns:v="urn:schemas-microsoft-com:vml" Requires="v">
                <p:oleObj spid="_x0000_s4268" name="Equation" r:id="rId7" imgW="1676400" imgH="368300" progId="Equation.3">
                  <p:embed/>
                </p:oleObj>
              </mc:Choice>
              <mc:Fallback>
                <p:oleObj name="Equation" r:id="rId7" imgW="1676400" imgH="368300" progId="Equation.3">
                  <p:embed/>
                  <p:pic>
                    <p:nvPicPr>
                      <p:cNvPr id="0" name="Picture 1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4889500"/>
                        <a:ext cx="5040294"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13518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8"/>
          <p:cNvSpPr>
            <a:spLocks noGrp="1" noChangeArrowheads="1"/>
          </p:cNvSpPr>
          <p:nvPr>
            <p:ph type="title"/>
          </p:nvPr>
        </p:nvSpPr>
        <p:spPr/>
        <p:txBody>
          <a:bodyPr/>
          <a:lstStyle/>
          <a:p>
            <a:r>
              <a:rPr lang="en-US" smtClean="0"/>
              <a:t>Substitution</a:t>
            </a:r>
          </a:p>
        </p:txBody>
      </p:sp>
      <p:sp>
        <p:nvSpPr>
          <p:cNvPr id="23557" name="Rectangle 3" descr="Rectangle: Click to edit Master text styles&#10;Second level&#10;Third level&#10;Fourth level&#10;Fifth level"/>
          <p:cNvSpPr>
            <a:spLocks noGrp="1" noChangeArrowheads="1"/>
          </p:cNvSpPr>
          <p:nvPr>
            <p:ph type="body" sz="half" idx="1"/>
          </p:nvPr>
        </p:nvSpPr>
        <p:spPr>
          <a:xfrm>
            <a:off x="457200" y="1600200"/>
            <a:ext cx="8305800" cy="4525963"/>
          </a:xfrm>
        </p:spPr>
        <p:txBody>
          <a:bodyPr/>
          <a:lstStyle/>
          <a:p>
            <a:r>
              <a:rPr lang="en-US" sz="2800" dirty="0" smtClean="0"/>
              <a:t>Similarly, in one step, overall substitution may be denoted as,</a:t>
            </a:r>
          </a:p>
          <a:p>
            <a:endParaRPr lang="en-US" sz="2800" dirty="0" smtClean="0"/>
          </a:p>
          <a:p>
            <a:r>
              <a:rPr lang="en-US" sz="2800" dirty="0" smtClean="0"/>
              <a:t>These two substitutions take place sequentially, first </a:t>
            </a:r>
            <a:r>
              <a:rPr lang="en-US" sz="2800" dirty="0" err="1" smtClean="0"/>
              <a:t>nigel</a:t>
            </a:r>
            <a:r>
              <a:rPr lang="en-US" sz="2800" dirty="0" smtClean="0"/>
              <a:t> is substituted for x, then ken is substituted for y. However, for simultaneous substitutions,</a:t>
            </a:r>
          </a:p>
        </p:txBody>
      </p:sp>
      <p:graphicFrame>
        <p:nvGraphicFramePr>
          <p:cNvPr id="23554" name="Object 4"/>
          <p:cNvGraphicFramePr>
            <a:graphicFrameLocks noGrp="1" noChangeAspect="1"/>
          </p:cNvGraphicFramePr>
          <p:nvPr>
            <p:ph sz="quarter" idx="2"/>
            <p:extLst>
              <p:ext uri="{D42A27DB-BD31-4B8C-83A1-F6EECF244321}">
                <p14:modId xmlns:p14="http://schemas.microsoft.com/office/powerpoint/2010/main" val="3410760468"/>
              </p:ext>
            </p:extLst>
          </p:nvPr>
        </p:nvGraphicFramePr>
        <p:xfrm>
          <a:off x="2241550" y="2514600"/>
          <a:ext cx="5243513" cy="517525"/>
        </p:xfrm>
        <a:graphic>
          <a:graphicData uri="http://schemas.openxmlformats.org/presentationml/2006/ole">
            <mc:AlternateContent xmlns:mc="http://schemas.openxmlformats.org/markup-compatibility/2006">
              <mc:Choice xmlns:v="urn:schemas-microsoft-com:vml" Requires="v">
                <p:oleObj spid="_x0000_s5234" name="Equation" r:id="rId3" imgW="1930400" imgH="190500" progId="Equation.3">
                  <p:embed/>
                </p:oleObj>
              </mc:Choice>
              <mc:Fallback>
                <p:oleObj name="Equation" r:id="rId3" imgW="1930400" imgH="190500" progId="Equation.3">
                  <p:embed/>
                  <p:pic>
                    <p:nvPicPr>
                      <p:cNvPr id="0" name="Picture 7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550" y="2514600"/>
                        <a:ext cx="524351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7"/>
          <p:cNvGraphicFramePr>
            <a:graphicFrameLocks noGrp="1" noChangeAspect="1"/>
          </p:cNvGraphicFramePr>
          <p:nvPr>
            <p:ph sz="quarter" idx="3"/>
          </p:nvPr>
        </p:nvGraphicFramePr>
        <p:xfrm>
          <a:off x="2300288" y="4930775"/>
          <a:ext cx="5062537" cy="509588"/>
        </p:xfrm>
        <a:graphic>
          <a:graphicData uri="http://schemas.openxmlformats.org/presentationml/2006/ole">
            <mc:AlternateContent xmlns:mc="http://schemas.openxmlformats.org/markup-compatibility/2006">
              <mc:Choice xmlns:v="urn:schemas-microsoft-com:vml" Requires="v">
                <p:oleObj spid="_x0000_s5235" name="Equation" r:id="rId5" imgW="1892300" imgH="190500" progId="Equation.3">
                  <p:embed/>
                </p:oleObj>
              </mc:Choice>
              <mc:Fallback>
                <p:oleObj name="Equation" r:id="rId5" imgW="1892300" imgH="190500" progId="Equation.3">
                  <p:embed/>
                  <p:pic>
                    <p:nvPicPr>
                      <p:cNvPr id="0" name="Picture 7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0288" y="4930775"/>
                        <a:ext cx="5062537"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8" name="Slide Number Placeholder 7"/>
          <p:cNvSpPr>
            <a:spLocks noGrp="1"/>
          </p:cNvSpPr>
          <p:nvPr>
            <p:ph type="sldNum" sz="quarter" idx="12"/>
          </p:nvPr>
        </p:nvSpPr>
        <p:spPr/>
        <p:txBody>
          <a:bodyPr/>
          <a:lstStyle/>
          <a:p>
            <a:pPr>
              <a:defRPr/>
            </a:pPr>
            <a:r>
              <a:rPr lang="en-US" smtClean="0"/>
              <a:t>Page </a:t>
            </a:r>
            <a:fld id="{8FDEF88E-7054-428F-9246-5634A174A657}" type="slidenum">
              <a:rPr lang="en-US" smtClean="0"/>
              <a:pPr>
                <a:defRPr/>
              </a:pPr>
              <a:t>27</a:t>
            </a:fld>
            <a:endParaRPr lang="en-US" smtClean="0"/>
          </a:p>
        </p:txBody>
      </p:sp>
    </p:spTree>
    <p:extLst>
      <p:ext uri="{BB962C8B-B14F-4D97-AF65-F5344CB8AC3E}">
        <p14:creationId xmlns:p14="http://schemas.microsoft.com/office/powerpoint/2010/main" val="1121401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smtClean="0"/>
              <a:t>Substitution</a:t>
            </a:r>
          </a:p>
        </p:txBody>
      </p:sp>
      <p:sp>
        <p:nvSpPr>
          <p:cNvPr id="24581" name="Rectangle 3" descr="Rectangle: Click to edit Master text styles&#10;Second level&#10;Third level&#10;Fourth level&#10;Fifth level"/>
          <p:cNvSpPr>
            <a:spLocks noGrp="1" noChangeArrowheads="1"/>
          </p:cNvSpPr>
          <p:nvPr>
            <p:ph type="body" sz="half" idx="1"/>
          </p:nvPr>
        </p:nvSpPr>
        <p:spPr>
          <a:xfrm>
            <a:off x="457200" y="1600200"/>
            <a:ext cx="8153400" cy="5029200"/>
          </a:xfrm>
        </p:spPr>
        <p:txBody>
          <a:bodyPr/>
          <a:lstStyle/>
          <a:p>
            <a:pPr>
              <a:lnSpc>
                <a:spcPct val="90000"/>
              </a:lnSpc>
            </a:pPr>
            <a:r>
              <a:rPr lang="en-US" sz="2400" dirty="0" smtClean="0"/>
              <a:t>To illustrate the difference between sequential and simultaneous substitution, consider the example,</a:t>
            </a:r>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a:p>
            <a:pPr>
              <a:lnSpc>
                <a:spcPct val="90000"/>
              </a:lnSpc>
            </a:pPr>
            <a:r>
              <a:rPr lang="en-US" sz="2400" dirty="0" smtClean="0"/>
              <a:t>In former there is only one occurrence of y and in latter there are two occurrences of y	</a:t>
            </a:r>
            <a:endParaRPr lang="en-US" sz="2400" dirty="0" smtClean="0">
              <a:cs typeface="Arial" charset="0"/>
            </a:endParaRPr>
          </a:p>
        </p:txBody>
      </p:sp>
      <p:graphicFrame>
        <p:nvGraphicFramePr>
          <p:cNvPr id="24578" name="Object 4"/>
          <p:cNvGraphicFramePr>
            <a:graphicFrameLocks noGrp="1" noChangeAspect="1"/>
          </p:cNvGraphicFramePr>
          <p:nvPr>
            <p:ph sz="quarter" idx="2"/>
            <p:extLst>
              <p:ext uri="{D42A27DB-BD31-4B8C-83A1-F6EECF244321}">
                <p14:modId xmlns:p14="http://schemas.microsoft.com/office/powerpoint/2010/main" val="3056166900"/>
              </p:ext>
            </p:extLst>
          </p:nvPr>
        </p:nvGraphicFramePr>
        <p:xfrm>
          <a:off x="563563" y="2438400"/>
          <a:ext cx="4105275" cy="1155700"/>
        </p:xfrm>
        <a:graphic>
          <a:graphicData uri="http://schemas.openxmlformats.org/presentationml/2006/ole">
            <mc:AlternateContent xmlns:mc="http://schemas.openxmlformats.org/markup-compatibility/2006">
              <mc:Choice xmlns:v="urn:schemas-microsoft-com:vml" Requires="v">
                <p:oleObj spid="_x0000_s6258" name="Equation" r:id="rId3" imgW="1308100" imgH="368300" progId="Equation.3">
                  <p:embed/>
                </p:oleObj>
              </mc:Choice>
              <mc:Fallback>
                <p:oleObj name="Equation" r:id="rId3" imgW="1308100" imgH="368300" progId="Equation.3">
                  <p:embed/>
                  <p:pic>
                    <p:nvPicPr>
                      <p:cNvPr id="0" name="Picture 7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63" y="2438400"/>
                        <a:ext cx="4105275" cy="115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6"/>
          <p:cNvGraphicFramePr>
            <a:graphicFrameLocks noGrp="1" noChangeAspect="1"/>
          </p:cNvGraphicFramePr>
          <p:nvPr>
            <p:ph sz="quarter" idx="3"/>
            <p:extLst>
              <p:ext uri="{D42A27DB-BD31-4B8C-83A1-F6EECF244321}">
                <p14:modId xmlns:p14="http://schemas.microsoft.com/office/powerpoint/2010/main" val="2247862610"/>
              </p:ext>
            </p:extLst>
          </p:nvPr>
        </p:nvGraphicFramePr>
        <p:xfrm>
          <a:off x="4732338" y="3429000"/>
          <a:ext cx="3717925" cy="1962150"/>
        </p:xfrm>
        <a:graphic>
          <a:graphicData uri="http://schemas.openxmlformats.org/presentationml/2006/ole">
            <mc:AlternateContent xmlns:mc="http://schemas.openxmlformats.org/markup-compatibility/2006">
              <mc:Choice xmlns:v="urn:schemas-microsoft-com:vml" Requires="v">
                <p:oleObj spid="_x0000_s6259" name="Equation" r:id="rId5" imgW="1371600" imgH="723900" progId="Equation.3">
                  <p:embed/>
                </p:oleObj>
              </mc:Choice>
              <mc:Fallback>
                <p:oleObj name="Equation" r:id="rId5" imgW="1371600" imgH="723900" progId="Equation.3">
                  <p:embed/>
                  <p:pic>
                    <p:nvPicPr>
                      <p:cNvPr id="0" name="Picture 7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2338" y="3429000"/>
                        <a:ext cx="3717925" cy="196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2" name="Slide Number Placeholder 7"/>
          <p:cNvSpPr>
            <a:spLocks noGrp="1"/>
          </p:cNvSpPr>
          <p:nvPr>
            <p:ph type="sldNum" sz="quarter" idx="12"/>
          </p:nvPr>
        </p:nvSpPr>
        <p:spPr/>
        <p:txBody>
          <a:bodyPr/>
          <a:lstStyle/>
          <a:p>
            <a:pPr>
              <a:defRPr/>
            </a:pPr>
            <a:r>
              <a:rPr lang="en-US" smtClean="0"/>
              <a:t>Page </a:t>
            </a:r>
            <a:fld id="{3B7422D2-2EE2-4C14-A9B6-6C8B3AE80CFD}" type="slidenum">
              <a:rPr lang="en-US" smtClean="0"/>
              <a:pPr>
                <a:defRPr/>
              </a:pPr>
              <a:t>28</a:t>
            </a:fld>
            <a:endParaRPr lang="en-US" smtClean="0"/>
          </a:p>
        </p:txBody>
      </p:sp>
    </p:spTree>
    <p:extLst>
      <p:ext uri="{BB962C8B-B14F-4D97-AF65-F5344CB8AC3E}">
        <p14:creationId xmlns:p14="http://schemas.microsoft.com/office/powerpoint/2010/main" val="3215966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609600" y="381000"/>
            <a:ext cx="7772400" cy="1143000"/>
          </a:xfrm>
        </p:spPr>
        <p:txBody>
          <a:bodyPr/>
          <a:lstStyle/>
          <a:p>
            <a:r>
              <a:rPr lang="en-US" smtClean="0"/>
              <a:t>Restriction</a:t>
            </a:r>
          </a:p>
        </p:txBody>
      </p:sp>
      <p:sp>
        <p:nvSpPr>
          <p:cNvPr id="25606" name="Rectangle 3" descr="Rectangle: Click to edit Master text styles&#10;Second level&#10;Third level&#10;Fourth level&#10;Fifth level"/>
          <p:cNvSpPr>
            <a:spLocks noGrp="1" noChangeArrowheads="1"/>
          </p:cNvSpPr>
          <p:nvPr>
            <p:ph type="body" sz="half" idx="1"/>
          </p:nvPr>
        </p:nvSpPr>
        <p:spPr>
          <a:xfrm>
            <a:off x="681831" y="1603828"/>
            <a:ext cx="7627938" cy="5101771"/>
          </a:xfrm>
        </p:spPr>
        <p:txBody>
          <a:bodyPr>
            <a:normAutofit/>
          </a:bodyPr>
          <a:lstStyle/>
          <a:p>
            <a:r>
              <a:rPr lang="en-US" sz="2800" dirty="0" smtClean="0"/>
              <a:t>Filters role in predicate logic</a:t>
            </a:r>
          </a:p>
          <a:p>
            <a:r>
              <a:rPr lang="en-US" sz="2800" dirty="0" smtClean="0"/>
              <a:t>Considering an example, all natural numbers which are prime numbers and are greater than 2 are odd, may be written as,</a:t>
            </a:r>
          </a:p>
          <a:p>
            <a:endParaRPr lang="en-US" sz="2800" dirty="0" smtClean="0"/>
          </a:p>
          <a:p>
            <a:endParaRPr lang="en-US" sz="2800" dirty="0" smtClean="0"/>
          </a:p>
          <a:p>
            <a:r>
              <a:rPr lang="en-US" sz="2800" dirty="0" smtClean="0"/>
              <a:t>Using a filter, statement may be written as,</a:t>
            </a:r>
          </a:p>
          <a:p>
            <a:endParaRPr lang="en-US" sz="2800" dirty="0" smtClean="0"/>
          </a:p>
          <a:p>
            <a:r>
              <a:rPr lang="en-US" sz="2800" dirty="0" smtClean="0"/>
              <a:t>Form of restricted predicates as,</a:t>
            </a:r>
          </a:p>
          <a:p>
            <a:endParaRPr lang="en-US" sz="2800" dirty="0" smtClean="0"/>
          </a:p>
        </p:txBody>
      </p:sp>
      <p:graphicFrame>
        <p:nvGraphicFramePr>
          <p:cNvPr id="25602" name="Object 4"/>
          <p:cNvGraphicFramePr>
            <a:graphicFrameLocks noGrp="1" noChangeAspect="1"/>
          </p:cNvGraphicFramePr>
          <p:nvPr>
            <p:ph sz="quarter" idx="2"/>
            <p:extLst>
              <p:ext uri="{D42A27DB-BD31-4B8C-83A1-F6EECF244321}">
                <p14:modId xmlns:p14="http://schemas.microsoft.com/office/powerpoint/2010/main" val="2060793025"/>
              </p:ext>
            </p:extLst>
          </p:nvPr>
        </p:nvGraphicFramePr>
        <p:xfrm>
          <a:off x="1828800" y="3740150"/>
          <a:ext cx="5084763" cy="442913"/>
        </p:xfrm>
        <a:graphic>
          <a:graphicData uri="http://schemas.openxmlformats.org/presentationml/2006/ole">
            <mc:AlternateContent xmlns:mc="http://schemas.openxmlformats.org/markup-compatibility/2006">
              <mc:Choice xmlns:v="urn:schemas-microsoft-com:vml" Requires="v">
                <p:oleObj spid="_x0000_s7339" name="Equation" r:id="rId3" imgW="2336760" imgH="203040" progId="Equation.3">
                  <p:embed/>
                </p:oleObj>
              </mc:Choice>
              <mc:Fallback>
                <p:oleObj name="Equation" r:id="rId3" imgW="2336760" imgH="203040" progId="Equation.3">
                  <p:embed/>
                  <p:pic>
                    <p:nvPicPr>
                      <p:cNvPr id="0" name="Picture 1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740150"/>
                        <a:ext cx="5084763"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3" name="Object 6"/>
          <p:cNvGraphicFramePr>
            <a:graphicFrameLocks noGrp="1" noChangeAspect="1"/>
          </p:cNvGraphicFramePr>
          <p:nvPr>
            <p:ph sz="quarter" idx="3"/>
            <p:extLst>
              <p:ext uri="{D42A27DB-BD31-4B8C-83A1-F6EECF244321}">
                <p14:modId xmlns:p14="http://schemas.microsoft.com/office/powerpoint/2010/main" val="18362649"/>
              </p:ext>
            </p:extLst>
          </p:nvPr>
        </p:nvGraphicFramePr>
        <p:xfrm>
          <a:off x="1851025" y="5029200"/>
          <a:ext cx="6102350" cy="595313"/>
        </p:xfrm>
        <a:graphic>
          <a:graphicData uri="http://schemas.openxmlformats.org/presentationml/2006/ole">
            <mc:AlternateContent xmlns:mc="http://schemas.openxmlformats.org/markup-compatibility/2006">
              <mc:Choice xmlns:v="urn:schemas-microsoft-com:vml" Requires="v">
                <p:oleObj spid="_x0000_s7340" name="Equation" r:id="rId5" imgW="2082600" imgH="203040" progId="Equation.3">
                  <p:embed/>
                </p:oleObj>
              </mc:Choice>
              <mc:Fallback>
                <p:oleObj name="Equation" r:id="rId5" imgW="2082600" imgH="203040" progId="Equation.3">
                  <p:embed/>
                  <p:pic>
                    <p:nvPicPr>
                      <p:cNvPr id="0" name="Picture 11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1025" y="5029200"/>
                        <a:ext cx="6102350"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7" name="Slide Number Placeholder 8"/>
          <p:cNvSpPr>
            <a:spLocks noGrp="1"/>
          </p:cNvSpPr>
          <p:nvPr>
            <p:ph type="sldNum" sz="quarter" idx="12"/>
          </p:nvPr>
        </p:nvSpPr>
        <p:spPr/>
        <p:txBody>
          <a:bodyPr/>
          <a:lstStyle/>
          <a:p>
            <a:pPr>
              <a:defRPr/>
            </a:pPr>
            <a:r>
              <a:rPr lang="en-US" smtClean="0"/>
              <a:t>Page </a:t>
            </a:r>
            <a:fld id="{7159F095-D804-498C-AB7E-02E8E30F8BD4}" type="slidenum">
              <a:rPr lang="en-US" smtClean="0"/>
              <a:pPr>
                <a:defRPr/>
              </a:pPr>
              <a:t>29</a:t>
            </a:fld>
            <a:endParaRPr lang="en-US" smtClean="0"/>
          </a:p>
        </p:txBody>
      </p:sp>
      <p:graphicFrame>
        <p:nvGraphicFramePr>
          <p:cNvPr id="25604" name="Object 8"/>
          <p:cNvGraphicFramePr>
            <a:graphicFrameLocks noChangeAspect="1"/>
          </p:cNvGraphicFramePr>
          <p:nvPr>
            <p:extLst>
              <p:ext uri="{D42A27DB-BD31-4B8C-83A1-F6EECF244321}">
                <p14:modId xmlns:p14="http://schemas.microsoft.com/office/powerpoint/2010/main" val="989312482"/>
              </p:ext>
            </p:extLst>
          </p:nvPr>
        </p:nvGraphicFramePr>
        <p:xfrm>
          <a:off x="1066800" y="6096000"/>
          <a:ext cx="7053393" cy="554038"/>
        </p:xfrm>
        <a:graphic>
          <a:graphicData uri="http://schemas.openxmlformats.org/presentationml/2006/ole">
            <mc:AlternateContent xmlns:mc="http://schemas.openxmlformats.org/markup-compatibility/2006">
              <mc:Choice xmlns:v="urn:schemas-microsoft-com:vml" Requires="v">
                <p:oleObj spid="_x0000_s7341" name="Equation" r:id="rId7" imgW="2425700" imgH="190500" progId="Equation.3">
                  <p:embed/>
                </p:oleObj>
              </mc:Choice>
              <mc:Fallback>
                <p:oleObj name="Equation" r:id="rId7" imgW="2425700" imgH="190500" progId="Equation.3">
                  <p:embed/>
                  <p:pic>
                    <p:nvPicPr>
                      <p:cNvPr id="0" name="Picture 1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6096000"/>
                        <a:ext cx="7053393"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43102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a Predicate</a:t>
            </a:r>
            <a:endParaRPr lang="en-US" dirty="0"/>
          </a:p>
        </p:txBody>
      </p:sp>
      <p:sp>
        <p:nvSpPr>
          <p:cNvPr id="3" name="Content Placeholder 2"/>
          <p:cNvSpPr>
            <a:spLocks noGrp="1"/>
          </p:cNvSpPr>
          <p:nvPr>
            <p:ph idx="1"/>
          </p:nvPr>
        </p:nvSpPr>
        <p:spPr/>
        <p:txBody>
          <a:bodyPr>
            <a:normAutofit/>
          </a:bodyPr>
          <a:lstStyle/>
          <a:p>
            <a:r>
              <a:rPr lang="en-US" dirty="0"/>
              <a:t>A</a:t>
            </a:r>
            <a:r>
              <a:rPr lang="en-US" dirty="0" smtClean="0"/>
              <a:t> one-place predicate forms a statement when combined with a single subject.</a:t>
            </a:r>
          </a:p>
          <a:p>
            <a:endParaRPr lang="en-US" dirty="0"/>
          </a:p>
          <a:p>
            <a:r>
              <a:rPr lang="en-US" dirty="0" smtClean="0"/>
              <a:t>The following are examples</a:t>
            </a:r>
          </a:p>
          <a:p>
            <a:pPr lvl="1"/>
            <a:r>
              <a:rPr lang="en-US" b="1" dirty="0" smtClean="0"/>
              <a:t>Jay</a:t>
            </a:r>
            <a:r>
              <a:rPr lang="en-US" dirty="0" smtClean="0"/>
              <a:t> is clever </a:t>
            </a:r>
          </a:p>
          <a:p>
            <a:pPr lvl="1"/>
            <a:r>
              <a:rPr lang="en-US" dirty="0" smtClean="0"/>
              <a:t>Kay is a Sophomore </a:t>
            </a:r>
          </a:p>
          <a:p>
            <a:pPr lvl="1"/>
            <a:r>
              <a:rPr lang="en-US" dirty="0" smtClean="0"/>
              <a:t>Chris sleeps soundly </a:t>
            </a:r>
          </a:p>
          <a:p>
            <a:pPr lvl="1"/>
            <a:r>
              <a:rPr lang="en-US" dirty="0" smtClean="0"/>
              <a:t>Max is very unhappy</a:t>
            </a:r>
          </a:p>
          <a:p>
            <a:endParaRPr lang="en-US" dirty="0"/>
          </a:p>
        </p:txBody>
      </p:sp>
    </p:spTree>
    <p:extLst>
      <p:ext uri="{BB962C8B-B14F-4D97-AF65-F5344CB8AC3E}">
        <p14:creationId xmlns:p14="http://schemas.microsoft.com/office/powerpoint/2010/main" val="360519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smtClean="0"/>
              <a:t>Exercise</a:t>
            </a:r>
          </a:p>
        </p:txBody>
      </p:sp>
      <p:sp>
        <p:nvSpPr>
          <p:cNvPr id="28676" name="Rectangle 3" descr="Rectangle: Click to edit Master text styles&#10;Second level&#10;Third level&#10;Fourth level&#10;Fifth level"/>
          <p:cNvSpPr>
            <a:spLocks noGrp="1" noChangeArrowheads="1"/>
          </p:cNvSpPr>
          <p:nvPr>
            <p:ph type="body" sz="half" idx="1"/>
          </p:nvPr>
        </p:nvSpPr>
        <p:spPr>
          <a:xfrm>
            <a:off x="838200" y="1905000"/>
            <a:ext cx="7412038" cy="4114800"/>
          </a:xfrm>
        </p:spPr>
        <p:txBody>
          <a:bodyPr/>
          <a:lstStyle/>
          <a:p>
            <a:r>
              <a:rPr lang="en-US" sz="2800" dirty="0" smtClean="0"/>
              <a:t>Represent the following statement in the form,</a:t>
            </a:r>
          </a:p>
          <a:p>
            <a:endParaRPr lang="en-US" sz="2800" dirty="0" smtClean="0"/>
          </a:p>
          <a:p>
            <a:r>
              <a:rPr lang="en-US" sz="2800" dirty="0" smtClean="0"/>
              <a:t>Everyone who likes cheese likes pizza</a:t>
            </a:r>
          </a:p>
          <a:p>
            <a:r>
              <a:rPr lang="en-US" sz="2800" dirty="0" smtClean="0"/>
              <a:t>There is a person who likes cheese that likes pizza</a:t>
            </a:r>
          </a:p>
          <a:p>
            <a:r>
              <a:rPr lang="en-US" sz="2800" dirty="0" smtClean="0"/>
              <a:t>Everyone who likes cheese also likes pizza and likes bananas</a:t>
            </a:r>
          </a:p>
          <a:p>
            <a:pPr>
              <a:buFontTx/>
              <a:buNone/>
            </a:pPr>
            <a:r>
              <a:rPr lang="en-US" sz="2800" dirty="0" smtClean="0"/>
              <a:t>	</a:t>
            </a:r>
          </a:p>
        </p:txBody>
      </p:sp>
      <p:graphicFrame>
        <p:nvGraphicFramePr>
          <p:cNvPr id="28674" name="Object 4"/>
          <p:cNvGraphicFramePr>
            <a:graphicFrameLocks noGrp="1" noChangeAspect="1"/>
          </p:cNvGraphicFramePr>
          <p:nvPr>
            <p:ph sz="half" idx="2"/>
            <p:extLst>
              <p:ext uri="{D42A27DB-BD31-4B8C-83A1-F6EECF244321}">
                <p14:modId xmlns:p14="http://schemas.microsoft.com/office/powerpoint/2010/main" val="1986976714"/>
              </p:ext>
            </p:extLst>
          </p:nvPr>
        </p:nvGraphicFramePr>
        <p:xfrm>
          <a:off x="1482725" y="2519363"/>
          <a:ext cx="5094288" cy="344487"/>
        </p:xfrm>
        <a:graphic>
          <a:graphicData uri="http://schemas.openxmlformats.org/presentationml/2006/ole">
            <mc:AlternateContent xmlns:mc="http://schemas.openxmlformats.org/markup-compatibility/2006">
              <mc:Choice xmlns:v="urn:schemas-microsoft-com:vml" Requires="v">
                <p:oleObj spid="_x0000_s8250" name="Equation" r:id="rId3" imgW="3009600" imgH="203040" progId="Equation.3">
                  <p:embed/>
                </p:oleObj>
              </mc:Choice>
              <mc:Fallback>
                <p:oleObj name="Equation" r:id="rId3" imgW="3009600" imgH="203040" progId="Equation.3">
                  <p:embed/>
                  <p:pic>
                    <p:nvPicPr>
                      <p:cNvPr id="0" name="Picture 3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2725" y="2519363"/>
                        <a:ext cx="5094288"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7" name="Slide Number Placeholder 6"/>
          <p:cNvSpPr>
            <a:spLocks noGrp="1"/>
          </p:cNvSpPr>
          <p:nvPr>
            <p:ph type="sldNum" sz="quarter" idx="12"/>
          </p:nvPr>
        </p:nvSpPr>
        <p:spPr/>
        <p:txBody>
          <a:bodyPr/>
          <a:lstStyle/>
          <a:p>
            <a:pPr>
              <a:defRPr/>
            </a:pPr>
            <a:r>
              <a:rPr lang="en-US" smtClean="0"/>
              <a:t>Page </a:t>
            </a:r>
            <a:fld id="{D9B526AC-357A-42EF-937D-46AF676513C5}" type="slidenum">
              <a:rPr lang="en-US" smtClean="0"/>
              <a:pPr>
                <a:defRPr/>
              </a:pPr>
              <a:t>30</a:t>
            </a:fld>
            <a:endParaRPr lang="en-US" smtClean="0"/>
          </a:p>
        </p:txBody>
      </p:sp>
    </p:spTree>
    <p:extLst>
      <p:ext uri="{BB962C8B-B14F-4D97-AF65-F5344CB8AC3E}">
        <p14:creationId xmlns:p14="http://schemas.microsoft.com/office/powerpoint/2010/main" val="1510715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smtClean="0"/>
              <a:t>Solution</a:t>
            </a:r>
          </a:p>
        </p:txBody>
      </p:sp>
      <p:graphicFrame>
        <p:nvGraphicFramePr>
          <p:cNvPr id="29698" name="Object 4"/>
          <p:cNvGraphicFramePr>
            <a:graphicFrameLocks noGrp="1" noChangeAspect="1"/>
          </p:cNvGraphicFramePr>
          <p:nvPr>
            <p:ph idx="1"/>
            <p:extLst>
              <p:ext uri="{D42A27DB-BD31-4B8C-83A1-F6EECF244321}">
                <p14:modId xmlns:p14="http://schemas.microsoft.com/office/powerpoint/2010/main" val="2783342625"/>
              </p:ext>
            </p:extLst>
          </p:nvPr>
        </p:nvGraphicFramePr>
        <p:xfrm>
          <a:off x="1184275" y="2068513"/>
          <a:ext cx="7223125" cy="1239837"/>
        </p:xfrm>
        <a:graphic>
          <a:graphicData uri="http://schemas.openxmlformats.org/presentationml/2006/ole">
            <mc:AlternateContent xmlns:mc="http://schemas.openxmlformats.org/markup-compatibility/2006">
              <mc:Choice xmlns:v="urn:schemas-microsoft-com:vml" Requires="v">
                <p:oleObj spid="_x0000_s9274" name="Equation" r:id="rId3" imgW="3848040" imgH="660240" progId="Equation.3">
                  <p:embed/>
                </p:oleObj>
              </mc:Choice>
              <mc:Fallback>
                <p:oleObj name="Equation" r:id="rId3" imgW="3848040" imgH="660240" progId="Equation.3">
                  <p:embed/>
                  <p:pic>
                    <p:nvPicPr>
                      <p:cNvPr id="0" name="Picture 3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4275" y="2068513"/>
                        <a:ext cx="7223125" cy="1239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0" name="Slide Number Placeholder 5"/>
          <p:cNvSpPr>
            <a:spLocks noGrp="1"/>
          </p:cNvSpPr>
          <p:nvPr>
            <p:ph type="sldNum" sz="quarter" idx="12"/>
          </p:nvPr>
        </p:nvSpPr>
        <p:spPr/>
        <p:txBody>
          <a:bodyPr/>
          <a:lstStyle/>
          <a:p>
            <a:pPr>
              <a:defRPr/>
            </a:pPr>
            <a:r>
              <a:rPr lang="en-US" smtClean="0"/>
              <a:t>Page </a:t>
            </a:r>
            <a:fld id="{C7A0C90F-C778-4402-8FAD-E1B19C721378}" type="slidenum">
              <a:rPr lang="en-US" smtClean="0"/>
              <a:pPr>
                <a:defRPr/>
              </a:pPr>
              <a:t>31</a:t>
            </a:fld>
            <a:endParaRPr lang="en-US" smtClean="0"/>
          </a:p>
        </p:txBody>
      </p:sp>
    </p:spTree>
    <p:extLst>
      <p:ext uri="{BB962C8B-B14F-4D97-AF65-F5344CB8AC3E}">
        <p14:creationId xmlns:p14="http://schemas.microsoft.com/office/powerpoint/2010/main" val="2183226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smtClean="0"/>
              <a:t>Uniqueness</a:t>
            </a:r>
          </a:p>
        </p:txBody>
      </p:sp>
      <p:sp>
        <p:nvSpPr>
          <p:cNvPr id="30724" name="Rectangle 3" descr="Rectangle: Click to edit Master text styles&#10;Second level&#10;Third level&#10;Fourth level&#10;Fifth level"/>
          <p:cNvSpPr>
            <a:spLocks noGrp="1" noChangeArrowheads="1"/>
          </p:cNvSpPr>
          <p:nvPr>
            <p:ph type="body" sz="half" idx="1"/>
          </p:nvPr>
        </p:nvSpPr>
        <p:spPr>
          <a:xfrm>
            <a:off x="838200" y="1905000"/>
            <a:ext cx="7772400" cy="4114800"/>
          </a:xfrm>
        </p:spPr>
        <p:txBody>
          <a:bodyPr>
            <a:normAutofit lnSpcReduction="10000"/>
          </a:bodyPr>
          <a:lstStyle/>
          <a:p>
            <a:r>
              <a:rPr lang="en-US" sz="2800" dirty="0" smtClean="0"/>
              <a:t>Existential quantifier, allows us to represent statements such as “there is at least one x, such that…”. </a:t>
            </a:r>
          </a:p>
          <a:p>
            <a:r>
              <a:rPr lang="en-US" sz="2800" dirty="0" smtClean="0"/>
              <a:t>In order to be more specific, consider, “there is exactly one x, such that…”</a:t>
            </a:r>
          </a:p>
          <a:p>
            <a:r>
              <a:rPr lang="en-US" sz="2800" dirty="0" smtClean="0"/>
              <a:t>Consider an example statement,</a:t>
            </a:r>
          </a:p>
          <a:p>
            <a:endParaRPr lang="en-US" sz="2800" dirty="0" smtClean="0"/>
          </a:p>
          <a:p>
            <a:pPr>
              <a:buFontTx/>
              <a:buNone/>
            </a:pPr>
            <a:r>
              <a:rPr lang="en-US" sz="2800" dirty="0" smtClean="0"/>
              <a:t>	it is the case that the predicate x+1=1 is true for exactly one number:0</a:t>
            </a:r>
          </a:p>
          <a:p>
            <a:pPr>
              <a:buFontTx/>
              <a:buNone/>
            </a:pPr>
            <a:endParaRPr lang="en-US" sz="2800" dirty="0" smtClean="0"/>
          </a:p>
        </p:txBody>
      </p:sp>
      <p:graphicFrame>
        <p:nvGraphicFramePr>
          <p:cNvPr id="30722" name="Object 4"/>
          <p:cNvGraphicFramePr>
            <a:graphicFrameLocks noGrp="1" noChangeAspect="1"/>
          </p:cNvGraphicFramePr>
          <p:nvPr>
            <p:ph sz="half" idx="2"/>
          </p:nvPr>
        </p:nvGraphicFramePr>
        <p:xfrm>
          <a:off x="1865313" y="4514850"/>
          <a:ext cx="2322512" cy="401638"/>
        </p:xfrm>
        <a:graphic>
          <a:graphicData uri="http://schemas.openxmlformats.org/presentationml/2006/ole">
            <mc:AlternateContent xmlns:mc="http://schemas.openxmlformats.org/markup-compatibility/2006">
              <mc:Choice xmlns:v="urn:schemas-microsoft-com:vml" Requires="v">
                <p:oleObj spid="_x0000_s11322" name="معادلة" r:id="rId3" imgW="1028254" imgH="177723" progId="Equation.3">
                  <p:embed/>
                </p:oleObj>
              </mc:Choice>
              <mc:Fallback>
                <p:oleObj name="معادلة" r:id="rId3" imgW="1028254" imgH="177723" progId="Equation.3">
                  <p:embed/>
                  <p:pic>
                    <p:nvPicPr>
                      <p:cNvPr id="0" name="Picture 3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313" y="4514850"/>
                        <a:ext cx="2322512"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5" name="Slide Number Placeholder 6"/>
          <p:cNvSpPr>
            <a:spLocks noGrp="1"/>
          </p:cNvSpPr>
          <p:nvPr>
            <p:ph type="sldNum" sz="quarter" idx="12"/>
          </p:nvPr>
        </p:nvSpPr>
        <p:spPr/>
        <p:txBody>
          <a:bodyPr/>
          <a:lstStyle/>
          <a:p>
            <a:pPr>
              <a:defRPr/>
            </a:pPr>
            <a:r>
              <a:rPr lang="en-US" smtClean="0"/>
              <a:t>Page </a:t>
            </a:r>
            <a:fld id="{5C7D0161-21F7-42FC-9F4F-7896B3CC93E5}" type="slidenum">
              <a:rPr lang="en-US" smtClean="0"/>
              <a:pPr>
                <a:defRPr/>
              </a:pPr>
              <a:t>32</a:t>
            </a:fld>
            <a:endParaRPr lang="en-US" smtClean="0"/>
          </a:p>
        </p:txBody>
      </p:sp>
    </p:spTree>
    <p:extLst>
      <p:ext uri="{BB962C8B-B14F-4D97-AF65-F5344CB8AC3E}">
        <p14:creationId xmlns:p14="http://schemas.microsoft.com/office/powerpoint/2010/main" val="514354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8"/>
          <p:cNvSpPr>
            <a:spLocks noGrp="1" noChangeArrowheads="1"/>
          </p:cNvSpPr>
          <p:nvPr>
            <p:ph type="title"/>
          </p:nvPr>
        </p:nvSpPr>
        <p:spPr/>
        <p:txBody>
          <a:bodyPr/>
          <a:lstStyle/>
          <a:p>
            <a:r>
              <a:rPr lang="en-US" smtClean="0"/>
              <a:t>     </a:t>
            </a:r>
          </a:p>
        </p:txBody>
      </p:sp>
      <p:sp>
        <p:nvSpPr>
          <p:cNvPr id="31750" name="Rectangle 3" descr="Rectangle: Click to edit Master text styles&#10;Second level&#10;Third level&#10;Fourth level&#10;Fifth level"/>
          <p:cNvSpPr>
            <a:spLocks noGrp="1" noChangeArrowheads="1"/>
          </p:cNvSpPr>
          <p:nvPr>
            <p:ph type="body" sz="half" idx="1"/>
          </p:nvPr>
        </p:nvSpPr>
        <p:spPr>
          <a:xfrm>
            <a:off x="838200" y="1905000"/>
            <a:ext cx="7772400" cy="4114800"/>
          </a:xfrm>
        </p:spPr>
        <p:txBody>
          <a:bodyPr/>
          <a:lstStyle/>
          <a:p>
            <a:r>
              <a:rPr lang="en-US" sz="2800" dirty="0" smtClean="0"/>
              <a:t>The operator which allow us to state that “ there is exactly one natural number, x, is denoted as </a:t>
            </a:r>
          </a:p>
          <a:p>
            <a:endParaRPr lang="en-US" sz="2800" dirty="0" smtClean="0"/>
          </a:p>
          <a:p>
            <a:endParaRPr lang="en-US" sz="2800" dirty="0" smtClean="0"/>
          </a:p>
          <a:p>
            <a:r>
              <a:rPr lang="en-US" sz="2800" dirty="0" smtClean="0"/>
              <a:t>As an example,</a:t>
            </a:r>
          </a:p>
          <a:p>
            <a:endParaRPr lang="en-US" sz="2800" dirty="0" smtClean="0"/>
          </a:p>
          <a:p>
            <a:endParaRPr lang="en-US" sz="2800" dirty="0" smtClean="0"/>
          </a:p>
        </p:txBody>
      </p:sp>
      <p:graphicFrame>
        <p:nvGraphicFramePr>
          <p:cNvPr id="31746" name="Object 4"/>
          <p:cNvGraphicFramePr>
            <a:graphicFrameLocks noGrp="1" noChangeAspect="1"/>
          </p:cNvGraphicFramePr>
          <p:nvPr>
            <p:ph sz="quarter" idx="2"/>
            <p:extLst>
              <p:ext uri="{D42A27DB-BD31-4B8C-83A1-F6EECF244321}">
                <p14:modId xmlns:p14="http://schemas.microsoft.com/office/powerpoint/2010/main" val="489185250"/>
              </p:ext>
            </p:extLst>
          </p:nvPr>
        </p:nvGraphicFramePr>
        <p:xfrm>
          <a:off x="3438525" y="2819400"/>
          <a:ext cx="514350" cy="642938"/>
        </p:xfrm>
        <a:graphic>
          <a:graphicData uri="http://schemas.openxmlformats.org/presentationml/2006/ole">
            <mc:AlternateContent xmlns:mc="http://schemas.openxmlformats.org/markup-compatibility/2006">
              <mc:Choice xmlns:v="urn:schemas-microsoft-com:vml" Requires="v">
                <p:oleObj spid="_x0000_s12458" name="Equation" r:id="rId3" imgW="152334" imgH="190417" progId="Equation.3">
                  <p:embed/>
                </p:oleObj>
              </mc:Choice>
              <mc:Fallback>
                <p:oleObj name="Equation" r:id="rId3" imgW="152334" imgH="190417" progId="Equation.3">
                  <p:embed/>
                  <p:pic>
                    <p:nvPicPr>
                      <p:cNvPr id="0" name="Picture 1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525" y="2819400"/>
                        <a:ext cx="514350"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7" name="Object 7"/>
          <p:cNvGraphicFramePr>
            <a:graphicFrameLocks noGrp="1" noChangeAspect="1"/>
          </p:cNvGraphicFramePr>
          <p:nvPr>
            <p:ph sz="quarter" idx="3"/>
            <p:extLst>
              <p:ext uri="{D42A27DB-BD31-4B8C-83A1-F6EECF244321}">
                <p14:modId xmlns:p14="http://schemas.microsoft.com/office/powerpoint/2010/main" val="3231527741"/>
              </p:ext>
            </p:extLst>
          </p:nvPr>
        </p:nvGraphicFramePr>
        <p:xfrm>
          <a:off x="1800225" y="3352800"/>
          <a:ext cx="3200400" cy="685800"/>
        </p:xfrm>
        <a:graphic>
          <a:graphicData uri="http://schemas.openxmlformats.org/presentationml/2006/ole">
            <mc:AlternateContent xmlns:mc="http://schemas.openxmlformats.org/markup-compatibility/2006">
              <mc:Choice xmlns:v="urn:schemas-microsoft-com:vml" Requires="v">
                <p:oleObj spid="_x0000_s12459" name="Equation" r:id="rId5" imgW="889000" imgH="190500" progId="Equation.3">
                  <p:embed/>
                </p:oleObj>
              </mc:Choice>
              <mc:Fallback>
                <p:oleObj name="Equation" r:id="rId5" imgW="889000" imgH="190500" progId="Equation.3">
                  <p:embed/>
                  <p:pic>
                    <p:nvPicPr>
                      <p:cNvPr id="0" name="Picture 11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0225" y="3352800"/>
                        <a:ext cx="3200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2" name="Slide Number Placeholder 9"/>
          <p:cNvSpPr>
            <a:spLocks noGrp="1"/>
          </p:cNvSpPr>
          <p:nvPr>
            <p:ph type="sldNum" sz="quarter" idx="12"/>
          </p:nvPr>
        </p:nvSpPr>
        <p:spPr/>
        <p:txBody>
          <a:bodyPr/>
          <a:lstStyle/>
          <a:p>
            <a:pPr>
              <a:defRPr/>
            </a:pPr>
            <a:r>
              <a:rPr lang="en-US" smtClean="0"/>
              <a:t>Page </a:t>
            </a:r>
            <a:fld id="{35238199-6286-417B-9342-568372351E5D}" type="slidenum">
              <a:rPr lang="en-US" smtClean="0"/>
              <a:pPr>
                <a:defRPr/>
              </a:pPr>
              <a:t>33</a:t>
            </a:fld>
            <a:endParaRPr lang="en-US" smtClean="0"/>
          </a:p>
        </p:txBody>
      </p:sp>
      <p:sp>
        <p:nvSpPr>
          <p:cNvPr id="31751" name="Rectangle 10"/>
          <p:cNvSpPr>
            <a:spLocks noChangeArrowheads="1"/>
          </p:cNvSpPr>
          <p:nvPr/>
        </p:nvSpPr>
        <p:spPr bwMode="auto">
          <a:xfrm>
            <a:off x="609600" y="4270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dirty="0"/>
              <a:t>Uniqueness</a:t>
            </a:r>
          </a:p>
        </p:txBody>
      </p:sp>
      <p:graphicFrame>
        <p:nvGraphicFramePr>
          <p:cNvPr id="31748" name="Object 11"/>
          <p:cNvGraphicFramePr>
            <a:graphicFrameLocks noChangeAspect="1"/>
          </p:cNvGraphicFramePr>
          <p:nvPr>
            <p:extLst>
              <p:ext uri="{D42A27DB-BD31-4B8C-83A1-F6EECF244321}">
                <p14:modId xmlns:p14="http://schemas.microsoft.com/office/powerpoint/2010/main" val="2804848595"/>
              </p:ext>
            </p:extLst>
          </p:nvPr>
        </p:nvGraphicFramePr>
        <p:xfrm>
          <a:off x="838200" y="4877614"/>
          <a:ext cx="4504530" cy="608786"/>
        </p:xfrm>
        <a:graphic>
          <a:graphicData uri="http://schemas.openxmlformats.org/presentationml/2006/ole">
            <mc:AlternateContent xmlns:mc="http://schemas.openxmlformats.org/markup-compatibility/2006">
              <mc:Choice xmlns:v="urn:schemas-microsoft-com:vml" Requires="v">
                <p:oleObj spid="_x0000_s12460" name="Equation" r:id="rId7" imgW="1409088" imgH="190417" progId="Equation.3">
                  <p:embed/>
                </p:oleObj>
              </mc:Choice>
              <mc:Fallback>
                <p:oleObj name="Equation" r:id="rId7" imgW="1409088" imgH="190417" progId="Equation.3">
                  <p:embed/>
                  <p:pic>
                    <p:nvPicPr>
                      <p:cNvPr id="0" name="Picture 1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877614"/>
                        <a:ext cx="4504530" cy="6087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3728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5"/>
          <p:cNvSpPr>
            <a:spLocks noGrp="1" noChangeArrowheads="1"/>
          </p:cNvSpPr>
          <p:nvPr>
            <p:ph type="title"/>
          </p:nvPr>
        </p:nvSpPr>
        <p:spPr/>
        <p:txBody>
          <a:bodyPr/>
          <a:lstStyle/>
          <a:p>
            <a:r>
              <a:rPr lang="en-US" smtClean="0"/>
              <a:t>Uniqueness</a:t>
            </a:r>
          </a:p>
        </p:txBody>
      </p:sp>
      <p:sp>
        <p:nvSpPr>
          <p:cNvPr id="32772" name="Rectangle 3" descr="Rectangle: Click to edit Master text styles&#10;Second level&#10;Third level&#10;Fourth level&#10;Fifth level"/>
          <p:cNvSpPr>
            <a:spLocks noGrp="1" noChangeArrowheads="1"/>
          </p:cNvSpPr>
          <p:nvPr>
            <p:ph type="body" sz="half" idx="1"/>
          </p:nvPr>
        </p:nvSpPr>
        <p:spPr>
          <a:xfrm>
            <a:off x="457200" y="1600200"/>
            <a:ext cx="8305800" cy="4876800"/>
          </a:xfrm>
        </p:spPr>
        <p:txBody>
          <a:bodyPr/>
          <a:lstStyle/>
          <a:p>
            <a:pPr>
              <a:lnSpc>
                <a:spcPct val="90000"/>
              </a:lnSpc>
            </a:pPr>
            <a:r>
              <a:rPr lang="en-US" sz="2800" dirty="0" smtClean="0"/>
              <a:t>Assuming the statement</a:t>
            </a:r>
          </a:p>
          <a:p>
            <a:pPr>
              <a:lnSpc>
                <a:spcPct val="90000"/>
              </a:lnSpc>
            </a:pPr>
            <a:endParaRPr lang="en-US" sz="2800" dirty="0" smtClean="0"/>
          </a:p>
          <a:p>
            <a:pPr>
              <a:lnSpc>
                <a:spcPct val="90000"/>
              </a:lnSpc>
            </a:pPr>
            <a:endParaRPr lang="en-US" sz="2800" dirty="0" smtClean="0"/>
          </a:p>
          <a:p>
            <a:pPr>
              <a:lnSpc>
                <a:spcPct val="90000"/>
              </a:lnSpc>
            </a:pPr>
            <a:r>
              <a:rPr lang="en-US" sz="2800" dirty="0" smtClean="0"/>
              <a:t>The </a:t>
            </a:r>
            <a:r>
              <a:rPr lang="en-US" sz="2800" dirty="0" smtClean="0">
                <a:latin typeface="Arial" charset="0"/>
                <a:cs typeface="Arial" charset="0"/>
              </a:rPr>
              <a:t>µ</a:t>
            </a:r>
            <a:r>
              <a:rPr lang="en-US" sz="2800" dirty="0" smtClean="0">
                <a:cs typeface="Arial" charset="0"/>
              </a:rPr>
              <a:t> operator allows us to do exactly this, the statement (</a:t>
            </a:r>
            <a:r>
              <a:rPr lang="en-US" sz="2800" dirty="0" smtClean="0">
                <a:latin typeface="Arial" charset="0"/>
                <a:cs typeface="Arial" charset="0"/>
              </a:rPr>
              <a:t>µ</a:t>
            </a:r>
            <a:r>
              <a:rPr lang="en-US" sz="2800" dirty="0" err="1" smtClean="0">
                <a:cs typeface="Arial" charset="0"/>
              </a:rPr>
              <a:t>x:X</a:t>
            </a:r>
            <a:r>
              <a:rPr lang="en-US" sz="2800" dirty="0" smtClean="0">
                <a:cs typeface="Arial" charset="0"/>
              </a:rPr>
              <a:t> | p) is read as </a:t>
            </a:r>
            <a:r>
              <a:rPr lang="en-US" sz="2800" dirty="0" smtClean="0">
                <a:latin typeface="Arial" charset="0"/>
                <a:cs typeface="Arial" charset="0"/>
              </a:rPr>
              <a:t>“</a:t>
            </a:r>
            <a:r>
              <a:rPr lang="en-US" sz="2800" dirty="0" smtClean="0">
                <a:cs typeface="Arial" charset="0"/>
              </a:rPr>
              <a:t> the unique x from set X such that p holds of x</a:t>
            </a:r>
            <a:r>
              <a:rPr lang="en-US" sz="2800" dirty="0" smtClean="0">
                <a:latin typeface="Arial" charset="0"/>
                <a:cs typeface="Arial" charset="0"/>
              </a:rPr>
              <a:t>”</a:t>
            </a:r>
          </a:p>
          <a:p>
            <a:pPr>
              <a:lnSpc>
                <a:spcPct val="90000"/>
              </a:lnSpc>
            </a:pPr>
            <a:endParaRPr lang="en-US" sz="2800" dirty="0" smtClean="0">
              <a:cs typeface="Arial" charset="0"/>
            </a:endParaRPr>
          </a:p>
          <a:p>
            <a:pPr>
              <a:lnSpc>
                <a:spcPct val="90000"/>
              </a:lnSpc>
            </a:pPr>
            <a:r>
              <a:rPr lang="en-US" sz="2800" dirty="0" smtClean="0">
                <a:cs typeface="Arial" charset="0"/>
              </a:rPr>
              <a:t>Example, (</a:t>
            </a:r>
            <a:r>
              <a:rPr lang="en-US" sz="2800" dirty="0" smtClean="0">
                <a:latin typeface="Arial" charset="0"/>
                <a:cs typeface="Arial" charset="0"/>
              </a:rPr>
              <a:t>µ</a:t>
            </a:r>
            <a:r>
              <a:rPr lang="en-US" sz="2800" dirty="0" err="1" smtClean="0">
                <a:cs typeface="Arial" charset="0"/>
              </a:rPr>
              <a:t>x:N</a:t>
            </a:r>
            <a:r>
              <a:rPr lang="en-US" sz="2800" dirty="0" smtClean="0">
                <a:cs typeface="Arial" charset="0"/>
              </a:rPr>
              <a:t> | x+1=1) where </a:t>
            </a:r>
            <a:r>
              <a:rPr lang="en-US" sz="2800" dirty="0" smtClean="0">
                <a:latin typeface="Arial" charset="0"/>
                <a:cs typeface="Arial" charset="0"/>
              </a:rPr>
              <a:t>µ</a:t>
            </a:r>
            <a:r>
              <a:rPr lang="en-US" sz="2800" dirty="0" smtClean="0">
                <a:cs typeface="Arial" charset="0"/>
              </a:rPr>
              <a:t> is associated with value 0</a:t>
            </a:r>
          </a:p>
        </p:txBody>
      </p:sp>
      <p:graphicFrame>
        <p:nvGraphicFramePr>
          <p:cNvPr id="32770" name="Object 4"/>
          <p:cNvGraphicFramePr>
            <a:graphicFrameLocks noGrp="1" noChangeAspect="1"/>
          </p:cNvGraphicFramePr>
          <p:nvPr>
            <p:ph sz="half" idx="2"/>
          </p:nvPr>
        </p:nvGraphicFramePr>
        <p:xfrm>
          <a:off x="1601788" y="2039938"/>
          <a:ext cx="1689100" cy="550862"/>
        </p:xfrm>
        <a:graphic>
          <a:graphicData uri="http://schemas.openxmlformats.org/presentationml/2006/ole">
            <mc:AlternateContent xmlns:mc="http://schemas.openxmlformats.org/markup-compatibility/2006">
              <mc:Choice xmlns:v="urn:schemas-microsoft-com:vml" Requires="v">
                <p:oleObj spid="_x0000_s13370" name="Equation" r:id="rId3" imgW="583947" imgH="190417" progId="Equation.3">
                  <p:embed/>
                </p:oleObj>
              </mc:Choice>
              <mc:Fallback>
                <p:oleObj name="Equation" r:id="rId3" imgW="583947" imgH="190417" progId="Equation.3">
                  <p:embed/>
                  <p:pic>
                    <p:nvPicPr>
                      <p:cNvPr id="0" name="Picture 3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1788" y="2039938"/>
                        <a:ext cx="168910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3" name="Slide Number Placeholder 6"/>
          <p:cNvSpPr>
            <a:spLocks noGrp="1"/>
          </p:cNvSpPr>
          <p:nvPr>
            <p:ph type="sldNum" sz="quarter" idx="12"/>
          </p:nvPr>
        </p:nvSpPr>
        <p:spPr/>
        <p:txBody>
          <a:bodyPr/>
          <a:lstStyle/>
          <a:p>
            <a:pPr>
              <a:defRPr/>
            </a:pPr>
            <a:r>
              <a:rPr lang="en-US" smtClean="0"/>
              <a:t>Page </a:t>
            </a:r>
            <a:fld id="{A00693B4-881B-456B-8DF6-D6C62E24317A}" type="slidenum">
              <a:rPr lang="en-US" smtClean="0"/>
              <a:pPr>
                <a:defRPr/>
              </a:pPr>
              <a:t>34</a:t>
            </a:fld>
            <a:endParaRPr lang="en-US" smtClean="0"/>
          </a:p>
        </p:txBody>
      </p:sp>
    </p:spTree>
    <p:extLst>
      <p:ext uri="{BB962C8B-B14F-4D97-AF65-F5344CB8AC3E}">
        <p14:creationId xmlns:p14="http://schemas.microsoft.com/office/powerpoint/2010/main" val="1638418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Exercise</a:t>
            </a:r>
          </a:p>
        </p:txBody>
      </p:sp>
      <p:sp>
        <p:nvSpPr>
          <p:cNvPr id="76803" name="Rectangle 3" descr="Rectangle: Click to edit Master text styles&#10;Second level&#10;Third level&#10;Fourth level&#10;Fifth level"/>
          <p:cNvSpPr>
            <a:spLocks noGrp="1" noChangeArrowheads="1"/>
          </p:cNvSpPr>
          <p:nvPr>
            <p:ph idx="1"/>
          </p:nvPr>
        </p:nvSpPr>
        <p:spPr/>
        <p:txBody>
          <a:bodyPr/>
          <a:lstStyle/>
          <a:p>
            <a:r>
              <a:rPr lang="en-US" dirty="0" smtClean="0"/>
              <a:t>Write the following in terms of </a:t>
            </a:r>
            <a:r>
              <a:rPr lang="en-US" dirty="0" smtClean="0">
                <a:latin typeface="Arial" charset="0"/>
                <a:cs typeface="Arial" charset="0"/>
              </a:rPr>
              <a:t>µ</a:t>
            </a:r>
            <a:r>
              <a:rPr lang="en-US" dirty="0" smtClean="0">
                <a:cs typeface="Arial" charset="0"/>
              </a:rPr>
              <a:t> expressions</a:t>
            </a:r>
          </a:p>
          <a:p>
            <a:pPr lvl="1"/>
            <a:r>
              <a:rPr lang="en-US" dirty="0" smtClean="0">
                <a:cs typeface="Arial" charset="0"/>
              </a:rPr>
              <a:t>The tallest mountain in the world</a:t>
            </a:r>
          </a:p>
          <a:p>
            <a:pPr lvl="1"/>
            <a:r>
              <a:rPr lang="en-US" dirty="0" smtClean="0">
                <a:cs typeface="Arial" charset="0"/>
              </a:rPr>
              <a:t>The height of the tallest mountain </a:t>
            </a:r>
          </a:p>
          <a:p>
            <a:pPr lvl="1"/>
            <a:r>
              <a:rPr lang="en-US" dirty="0" smtClean="0">
                <a:cs typeface="Arial" charset="0"/>
              </a:rPr>
              <a:t>The oldest person in the world</a:t>
            </a:r>
          </a:p>
          <a:p>
            <a:pPr lvl="1"/>
            <a:r>
              <a:rPr lang="en-US" dirty="0" smtClean="0">
                <a:cs typeface="Arial" charset="0"/>
              </a:rPr>
              <a:t>The nationality of the oldest person in the world</a:t>
            </a:r>
          </a:p>
        </p:txBody>
      </p:sp>
      <p:sp>
        <p:nvSpPr>
          <p:cNvPr id="70660" name="Slide Number Placeholder 5"/>
          <p:cNvSpPr>
            <a:spLocks noGrp="1"/>
          </p:cNvSpPr>
          <p:nvPr>
            <p:ph type="sldNum" sz="quarter" idx="12"/>
          </p:nvPr>
        </p:nvSpPr>
        <p:spPr/>
        <p:txBody>
          <a:bodyPr/>
          <a:lstStyle/>
          <a:p>
            <a:pPr>
              <a:defRPr/>
            </a:pPr>
            <a:r>
              <a:rPr lang="en-US" smtClean="0"/>
              <a:t>Page </a:t>
            </a:r>
            <a:fld id="{50075737-2FFF-445F-81A2-B5D5EC933791}" type="slidenum">
              <a:rPr lang="en-US" smtClean="0"/>
              <a:pPr>
                <a:defRPr/>
              </a:pPr>
              <a:t>35</a:t>
            </a:fld>
            <a:endParaRPr lang="en-US" smtClean="0"/>
          </a:p>
        </p:txBody>
      </p:sp>
    </p:spTree>
    <p:extLst>
      <p:ext uri="{BB962C8B-B14F-4D97-AF65-F5344CB8AC3E}">
        <p14:creationId xmlns:p14="http://schemas.microsoft.com/office/powerpoint/2010/main" val="404039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smtClean="0"/>
              <a:t>Solution</a:t>
            </a:r>
          </a:p>
        </p:txBody>
      </p:sp>
      <p:graphicFrame>
        <p:nvGraphicFramePr>
          <p:cNvPr id="36867" name="Object 9"/>
          <p:cNvGraphicFramePr>
            <a:graphicFrameLocks noGrp="1" noChangeAspect="1"/>
          </p:cNvGraphicFramePr>
          <p:nvPr>
            <p:ph sz="half" idx="1"/>
            <p:extLst>
              <p:ext uri="{D42A27DB-BD31-4B8C-83A1-F6EECF244321}">
                <p14:modId xmlns:p14="http://schemas.microsoft.com/office/powerpoint/2010/main" val="3363445511"/>
              </p:ext>
            </p:extLst>
          </p:nvPr>
        </p:nvGraphicFramePr>
        <p:xfrm>
          <a:off x="1570038" y="2098675"/>
          <a:ext cx="6091237" cy="2300288"/>
        </p:xfrm>
        <a:graphic>
          <a:graphicData uri="http://schemas.openxmlformats.org/presentationml/2006/ole">
            <mc:AlternateContent xmlns:mc="http://schemas.openxmlformats.org/markup-compatibility/2006">
              <mc:Choice xmlns:v="urn:schemas-microsoft-com:vml" Requires="v">
                <p:oleObj spid="_x0000_s17466" name="Equation" r:id="rId3" imgW="2958840" imgH="1117440" progId="Equation.3">
                  <p:embed/>
                </p:oleObj>
              </mc:Choice>
              <mc:Fallback>
                <p:oleObj name="Equation" r:id="rId3" imgW="2958840" imgH="1117440" progId="Equation.3">
                  <p:embed/>
                  <p:pic>
                    <p:nvPicPr>
                      <p:cNvPr id="0" name="Picture 3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0038" y="2098675"/>
                        <a:ext cx="6091237" cy="230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9" name="Slide Number Placeholder 6"/>
          <p:cNvSpPr>
            <a:spLocks noGrp="1"/>
          </p:cNvSpPr>
          <p:nvPr>
            <p:ph type="sldNum" sz="quarter" idx="12"/>
          </p:nvPr>
        </p:nvSpPr>
        <p:spPr/>
        <p:txBody>
          <a:bodyPr/>
          <a:lstStyle/>
          <a:p>
            <a:pPr>
              <a:defRPr/>
            </a:pPr>
            <a:r>
              <a:rPr lang="en-US" smtClean="0"/>
              <a:t>Page </a:t>
            </a:r>
            <a:fld id="{1ACA832B-E1C6-4B07-8263-CD4849AE2530}" type="slidenum">
              <a:rPr lang="en-US" smtClean="0"/>
              <a:pPr>
                <a:defRPr/>
              </a:pPr>
              <a:t>36</a:t>
            </a:fld>
            <a:endParaRPr lang="en-US" smtClean="0"/>
          </a:p>
        </p:txBody>
      </p:sp>
    </p:spTree>
    <p:extLst>
      <p:ext uri="{BB962C8B-B14F-4D97-AF65-F5344CB8AC3E}">
        <p14:creationId xmlns:p14="http://schemas.microsoft.com/office/powerpoint/2010/main" val="3822407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a Predicate</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On the other hand, a two-place predicate takes two grammatical subjects, which is to say that it forms a statement when combined with two names. </a:t>
            </a:r>
          </a:p>
          <a:p>
            <a:endParaRPr lang="en-US" dirty="0"/>
          </a:p>
          <a:p>
            <a:pPr lvl="1"/>
            <a:r>
              <a:rPr lang="en-US" dirty="0" smtClean="0"/>
              <a:t>Jones is taller than Smith </a:t>
            </a:r>
          </a:p>
          <a:p>
            <a:pPr lvl="1"/>
            <a:r>
              <a:rPr lang="en-US" dirty="0" smtClean="0"/>
              <a:t>New York is south of Boston </a:t>
            </a:r>
          </a:p>
          <a:p>
            <a:pPr lvl="1"/>
            <a:r>
              <a:rPr lang="en-US" dirty="0" smtClean="0"/>
              <a:t>Jay admires Kay </a:t>
            </a:r>
          </a:p>
          <a:p>
            <a:pPr lvl="1"/>
            <a:r>
              <a:rPr lang="en-US" dirty="0" smtClean="0"/>
              <a:t>Kay respects Jay </a:t>
            </a:r>
          </a:p>
          <a:p>
            <a:pPr lvl="1"/>
            <a:r>
              <a:rPr lang="en-US" dirty="0" smtClean="0"/>
              <a:t>Jay is a cousin of Kay</a:t>
            </a:r>
            <a:endParaRPr lang="en-US" dirty="0"/>
          </a:p>
        </p:txBody>
      </p:sp>
    </p:spTree>
    <p:extLst>
      <p:ext uri="{BB962C8B-B14F-4D97-AF65-F5344CB8AC3E}">
        <p14:creationId xmlns:p14="http://schemas.microsoft.com/office/powerpoint/2010/main" val="121485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SINGULAR TERMS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singular term refers to a single individual – a person, place, thing, event, etc.,</a:t>
            </a:r>
          </a:p>
          <a:p>
            <a:endParaRPr lang="en-US" dirty="0"/>
          </a:p>
          <a:p>
            <a:r>
              <a:rPr lang="en-US" dirty="0" smtClean="0"/>
              <a:t>In order to decide whether a noun phrase qualifies as a singular term, the simplest thing to do is to check whether the noun phrase can be used properly with the singular verb form ‘is’. If the noun phrase requires the plural form ‘are’, then it is not a singular term, but is rather a plural term</a:t>
            </a:r>
            <a:endParaRPr lang="en-US" dirty="0"/>
          </a:p>
        </p:txBody>
      </p:sp>
    </p:spTree>
    <p:extLst>
      <p:ext uri="{BB962C8B-B14F-4D97-AF65-F5344CB8AC3E}">
        <p14:creationId xmlns:p14="http://schemas.microsoft.com/office/powerpoint/2010/main" val="3652227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SINGULAR TERMS</a:t>
            </a:r>
            <a:endParaRPr lang="en-US" dirty="0"/>
          </a:p>
        </p:txBody>
      </p:sp>
      <p:sp>
        <p:nvSpPr>
          <p:cNvPr id="3" name="Content Placeholder 2"/>
          <p:cNvSpPr>
            <a:spLocks noGrp="1"/>
          </p:cNvSpPr>
          <p:nvPr>
            <p:ph idx="1"/>
          </p:nvPr>
        </p:nvSpPr>
        <p:spPr/>
        <p:txBody>
          <a:bodyPr/>
          <a:lstStyle/>
          <a:p>
            <a:r>
              <a:rPr lang="en-US" dirty="0" smtClean="0"/>
              <a:t>Or we can say that </a:t>
            </a:r>
          </a:p>
          <a:p>
            <a:r>
              <a:rPr lang="en-US" dirty="0" smtClean="0"/>
              <a:t>In predicate logic, every subject is a singular term.</a:t>
            </a:r>
            <a:endParaRPr lang="en-US" dirty="0"/>
          </a:p>
        </p:txBody>
      </p:sp>
    </p:spTree>
    <p:extLst>
      <p:ext uri="{BB962C8B-B14F-4D97-AF65-F5344CB8AC3E}">
        <p14:creationId xmlns:p14="http://schemas.microsoft.com/office/powerpoint/2010/main" val="1270653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FORMULAS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if Jay is a Freshman, then Kay is a Freshman </a:t>
            </a:r>
          </a:p>
          <a:p>
            <a:pPr lvl="1"/>
            <a:r>
              <a:rPr lang="en-US" dirty="0" err="1" smtClean="0"/>
              <a:t>Fj</a:t>
            </a:r>
            <a:r>
              <a:rPr lang="en-US" dirty="0" smtClean="0"/>
              <a:t> → </a:t>
            </a:r>
            <a:r>
              <a:rPr lang="en-US" dirty="0" err="1" smtClean="0"/>
              <a:t>Fk</a:t>
            </a:r>
            <a:r>
              <a:rPr lang="en-US" dirty="0" smtClean="0"/>
              <a:t> </a:t>
            </a:r>
          </a:p>
          <a:p>
            <a:r>
              <a:rPr lang="en-US" dirty="0" smtClean="0"/>
              <a:t>Kay is not a Freshman </a:t>
            </a:r>
          </a:p>
          <a:p>
            <a:pPr lvl="1"/>
            <a:r>
              <a:rPr lang="en-US" dirty="0" smtClean="0"/>
              <a:t>~</a:t>
            </a:r>
            <a:r>
              <a:rPr lang="en-US" dirty="0" err="1" smtClean="0"/>
              <a:t>Fk</a:t>
            </a:r>
            <a:endParaRPr lang="en-US" dirty="0" smtClean="0"/>
          </a:p>
          <a:p>
            <a:r>
              <a:rPr lang="en-US" dirty="0" smtClean="0"/>
              <a:t>neither Jay nor Kay is a Freshman </a:t>
            </a:r>
          </a:p>
          <a:p>
            <a:pPr lvl="1"/>
            <a:r>
              <a:rPr lang="en-US" dirty="0" smtClean="0"/>
              <a:t>~</a:t>
            </a:r>
            <a:r>
              <a:rPr lang="en-US" dirty="0" err="1" smtClean="0"/>
              <a:t>Fj</a:t>
            </a:r>
            <a:r>
              <a:rPr lang="en-US" dirty="0" smtClean="0"/>
              <a:t> &amp; ~</a:t>
            </a:r>
            <a:r>
              <a:rPr lang="en-US" dirty="0" err="1" smtClean="0"/>
              <a:t>Fk</a:t>
            </a:r>
            <a:endParaRPr lang="en-US" dirty="0" smtClean="0"/>
          </a:p>
          <a:p>
            <a:r>
              <a:rPr lang="en-US" dirty="0" smtClean="0"/>
              <a:t>Jay respects Kay, but Kay does not respect Jay</a:t>
            </a:r>
          </a:p>
          <a:p>
            <a:pPr lvl="1"/>
            <a:r>
              <a:rPr lang="en-US" dirty="0" err="1" smtClean="0"/>
              <a:t>Rjk</a:t>
            </a:r>
            <a:r>
              <a:rPr lang="en-US" dirty="0" smtClean="0"/>
              <a:t> &amp; ~</a:t>
            </a:r>
            <a:r>
              <a:rPr lang="en-US" dirty="0" err="1" smtClean="0"/>
              <a:t>Rkj</a:t>
            </a:r>
            <a:r>
              <a:rPr lang="en-US" dirty="0" smtClean="0"/>
              <a:t> </a:t>
            </a:r>
            <a:endParaRPr lang="en-US" dirty="0"/>
          </a:p>
        </p:txBody>
      </p:sp>
    </p:spTree>
    <p:extLst>
      <p:ext uri="{BB962C8B-B14F-4D97-AF65-F5344CB8AC3E}">
        <p14:creationId xmlns:p14="http://schemas.microsoft.com/office/powerpoint/2010/main" val="1147555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with Quantification</a:t>
            </a:r>
            <a:endParaRPr lang="en-US" dirty="0"/>
          </a:p>
        </p:txBody>
      </p:sp>
      <p:sp>
        <p:nvSpPr>
          <p:cNvPr id="3" name="Content Placeholder 2"/>
          <p:cNvSpPr>
            <a:spLocks noGrp="1"/>
          </p:cNvSpPr>
          <p:nvPr>
            <p:ph idx="1"/>
          </p:nvPr>
        </p:nvSpPr>
        <p:spPr/>
        <p:txBody>
          <a:bodyPr/>
          <a:lstStyle/>
          <a:p>
            <a:r>
              <a:rPr lang="en-US" dirty="0"/>
              <a:t>A</a:t>
            </a:r>
            <a:r>
              <a:rPr lang="en-US" dirty="0" smtClean="0"/>
              <a:t>ny formula can be prefixed by either a universal quantifier or an existential quantifier</a:t>
            </a:r>
          </a:p>
          <a:p>
            <a:endParaRPr lang="en-US" dirty="0"/>
          </a:p>
          <a:p>
            <a:r>
              <a:rPr lang="en-US" dirty="0" err="1" smtClean="0"/>
              <a:t>Px</a:t>
            </a:r>
            <a:r>
              <a:rPr lang="en-US" dirty="0" smtClean="0"/>
              <a:t> 		it is perfect</a:t>
            </a:r>
          </a:p>
          <a:p>
            <a:endParaRPr lang="en-US" dirty="0"/>
          </a:p>
          <a:p>
            <a:r>
              <a:rPr lang="en-US" dirty="0" smtClean="0"/>
              <a:t>Then let us quantify it both universally and existentially, as </a:t>
            </a:r>
            <a:endParaRPr lang="en-US" dirty="0"/>
          </a:p>
        </p:txBody>
      </p:sp>
    </p:spTree>
    <p:extLst>
      <p:ext uri="{BB962C8B-B14F-4D97-AF65-F5344CB8AC3E}">
        <p14:creationId xmlns:p14="http://schemas.microsoft.com/office/powerpoint/2010/main" val="3589134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with Quantification</a:t>
            </a:r>
            <a:endParaRPr lang="en-US" dirty="0"/>
          </a:p>
        </p:txBody>
      </p:sp>
      <p:sp>
        <p:nvSpPr>
          <p:cNvPr id="3" name="Content Placeholder 2"/>
          <p:cNvSpPr>
            <a:spLocks noGrp="1"/>
          </p:cNvSpPr>
          <p:nvPr>
            <p:ph idx="1"/>
          </p:nvPr>
        </p:nvSpPr>
        <p:spPr/>
        <p:txBody>
          <a:bodyPr/>
          <a:lstStyle/>
          <a:p>
            <a:r>
              <a:rPr lang="en-US" dirty="0" smtClean="0"/>
              <a:t>∀</a:t>
            </a:r>
            <a:r>
              <a:rPr lang="en-US" dirty="0" err="1" smtClean="0"/>
              <a:t>xPx</a:t>
            </a:r>
            <a:r>
              <a:rPr lang="en-US" dirty="0" smtClean="0"/>
              <a:t> 	everything is such that it is perfect </a:t>
            </a:r>
          </a:p>
          <a:p>
            <a:endParaRPr lang="en-US" dirty="0"/>
          </a:p>
          <a:p>
            <a:r>
              <a:rPr lang="en-US" dirty="0" smtClean="0"/>
              <a:t>∃</a:t>
            </a:r>
            <a:r>
              <a:rPr lang="en-US" dirty="0" err="1" smtClean="0"/>
              <a:t>xPx</a:t>
            </a:r>
            <a:r>
              <a:rPr lang="en-US" dirty="0" smtClean="0"/>
              <a:t>     at least one thing is such that it is 			perfect </a:t>
            </a:r>
            <a:endParaRPr lang="en-US" dirty="0"/>
          </a:p>
        </p:txBody>
      </p:sp>
    </p:spTree>
    <p:extLst>
      <p:ext uri="{BB962C8B-B14F-4D97-AF65-F5344CB8AC3E}">
        <p14:creationId xmlns:p14="http://schemas.microsoft.com/office/powerpoint/2010/main" val="2308854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3071</TotalTime>
  <Words>1661</Words>
  <Application>Microsoft Office PowerPoint</Application>
  <PresentationFormat>On-screen Show (4:3)</PresentationFormat>
  <Paragraphs>250</Paragraphs>
  <Slides>36</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2" baseType="lpstr">
      <vt:lpstr>Arial</vt:lpstr>
      <vt:lpstr>Calibri</vt:lpstr>
      <vt:lpstr>Symbol</vt:lpstr>
      <vt:lpstr>Office Theme</vt:lpstr>
      <vt:lpstr>Equation</vt:lpstr>
      <vt:lpstr>معادلة</vt:lpstr>
      <vt:lpstr>Formal Methods in Software Engineering</vt:lpstr>
      <vt:lpstr>Atomic Sentences</vt:lpstr>
      <vt:lpstr>Degree of a Predicate</vt:lpstr>
      <vt:lpstr>Degree of a Predicate</vt:lpstr>
      <vt:lpstr>SINGULAR TERMS</vt:lpstr>
      <vt:lpstr>SINGULAR TERMS</vt:lpstr>
      <vt:lpstr>COMPOUND FORMULAS</vt:lpstr>
      <vt:lpstr>Formula with Quantification</vt:lpstr>
      <vt:lpstr>Formula with Quantification</vt:lpstr>
      <vt:lpstr>Propositional Functions</vt:lpstr>
      <vt:lpstr>Predicates and Quantified Statements </vt:lpstr>
      <vt:lpstr>Propositional Functions</vt:lpstr>
      <vt:lpstr>Propositional Functions </vt:lpstr>
      <vt:lpstr>Propositional Functions </vt:lpstr>
      <vt:lpstr>Propositional Functions: Example</vt:lpstr>
      <vt:lpstr>Domain of a Predicate</vt:lpstr>
      <vt:lpstr>Domain of a Predicate</vt:lpstr>
      <vt:lpstr>Domain of a Predicate</vt:lpstr>
      <vt:lpstr>Domain of a Predicate</vt:lpstr>
      <vt:lpstr>Domain of a Predicate</vt:lpstr>
      <vt:lpstr>Properties of Quantifiers</vt:lpstr>
      <vt:lpstr>Free and bound variables</vt:lpstr>
      <vt:lpstr>Free and bound variables</vt:lpstr>
      <vt:lpstr>Substitution</vt:lpstr>
      <vt:lpstr>Substitution</vt:lpstr>
      <vt:lpstr>Substitution</vt:lpstr>
      <vt:lpstr>Substitution</vt:lpstr>
      <vt:lpstr>Substitution</vt:lpstr>
      <vt:lpstr>Restriction</vt:lpstr>
      <vt:lpstr>Exercise</vt:lpstr>
      <vt:lpstr>Solution</vt:lpstr>
      <vt:lpstr>Uniqueness</vt:lpstr>
      <vt:lpstr>     </vt:lpstr>
      <vt:lpstr>Uniqueness</vt:lpstr>
      <vt:lpstr>Exercise</vt:lpstr>
      <vt:lpstr>Solution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Methods in Software Engineering</dc:title>
  <dc:creator>Sameen</dc:creator>
  <cp:lastModifiedBy>MY PC</cp:lastModifiedBy>
  <cp:revision>123</cp:revision>
  <dcterms:created xsi:type="dcterms:W3CDTF">2018-09-25T01:50:18Z</dcterms:created>
  <dcterms:modified xsi:type="dcterms:W3CDTF">2022-03-03T04:41:21Z</dcterms:modified>
</cp:coreProperties>
</file>