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50" autoAdjust="0"/>
  </p:normalViewPr>
  <p:slideViewPr>
    <p:cSldViewPr snapToGrid="0" showGuides="1">
      <p:cViewPr varScale="1">
        <p:scale>
          <a:sx n="59" d="100"/>
          <a:sy n="59" d="100"/>
        </p:scale>
        <p:origin x="107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5C3EF-78B5-4643-8D40-CC60AC1B2108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D38C3-D7A0-4F65-B019-C6318E9D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0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Vdm-sl operation include</a:t>
            </a:r>
          </a:p>
          <a:p>
            <a:r>
              <a:rPr lang="en-US" smtClean="0"/>
              <a:t>Header,external</a:t>
            </a:r>
            <a:r>
              <a:rPr lang="en-US" baseline="0" smtClean="0"/>
              <a:t> clause,pre,post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D38C3-D7A0-4F65-B019-C6318E9DAE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2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VDM is a widely used formal method and has been used in industrial strength</a:t>
            </a:r>
          </a:p>
          <a:p>
            <a:r>
              <a:rPr lang="en-US" smtClean="0"/>
              <a:t>projects as well as by the academic community. These include security-critical</a:t>
            </a:r>
          </a:p>
          <a:p>
            <a:r>
              <a:rPr lang="en-US" smtClean="0"/>
              <a:t>systems and safety critical sectors such as the railway industry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D38C3-D7A0-4F65-B019-C6318E9DA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D38C3-D7A0-4F65-B019-C6318E9DAE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1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CEF-CFDC-4DC5-B44A-50833A401D9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A741-FEBD-4EB9-A0EC-4EF85C0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CEF-CFDC-4DC5-B44A-50833A401D9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A741-FEBD-4EB9-A0EC-4EF85C0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0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CEF-CFDC-4DC5-B44A-50833A401D9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A741-FEBD-4EB9-A0EC-4EF85C0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CEF-CFDC-4DC5-B44A-50833A401D9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A741-FEBD-4EB9-A0EC-4EF85C0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CEF-CFDC-4DC5-B44A-50833A401D9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A741-FEBD-4EB9-A0EC-4EF85C0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CEF-CFDC-4DC5-B44A-50833A401D9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A741-FEBD-4EB9-A0EC-4EF85C0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2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CEF-CFDC-4DC5-B44A-50833A401D9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A741-FEBD-4EB9-A0EC-4EF85C0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CEF-CFDC-4DC5-B44A-50833A401D9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A741-FEBD-4EB9-A0EC-4EF85C0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CEF-CFDC-4DC5-B44A-50833A401D9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A741-FEBD-4EB9-A0EC-4EF85C0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33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CEF-CFDC-4DC5-B44A-50833A401D9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A741-FEBD-4EB9-A0EC-4EF85C0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9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ECEF-CFDC-4DC5-B44A-50833A401D9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A741-FEBD-4EB9-A0EC-4EF85C0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9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CECEF-CFDC-4DC5-B44A-50833A401D95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A741-FEBD-4EB9-A0EC-4EF85C03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VDM-SL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sequence of elements x1, x2, … xn is denoted by [x1, x2, … xn], and the </a:t>
            </a:r>
            <a:r>
              <a:rPr lang="en-US" smtClean="0"/>
              <a:t>empty sequence </a:t>
            </a:r>
            <a:r>
              <a:rPr lang="en-US"/>
              <a:t>is denoted by [ ]. </a:t>
            </a:r>
            <a:endParaRPr lang="en-US" smtClean="0"/>
          </a:p>
          <a:p>
            <a:r>
              <a:rPr lang="en-US" smtClean="0"/>
              <a:t>Given </a:t>
            </a:r>
            <a:r>
              <a:rPr lang="en-US"/>
              <a:t>a set S, then S* denotes the set of all </a:t>
            </a:r>
            <a:r>
              <a:rPr lang="en-US" smtClean="0"/>
              <a:t>finite sequences </a:t>
            </a:r>
            <a:r>
              <a:rPr lang="en-US"/>
              <a:t>constructed from the elements of S</a:t>
            </a:r>
            <a:r>
              <a:rPr lang="en-US" smtClean="0"/>
              <a:t>.</a:t>
            </a:r>
          </a:p>
          <a:p>
            <a:r>
              <a:rPr lang="en-US"/>
              <a:t>The length of a sequence is given by the len </a:t>
            </a:r>
            <a:r>
              <a:rPr lang="en-US" smtClean="0"/>
              <a:t>operator: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54" y="4397147"/>
            <a:ext cx="3620861" cy="157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hd operation gives the first element of the sequence. It is applied </a:t>
            </a:r>
            <a:r>
              <a:rPr lang="en-US" smtClean="0"/>
              <a:t>to non-empty </a:t>
            </a:r>
            <a:r>
              <a:rPr lang="en-US"/>
              <a:t>sequences only</a:t>
            </a:r>
            <a:r>
              <a:rPr lang="en-US" smtClean="0"/>
              <a:t>: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07" y="2935741"/>
            <a:ext cx="5626948" cy="19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7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tl operation gives the remainder of a sequence after the first element of </a:t>
            </a:r>
            <a:r>
              <a:rPr lang="en-US" smtClean="0"/>
              <a:t>the sequence </a:t>
            </a:r>
            <a:r>
              <a:rPr lang="en-US"/>
              <a:t>has been removed. It is applied to non-empty sequences only</a:t>
            </a:r>
            <a:r>
              <a:rPr lang="en-US" smtClean="0"/>
              <a:t>: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77" y="3429000"/>
            <a:ext cx="5897335" cy="160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elems operation gives the elements of a sequence. It is applied to </a:t>
            </a:r>
            <a:r>
              <a:rPr lang="en-US" smtClean="0"/>
              <a:t>both empty </a:t>
            </a:r>
            <a:r>
              <a:rPr lang="en-US"/>
              <a:t>and non-empty sequences</a:t>
            </a:r>
            <a:r>
              <a:rPr lang="en-US" smtClean="0"/>
              <a:t>: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30" y="3158671"/>
            <a:ext cx="7683575" cy="16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idx operation is applied to both empty and non-empty sequences. It </a:t>
            </a:r>
            <a:r>
              <a:rPr lang="en-US" smtClean="0"/>
              <a:t>returns the </a:t>
            </a:r>
            <a:r>
              <a:rPr lang="en-US"/>
              <a:t>set {1, 2, … n} where n is the number of elements in the sequence</a:t>
            </a:r>
            <a:r>
              <a:rPr lang="en-US" smtClean="0"/>
              <a:t>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55" y="3314019"/>
            <a:ext cx="7947358" cy="19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sequences may be joined together by the concatenation </a:t>
            </a:r>
            <a:r>
              <a:rPr lang="en-US" smtClean="0"/>
              <a:t>operator: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58" y="3155497"/>
            <a:ext cx="6925354" cy="20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Specification For Stack of Integer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1229" y="191351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smtClean="0">
                <a:latin typeface="FjtctlPskcwpYdjmcrAdvTT5ada87cc"/>
              </a:rPr>
              <a:t>A </a:t>
            </a:r>
            <a:r>
              <a:rPr lang="en-US" b="1" i="0" u="none" strike="noStrike" baseline="0" smtClean="0">
                <a:latin typeface="FjtctlPskcwpYdjmcrAdvTT5ada87cc"/>
              </a:rPr>
              <a:t>stack of (up to</a:t>
            </a:r>
            <a:r>
              <a:rPr lang="en-US" b="1" i="0" u="none" strike="noStrike" smtClean="0">
                <a:latin typeface="FjtctlPskcwpYdjmcrAdvTT5ada87cc"/>
              </a:rPr>
              <a:t> </a:t>
            </a:r>
            <a:r>
              <a:rPr lang="en-US" b="1" i="0" u="none" strike="noStrike" baseline="0" smtClean="0">
                <a:latin typeface="FjtctlPskcwpYdjmcrAdvTT5ada87cc"/>
              </a:rPr>
              <a:t>100) integers is speci</a:t>
            </a:r>
            <a:r>
              <a:rPr lang="en-US" b="1" i="0" u="none" strike="noStrike" baseline="0" smtClean="0">
                <a:latin typeface="HpvgxgFjqgxxJbnwnrAdvTT5ada87cc+fb"/>
              </a:rPr>
              <a:t>fi</a:t>
            </a:r>
            <a:r>
              <a:rPr lang="en-US" b="1" i="0" u="none" strike="noStrike" baseline="0" smtClean="0">
                <a:latin typeface="FjtctlPskcwpYdjmcrAdvTT5ada87cc"/>
              </a:rPr>
              <a:t>ed as:</a:t>
            </a:r>
            <a:endParaRPr lang="en-US" b="1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48" y="2986881"/>
            <a:ext cx="6054303" cy="289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 Operation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push operation is then specified in terms of preconditions/postconditions </a:t>
            </a:r>
            <a:r>
              <a:rPr lang="en-US" smtClean="0"/>
              <a:t>as :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054" y="3067049"/>
            <a:ext cx="5647454" cy="222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6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VDM-SL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VDM is a “model-oriented </a:t>
            </a:r>
            <a:r>
              <a:rPr lang="en-US" smtClean="0"/>
              <a:t>approach”</a:t>
            </a:r>
          </a:p>
          <a:p>
            <a:r>
              <a:rPr lang="en-US" smtClean="0"/>
              <a:t> An </a:t>
            </a:r>
            <a:r>
              <a:rPr lang="en-US"/>
              <a:t>explicit model </a:t>
            </a:r>
            <a:r>
              <a:rPr lang="en-US" smtClean="0"/>
              <a:t>of the </a:t>
            </a:r>
            <a:r>
              <a:rPr lang="en-US"/>
              <a:t>state of an abstract machine is given, and operations are defined in terms of </a:t>
            </a:r>
            <a:r>
              <a:rPr lang="en-US" smtClean="0"/>
              <a:t>this state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Operations </a:t>
            </a:r>
            <a:r>
              <a:rPr lang="en-US"/>
              <a:t>are defined in a precondition and </a:t>
            </a:r>
            <a:r>
              <a:rPr lang="en-US" smtClean="0"/>
              <a:t>postcondition style.</a:t>
            </a:r>
          </a:p>
          <a:p>
            <a:r>
              <a:rPr lang="en-US" smtClean="0"/>
              <a:t>Each </a:t>
            </a:r>
            <a:r>
              <a:rPr lang="en-US"/>
              <a:t>operation has an associated proof obligation to ensure that if the </a:t>
            </a:r>
            <a:r>
              <a:rPr lang="en-US" smtClean="0"/>
              <a:t>precondition is </a:t>
            </a:r>
            <a:r>
              <a:rPr lang="en-US"/>
              <a:t>true, then the operation preserves the system invariant.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initial </a:t>
            </a:r>
            <a:r>
              <a:rPr lang="en-US" smtClean="0"/>
              <a:t>state itself </a:t>
            </a:r>
            <a:r>
              <a:rPr lang="en-US"/>
              <a:t>is, of course, required to satisfy the system invariant.</a:t>
            </a:r>
          </a:p>
        </p:txBody>
      </p:sp>
    </p:spTree>
    <p:extLst>
      <p:ext uri="{BB962C8B-B14F-4D97-AF65-F5344CB8AC3E}">
        <p14:creationId xmlns:p14="http://schemas.microsoft.com/office/powerpoint/2010/main" val="21839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mtClean="0"/>
              <a:t>Comparative Analysis between VDM and Z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492" r="900" b="17858"/>
          <a:stretch/>
        </p:blipFill>
        <p:spPr>
          <a:xfrm>
            <a:off x="2713892" y="1052248"/>
            <a:ext cx="6158260" cy="5230542"/>
          </a:xfrm>
        </p:spPr>
      </p:pic>
    </p:spTree>
    <p:extLst>
      <p:ext uri="{BB962C8B-B14F-4D97-AF65-F5344CB8AC3E}">
        <p14:creationId xmlns:p14="http://schemas.microsoft.com/office/powerpoint/2010/main" val="132046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VDM-SL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VDM specification consists of</a:t>
            </a:r>
          </a:p>
          <a:p>
            <a:r>
              <a:rPr lang="en-US" smtClean="0"/>
              <a:t> </a:t>
            </a:r>
            <a:r>
              <a:rPr lang="en-US"/>
              <a:t>Type definitions</a:t>
            </a:r>
          </a:p>
          <a:p>
            <a:r>
              <a:rPr lang="en-US" smtClean="0"/>
              <a:t>State </a:t>
            </a:r>
            <a:r>
              <a:rPr lang="en-US"/>
              <a:t>Definitions</a:t>
            </a:r>
          </a:p>
          <a:p>
            <a:r>
              <a:rPr lang="en-US" smtClean="0"/>
              <a:t>Invariant </a:t>
            </a:r>
            <a:r>
              <a:rPr lang="en-US"/>
              <a:t>for the </a:t>
            </a:r>
            <a:r>
              <a:rPr lang="en-US" smtClean="0"/>
              <a:t>system</a:t>
            </a:r>
          </a:p>
          <a:p>
            <a:r>
              <a:rPr lang="en-US" smtClean="0"/>
              <a:t> </a:t>
            </a:r>
            <a:r>
              <a:rPr lang="en-US"/>
              <a:t>Definition of the operations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7918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Built-in Types in VDM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333" y="2446638"/>
            <a:ext cx="6942235" cy="27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9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Consider a </a:t>
            </a:r>
            <a:r>
              <a:rPr lang="en-US"/>
              <a:t>simple library system that allows borrowing </a:t>
            </a:r>
            <a:r>
              <a:rPr lang="en-US" smtClean="0"/>
              <a:t>and returning </a:t>
            </a:r>
            <a:r>
              <a:rPr lang="en-US"/>
              <a:t>of books. The data types for the library system are first defined, and </a:t>
            </a:r>
            <a:r>
              <a:rPr lang="en-US" smtClean="0"/>
              <a:t>the</a:t>
            </a:r>
            <a:r>
              <a:rPr lang="en-US"/>
              <a:t>operation to borrow a book is then defined</a:t>
            </a:r>
            <a:r>
              <a:rPr lang="en-US" smtClean="0"/>
              <a:t>.</a:t>
            </a:r>
          </a:p>
          <a:p>
            <a:r>
              <a:rPr lang="en-US" smtClean="0"/>
              <a:t> </a:t>
            </a:r>
            <a:r>
              <a:rPr lang="en-US"/>
              <a:t>It is assumed that the state is made up </a:t>
            </a:r>
            <a:r>
              <a:rPr lang="en-US" smtClean="0"/>
              <a:t>of three </a:t>
            </a:r>
            <a:r>
              <a:rPr lang="en-US"/>
              <a:t>sets, and these are the set of books on the shelf, the set of books which </a:t>
            </a:r>
            <a:r>
              <a:rPr lang="en-US" smtClean="0"/>
              <a:t>are borrowed</a:t>
            </a:r>
            <a:r>
              <a:rPr lang="en-US"/>
              <a:t>, and the set of missing books. </a:t>
            </a:r>
            <a:endParaRPr lang="en-US" smtClean="0"/>
          </a:p>
          <a:p>
            <a:r>
              <a:rPr lang="en-US" smtClean="0"/>
              <a:t>These </a:t>
            </a:r>
            <a:r>
              <a:rPr lang="en-US"/>
              <a:t>sets are mutually disjoint.</a:t>
            </a:r>
          </a:p>
          <a:p>
            <a:r>
              <a:rPr lang="en-US"/>
              <a:t>The effect of the operation to borrow a book is to remove the book from the </a:t>
            </a:r>
            <a:r>
              <a:rPr lang="en-US" smtClean="0"/>
              <a:t>set of </a:t>
            </a:r>
            <a:r>
              <a:rPr lang="en-US"/>
              <a:t>books on the shelf and to add it to the set of borrowed books.</a:t>
            </a:r>
          </a:p>
        </p:txBody>
      </p:sp>
    </p:spTree>
    <p:extLst>
      <p:ext uri="{BB962C8B-B14F-4D97-AF65-F5344CB8AC3E}">
        <p14:creationId xmlns:p14="http://schemas.microsoft.com/office/powerpoint/2010/main" val="27215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Example-Borrow Book-Library Management System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5048" y="2082636"/>
            <a:ext cx="4723628" cy="39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Example-Explanation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notation Bkd-id set specifies that Bks is a set of Bkd-ids, e.g. Bks = {b1, b2</a:t>
            </a:r>
            <a:r>
              <a:rPr lang="en-US" smtClean="0"/>
              <a:t>,… </a:t>
            </a:r>
            <a:r>
              <a:rPr lang="en-US"/>
              <a:t>bn}.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/>
              <a:t>invariant specifies the property that must remain true for the </a:t>
            </a:r>
            <a:r>
              <a:rPr lang="en-US" smtClean="0"/>
              <a:t>library system</a:t>
            </a:r>
            <a:r>
              <a:rPr lang="en-US"/>
              <a:t>. </a:t>
            </a:r>
          </a:p>
          <a:p>
            <a:r>
              <a:rPr lang="en-US"/>
              <a:t>B</a:t>
            </a:r>
            <a:r>
              <a:rPr lang="en-US" smtClean="0"/>
              <a:t>orrow operation is defined using preconditions and postconditions.</a:t>
            </a:r>
          </a:p>
          <a:p>
            <a:r>
              <a:rPr lang="en-US" smtClean="0"/>
              <a:t>The notation “ext </a:t>
            </a:r>
            <a:r>
              <a:rPr lang="en-US"/>
              <a:t>wr” indicates that the borrow operation affects the </a:t>
            </a:r>
            <a:r>
              <a:rPr lang="en-US" smtClean="0"/>
              <a:t>state </a:t>
            </a:r>
          </a:p>
          <a:p>
            <a:r>
              <a:rPr lang="en-US" smtClean="0"/>
              <a:t>The </a:t>
            </a:r>
            <a:r>
              <a:rPr lang="en-US"/>
              <a:t>notation “ext rd” indicates an operation that does not affect the state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Sequences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Sequences are used frequently in VDM </a:t>
            </a:r>
            <a:r>
              <a:rPr lang="en-US" smtClean="0"/>
              <a:t>specifications.</a:t>
            </a:r>
          </a:p>
          <a:p>
            <a:r>
              <a:rPr lang="en-US"/>
              <a:t>A sequence is a collection of items that are ordered in a particular way</a:t>
            </a:r>
            <a:r>
              <a:rPr lang="en-US" smtClean="0"/>
              <a:t>.</a:t>
            </a:r>
          </a:p>
          <a:p>
            <a:r>
              <a:rPr lang="en-US"/>
              <a:t>Duplicate items are allowed for sequences, whereas duplicate elements </a:t>
            </a:r>
            <a:r>
              <a:rPr lang="en-US" smtClean="0"/>
              <a:t>are not meaningful </a:t>
            </a:r>
            <a:r>
              <a:rPr lang="en-US"/>
              <a:t>for </a:t>
            </a:r>
            <a:r>
              <a:rPr lang="en-US" smtClean="0"/>
              <a:t>sets.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611</Words>
  <Application>Microsoft Office PowerPoint</Application>
  <PresentationFormat>Widescreen</PresentationFormat>
  <Paragraphs>57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FjtctlPskcwpYdjmcrAdvTT5ada87cc</vt:lpstr>
      <vt:lpstr>HpvgxgFjqgxxJbnwnrAdvTT5ada87cc+fb</vt:lpstr>
      <vt:lpstr>Office Theme</vt:lpstr>
      <vt:lpstr>VDM-SL</vt:lpstr>
      <vt:lpstr>VDM-SL</vt:lpstr>
      <vt:lpstr>Comparative Analysis between VDM and Z</vt:lpstr>
      <vt:lpstr>VDM-SL</vt:lpstr>
      <vt:lpstr>Built-in Types in VDM</vt:lpstr>
      <vt:lpstr>Example</vt:lpstr>
      <vt:lpstr>Example-Borrow Book-Library Management System</vt:lpstr>
      <vt:lpstr>Example-Explanation</vt:lpstr>
      <vt:lpstr>Sequences </vt:lpstr>
      <vt:lpstr>Sequences</vt:lpstr>
      <vt:lpstr>Sequences</vt:lpstr>
      <vt:lpstr>Sequences</vt:lpstr>
      <vt:lpstr>Sequences</vt:lpstr>
      <vt:lpstr>Sequences</vt:lpstr>
      <vt:lpstr>Sequence</vt:lpstr>
      <vt:lpstr>Specification For Stack of Integer</vt:lpstr>
      <vt:lpstr>Push Operation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VDM-SL</dc:title>
  <dc:creator>MY PC</dc:creator>
  <cp:lastModifiedBy>MY PC</cp:lastModifiedBy>
  <cp:revision>4</cp:revision>
  <dcterms:created xsi:type="dcterms:W3CDTF">2021-12-09T03:47:49Z</dcterms:created>
  <dcterms:modified xsi:type="dcterms:W3CDTF">2021-12-24T11:59:59Z</dcterms:modified>
</cp:coreProperties>
</file>