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35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508F1D-2138-4C15-8E9F-66F86275ED0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72311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508F1D-2138-4C15-8E9F-66F86275ED0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52731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508F1D-2138-4C15-8E9F-66F86275ED0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133647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508F1D-2138-4C15-8E9F-66F86275ED0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229742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508F1D-2138-4C15-8E9F-66F86275ED0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6455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508F1D-2138-4C15-8E9F-66F86275ED0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249529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508F1D-2138-4C15-8E9F-66F86275ED07}"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264705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508F1D-2138-4C15-8E9F-66F86275ED07}"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261304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08F1D-2138-4C15-8E9F-66F86275ED07}"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338469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508F1D-2138-4C15-8E9F-66F86275ED0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153672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508F1D-2138-4C15-8E9F-66F86275ED0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E5C604-382C-4B39-B892-20A62989B021}" type="slidenum">
              <a:rPr lang="en-US" smtClean="0"/>
              <a:t>‹#›</a:t>
            </a:fld>
            <a:endParaRPr lang="en-US"/>
          </a:p>
        </p:txBody>
      </p:sp>
    </p:spTree>
    <p:extLst>
      <p:ext uri="{BB962C8B-B14F-4D97-AF65-F5344CB8AC3E}">
        <p14:creationId xmlns:p14="http://schemas.microsoft.com/office/powerpoint/2010/main" val="80067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508F1D-2138-4C15-8E9F-66F86275ED07}" type="datetimeFigureOut">
              <a:rPr lang="en-US" smtClean="0"/>
              <a:t>10/28/2021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E5C604-382C-4B39-B892-20A62989B021}" type="slidenum">
              <a:rPr lang="en-US" smtClean="0"/>
              <a:t>‹#›</a:t>
            </a:fld>
            <a:endParaRPr lang="en-US"/>
          </a:p>
        </p:txBody>
      </p:sp>
    </p:spTree>
    <p:extLst>
      <p:ext uri="{BB962C8B-B14F-4D97-AF65-F5344CB8AC3E}">
        <p14:creationId xmlns:p14="http://schemas.microsoft.com/office/powerpoint/2010/main" val="2002539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Engineering-Ten Commandments of Formal methods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4667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Commandments of Formal Method</a:t>
            </a:r>
            <a:endParaRPr lang="en-US" dirty="0"/>
          </a:p>
        </p:txBody>
      </p:sp>
      <p:sp>
        <p:nvSpPr>
          <p:cNvPr id="3" name="Content Placeholder 2"/>
          <p:cNvSpPr>
            <a:spLocks noGrp="1"/>
          </p:cNvSpPr>
          <p:nvPr>
            <p:ph idx="1"/>
          </p:nvPr>
        </p:nvSpPr>
        <p:spPr>
          <a:xfrm>
            <a:off x="838200" y="1763413"/>
            <a:ext cx="10515600" cy="4351338"/>
          </a:xfrm>
        </p:spPr>
        <p:txBody>
          <a:bodyPr/>
          <a:lstStyle/>
          <a:p>
            <a:pPr marL="0" indent="0">
              <a:buNone/>
            </a:pPr>
            <a:r>
              <a:rPr lang="en-US" dirty="0"/>
              <a:t>The decision to use of formal methods in the real world is not one that is taken lightly. </a:t>
            </a:r>
            <a:r>
              <a:rPr lang="en-US" dirty="0" err="1"/>
              <a:t>Bowan</a:t>
            </a:r>
            <a:r>
              <a:rPr lang="en-US" dirty="0"/>
              <a:t> and </a:t>
            </a:r>
            <a:r>
              <a:rPr lang="en-US" dirty="0" err="1"/>
              <a:t>Hinchley</a:t>
            </a:r>
            <a:r>
              <a:rPr lang="en-US" dirty="0"/>
              <a:t>  have coined “the ten commandments of formal methods” as a guide for those who are about to apply this important software engineering approach.</a:t>
            </a:r>
          </a:p>
        </p:txBody>
      </p:sp>
    </p:spTree>
    <p:extLst>
      <p:ext uri="{BB962C8B-B14F-4D97-AF65-F5344CB8AC3E}">
        <p14:creationId xmlns:p14="http://schemas.microsoft.com/office/powerpoint/2010/main" val="316895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Commandments</a:t>
            </a:r>
            <a:endParaRPr lang="en-US" dirty="0"/>
          </a:p>
        </p:txBody>
      </p:sp>
      <p:sp>
        <p:nvSpPr>
          <p:cNvPr id="3" name="Content Placeholder 2"/>
          <p:cNvSpPr>
            <a:spLocks noGrp="1"/>
          </p:cNvSpPr>
          <p:nvPr>
            <p:ph idx="1"/>
          </p:nvPr>
        </p:nvSpPr>
        <p:spPr/>
        <p:txBody>
          <a:bodyPr/>
          <a:lstStyle/>
          <a:p>
            <a:pPr marL="0" indent="0" fontAlgn="base">
              <a:buNone/>
            </a:pPr>
            <a:r>
              <a:rPr lang="en-US" b="1" dirty="0"/>
              <a:t>1. Thou shalt choose the appropriate notation.</a:t>
            </a:r>
            <a:r>
              <a:rPr lang="en-US" dirty="0"/>
              <a:t> In order to choose effectively from the wide array of formal specification languages, a software engineer should consider language vocabulary, application type to be specified, and breadth of usage of the language.</a:t>
            </a:r>
          </a:p>
          <a:p>
            <a:pPr marL="0" indent="0" fontAlgn="base">
              <a:buNone/>
            </a:pPr>
            <a:r>
              <a:rPr lang="en-US" dirty="0"/>
              <a:t/>
            </a:r>
            <a:br>
              <a:rPr lang="en-US" dirty="0"/>
            </a:br>
            <a:r>
              <a:rPr lang="en-US" b="1" dirty="0"/>
              <a:t>2. Thou shalt formalize but not </a:t>
            </a:r>
            <a:r>
              <a:rPr lang="en-US" b="1" dirty="0" err="1"/>
              <a:t>overformalize</a:t>
            </a:r>
            <a:r>
              <a:rPr lang="en-US" b="1" dirty="0"/>
              <a:t>. </a:t>
            </a:r>
            <a:r>
              <a:rPr lang="en-US" dirty="0"/>
              <a:t>It is generally not necessary to apply formal methods to every aspect of a major system. Those components that are safety critical are first choices, followed by components whose failure cannot be tolerated (for business reasons).</a:t>
            </a:r>
          </a:p>
          <a:p>
            <a:endParaRPr lang="en-US" dirty="0"/>
          </a:p>
        </p:txBody>
      </p:sp>
    </p:spTree>
    <p:extLst>
      <p:ext uri="{BB962C8B-B14F-4D97-AF65-F5344CB8AC3E}">
        <p14:creationId xmlns:p14="http://schemas.microsoft.com/office/powerpoint/2010/main" val="2637113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Commandments</a:t>
            </a:r>
            <a:endParaRPr lang="en-US" dirty="0"/>
          </a:p>
        </p:txBody>
      </p:sp>
      <p:sp>
        <p:nvSpPr>
          <p:cNvPr id="3" name="Content Placeholder 2"/>
          <p:cNvSpPr>
            <a:spLocks noGrp="1"/>
          </p:cNvSpPr>
          <p:nvPr>
            <p:ph idx="1"/>
          </p:nvPr>
        </p:nvSpPr>
        <p:spPr/>
        <p:txBody>
          <a:bodyPr/>
          <a:lstStyle/>
          <a:p>
            <a:pPr marL="0" indent="0" fontAlgn="base">
              <a:buNone/>
            </a:pPr>
            <a:r>
              <a:rPr lang="en-US" b="1" dirty="0"/>
              <a:t>3. Thou shalt estimate costs.</a:t>
            </a:r>
            <a:r>
              <a:rPr lang="en-US" dirty="0"/>
              <a:t> Formal methods have high startup costs. Training staff, acquisition of support tools, and use of contract consultants result in high first-time costs. These costs must be considered when examining the return on investment associated with formal methods.</a:t>
            </a:r>
          </a:p>
          <a:p>
            <a:pPr marL="0" indent="0" fontAlgn="base">
              <a:buNone/>
            </a:pPr>
            <a:r>
              <a:rPr lang="en-US" dirty="0"/>
              <a:t/>
            </a:r>
            <a:br>
              <a:rPr lang="en-US" dirty="0"/>
            </a:br>
            <a:r>
              <a:rPr lang="en-US" b="1" dirty="0"/>
              <a:t>4. Thou shalt have a formal methods guru on call.</a:t>
            </a:r>
            <a:r>
              <a:rPr lang="en-US" dirty="0"/>
              <a:t> Expert training and ongoing consulting is essential for success when formal methods are used for the first time</a:t>
            </a:r>
          </a:p>
          <a:p>
            <a:endParaRPr lang="en-US" dirty="0"/>
          </a:p>
        </p:txBody>
      </p:sp>
    </p:spTree>
    <p:extLst>
      <p:ext uri="{BB962C8B-B14F-4D97-AF65-F5344CB8AC3E}">
        <p14:creationId xmlns:p14="http://schemas.microsoft.com/office/powerpoint/2010/main" val="1068902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Commandments</a:t>
            </a:r>
            <a:endParaRPr lang="en-US" dirty="0"/>
          </a:p>
        </p:txBody>
      </p:sp>
      <p:sp>
        <p:nvSpPr>
          <p:cNvPr id="3" name="Content Placeholder 2"/>
          <p:cNvSpPr>
            <a:spLocks noGrp="1"/>
          </p:cNvSpPr>
          <p:nvPr>
            <p:ph idx="1"/>
          </p:nvPr>
        </p:nvSpPr>
        <p:spPr/>
        <p:txBody>
          <a:bodyPr>
            <a:normAutofit/>
          </a:bodyPr>
          <a:lstStyle/>
          <a:p>
            <a:pPr marL="0" indent="0" fontAlgn="base">
              <a:buNone/>
            </a:pPr>
            <a:r>
              <a:rPr lang="en-US" b="1" dirty="0"/>
              <a:t>5. Thou shalt not abandon thy traditional development methods</a:t>
            </a:r>
            <a:r>
              <a:rPr lang="en-US" dirty="0"/>
              <a:t>. It is possible, and in many cases desirable, to integrate formal methods with conventional or object-oriented methods . Each has strengths and weakness. A combination, if properly applied, can produce excellent results.</a:t>
            </a:r>
          </a:p>
          <a:p>
            <a:pPr marL="0" indent="0" fontAlgn="base">
              <a:buNone/>
            </a:pPr>
            <a:r>
              <a:rPr lang="en-US" b="1" dirty="0" smtClean="0"/>
              <a:t>6</a:t>
            </a:r>
            <a:r>
              <a:rPr lang="en-US" b="1" dirty="0"/>
              <a:t>. Thou shalt document sufficiently. </a:t>
            </a:r>
            <a:r>
              <a:rPr lang="en-US" dirty="0"/>
              <a:t>Formal methods provide a concise, unambiguous, and consistent method for documenting system requirements. However, it is recommended that a natural language commentary accompany the formal specification to serve as a mechanism for reinforcing the reader’s understanding of the system</a:t>
            </a:r>
          </a:p>
          <a:p>
            <a:endParaRPr lang="en-US" dirty="0"/>
          </a:p>
        </p:txBody>
      </p:sp>
    </p:spTree>
    <p:extLst>
      <p:ext uri="{BB962C8B-B14F-4D97-AF65-F5344CB8AC3E}">
        <p14:creationId xmlns:p14="http://schemas.microsoft.com/office/powerpoint/2010/main" val="4118991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Commandments</a:t>
            </a:r>
            <a:endParaRPr lang="en-US" dirty="0"/>
          </a:p>
        </p:txBody>
      </p:sp>
      <p:sp>
        <p:nvSpPr>
          <p:cNvPr id="3" name="Content Placeholder 2"/>
          <p:cNvSpPr>
            <a:spLocks noGrp="1"/>
          </p:cNvSpPr>
          <p:nvPr>
            <p:ph idx="1"/>
          </p:nvPr>
        </p:nvSpPr>
        <p:spPr/>
        <p:txBody>
          <a:bodyPr/>
          <a:lstStyle/>
          <a:p>
            <a:pPr marL="0" indent="0" fontAlgn="base">
              <a:buNone/>
            </a:pPr>
            <a:r>
              <a:rPr lang="en-US" b="1" dirty="0"/>
              <a:t>7. Thou shalt not compromise thy quality standards.</a:t>
            </a:r>
            <a:r>
              <a:rPr lang="en-US" dirty="0"/>
              <a:t> “There is nothing magical about formal methods” and for this reason, other SQA activities  must continue to be applied as systems are developed</a:t>
            </a:r>
            <a:r>
              <a:rPr lang="en-US" dirty="0" smtClean="0"/>
              <a:t>.</a:t>
            </a:r>
            <a:r>
              <a:rPr lang="en-US" dirty="0"/>
              <a:t/>
            </a:r>
            <a:br>
              <a:rPr lang="en-US" dirty="0"/>
            </a:br>
            <a:r>
              <a:rPr lang="en-US" b="1" dirty="0"/>
              <a:t>8. Thou shalt not be dogmatic.</a:t>
            </a:r>
            <a:r>
              <a:rPr lang="en-US" dirty="0"/>
              <a:t> A software engineer must recognize that formal methods are not a guarantee of correctness. It is possible (some would say, likely) that the final system, even when developed using formal methods, may have small omissions, minor bugs, and other attributes that do not meet expectations</a:t>
            </a:r>
          </a:p>
          <a:p>
            <a:endParaRPr lang="en-US" dirty="0"/>
          </a:p>
        </p:txBody>
      </p:sp>
    </p:spTree>
    <p:extLst>
      <p:ext uri="{BB962C8B-B14F-4D97-AF65-F5344CB8AC3E}">
        <p14:creationId xmlns:p14="http://schemas.microsoft.com/office/powerpoint/2010/main" val="2273756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Commandments</a:t>
            </a:r>
            <a:endParaRPr lang="en-US" dirty="0"/>
          </a:p>
        </p:txBody>
      </p:sp>
      <p:sp>
        <p:nvSpPr>
          <p:cNvPr id="3" name="Content Placeholder 2"/>
          <p:cNvSpPr>
            <a:spLocks noGrp="1"/>
          </p:cNvSpPr>
          <p:nvPr>
            <p:ph idx="1"/>
          </p:nvPr>
        </p:nvSpPr>
        <p:spPr/>
        <p:txBody>
          <a:bodyPr/>
          <a:lstStyle/>
          <a:p>
            <a:pPr marL="0" indent="0" fontAlgn="base">
              <a:buNone/>
            </a:pPr>
            <a:r>
              <a:rPr lang="en-US" b="1" dirty="0"/>
              <a:t>9. Thou shalt test, test, and test again. </a:t>
            </a:r>
            <a:r>
              <a:rPr lang="en-US" dirty="0"/>
              <a:t> Formal methods do not absolve the software engineer from the need to conduct well-planned, thorough tests.</a:t>
            </a:r>
          </a:p>
          <a:p>
            <a:pPr marL="0" indent="0" fontAlgn="base">
              <a:buNone/>
            </a:pPr>
            <a:r>
              <a:rPr lang="en-US" b="1" dirty="0" smtClean="0"/>
              <a:t>10</a:t>
            </a:r>
            <a:r>
              <a:rPr lang="en-US" b="1" dirty="0"/>
              <a:t>. Thou shalt reuse.</a:t>
            </a:r>
            <a:r>
              <a:rPr lang="en-US" dirty="0"/>
              <a:t> Over the long term, the only rational way to reduce software costs and increase software quality is through reuse. Formal methods do not change this reality. In fact, it may be that formal methods are an appropriate approach when components for reuse libraries are to be created.</a:t>
            </a:r>
          </a:p>
          <a:p>
            <a:endParaRPr lang="en-US" dirty="0"/>
          </a:p>
        </p:txBody>
      </p:sp>
    </p:spTree>
    <p:extLst>
      <p:ext uri="{BB962C8B-B14F-4D97-AF65-F5344CB8AC3E}">
        <p14:creationId xmlns:p14="http://schemas.microsoft.com/office/powerpoint/2010/main" val="1530146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1610</TotalTime>
  <Words>137</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Software Engineering-Ten Commandments of Formal methods</vt:lpstr>
      <vt:lpstr>Ten Commandments of Formal Method</vt:lpstr>
      <vt:lpstr>Ten Commandments</vt:lpstr>
      <vt:lpstr>Ten Commandments</vt:lpstr>
      <vt:lpstr>Ten Commandments</vt:lpstr>
      <vt:lpstr>Ten Commandments</vt:lpstr>
      <vt:lpstr>Ten Commandments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Engineering-Ten Commandments of Formal methods</dc:title>
  <dc:creator>MY PC</dc:creator>
  <cp:lastModifiedBy>MY PC</cp:lastModifiedBy>
  <cp:revision>3</cp:revision>
  <dcterms:created xsi:type="dcterms:W3CDTF">2021-10-28T04:13:12Z</dcterms:created>
  <dcterms:modified xsi:type="dcterms:W3CDTF">2021-10-29T07:03:30Z</dcterms:modified>
</cp:coreProperties>
</file>