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3" r:id="rId3"/>
    <p:sldId id="283" r:id="rId4"/>
    <p:sldId id="273" r:id="rId5"/>
    <p:sldId id="272" r:id="rId6"/>
    <p:sldId id="275" r:id="rId7"/>
    <p:sldId id="277" r:id="rId8"/>
    <p:sldId id="276" r:id="rId9"/>
    <p:sldId id="278" r:id="rId10"/>
    <p:sldId id="279" r:id="rId11"/>
    <p:sldId id="280" r:id="rId12"/>
    <p:sldId id="282" r:id="rId13"/>
    <p:sldId id="257" r:id="rId14"/>
    <p:sldId id="284" r:id="rId15"/>
    <p:sldId id="269" r:id="rId16"/>
    <p:sldId id="296" r:id="rId17"/>
    <p:sldId id="29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170716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44869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55623B-9E04-4172-8B91-0AE233908592}"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752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76F963-B924-4CE5-85FB-8ADE9685B9F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55685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76F963-B924-4CE5-85FB-8ADE9685B9F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55623B-9E04-4172-8B91-0AE233908592}"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5688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76F963-B924-4CE5-85FB-8ADE9685B9F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71917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59352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15242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90174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76F963-B924-4CE5-85FB-8ADE9685B9F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15538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76F963-B924-4CE5-85FB-8ADE9685B9F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62808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76F963-B924-4CE5-85FB-8ADE9685B9F3}"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339554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76F963-B924-4CE5-85FB-8ADE9685B9F3}"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90009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6F963-B924-4CE5-85FB-8ADE9685B9F3}"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14433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76F963-B924-4CE5-85FB-8ADE9685B9F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80571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76F963-B924-4CE5-85FB-8ADE9685B9F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55623B-9E04-4172-8B91-0AE233908592}" type="slidenum">
              <a:rPr lang="en-US" smtClean="0"/>
              <a:pPr/>
              <a:t>‹#›</a:t>
            </a:fld>
            <a:endParaRPr lang="en-US"/>
          </a:p>
        </p:txBody>
      </p:sp>
    </p:spTree>
    <p:extLst>
      <p:ext uri="{BB962C8B-B14F-4D97-AF65-F5344CB8AC3E}">
        <p14:creationId xmlns:p14="http://schemas.microsoft.com/office/powerpoint/2010/main" val="227106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776F963-B924-4CE5-85FB-8ADE9685B9F3}" type="datetimeFigureOut">
              <a:rPr lang="en-US" smtClean="0"/>
              <a:pPr/>
              <a:t>6/17/2022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755623B-9E04-4172-8B91-0AE233908592}" type="slidenum">
              <a:rPr lang="en-US" smtClean="0"/>
              <a:pPr/>
              <a:t>‹#›</a:t>
            </a:fld>
            <a:endParaRPr lang="en-US"/>
          </a:p>
        </p:txBody>
      </p:sp>
    </p:spTree>
    <p:extLst>
      <p:ext uri="{BB962C8B-B14F-4D97-AF65-F5344CB8AC3E}">
        <p14:creationId xmlns:p14="http://schemas.microsoft.com/office/powerpoint/2010/main" val="34266264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848600" cy="1600200"/>
          </a:xfrm>
        </p:spPr>
        <p:txBody>
          <a:bodyPr>
            <a:normAutofit/>
          </a:bodyPr>
          <a:lstStyle/>
          <a:p>
            <a:r>
              <a:rPr lang="en-US" sz="4000" dirty="0" smtClean="0">
                <a:latin typeface="Cooper Black" panose="0208090404030B020404" pitchFamily="18" charset="0"/>
                <a:cs typeface="Times New Roman" panose="02020603050405020304" pitchFamily="18" charset="0"/>
              </a:rPr>
              <a:t>DMUX And its Applications</a:t>
            </a:r>
            <a:endParaRPr lang="en-US" sz="4000" dirty="0">
              <a:latin typeface="Cooper Black" panose="0208090404030B020404" pitchFamily="18" charset="0"/>
              <a:cs typeface="Times New Roman" panose="02020603050405020304" pitchFamily="18" charset="0"/>
            </a:endParaRPr>
          </a:p>
        </p:txBody>
      </p:sp>
      <p:sp>
        <p:nvSpPr>
          <p:cNvPr id="3" name="Subtitle 2"/>
          <p:cNvSpPr>
            <a:spLocks noGrp="1"/>
          </p:cNvSpPr>
          <p:nvPr>
            <p:ph type="subTitle" idx="1"/>
          </p:nvPr>
        </p:nvSpPr>
        <p:spPr>
          <a:xfrm>
            <a:off x="4191000" y="3962400"/>
            <a:ext cx="3886200" cy="1143000"/>
          </a:xfrm>
        </p:spPr>
        <p:txBody>
          <a:bodyPr>
            <a:normAutofit fontScale="92500" lnSpcReduction="10000"/>
          </a:bodyPr>
          <a:lstStyle/>
          <a:p>
            <a:r>
              <a:rPr lang="en-US" sz="2000" b="1" dirty="0" smtClean="0">
                <a:solidFill>
                  <a:schemeClr val="tx1"/>
                </a:solidFill>
                <a:latin typeface="Times New Roman" panose="02020603050405020304" pitchFamily="18" charset="0"/>
                <a:cs typeface="Times New Roman" panose="02020603050405020304" pitchFamily="18" charset="0"/>
              </a:rPr>
              <a:t>Presented by: </a:t>
            </a:r>
          </a:p>
          <a:p>
            <a:r>
              <a:rPr lang="en-US" sz="2000" b="1" dirty="0" smtClean="0">
                <a:solidFill>
                  <a:schemeClr val="tx1"/>
                </a:solidFill>
                <a:latin typeface="Times New Roman" panose="02020603050405020304" pitchFamily="18" charset="0"/>
                <a:cs typeface="Times New Roman" panose="02020603050405020304" pitchFamily="18" charset="0"/>
              </a:rPr>
              <a:t>Hamza </a:t>
            </a:r>
            <a:r>
              <a:rPr lang="en-US" sz="2000" b="1" dirty="0" err="1" smtClean="0">
                <a:solidFill>
                  <a:schemeClr val="tx1"/>
                </a:solidFill>
                <a:latin typeface="Times New Roman" panose="02020603050405020304" pitchFamily="18" charset="0"/>
                <a:cs typeface="Times New Roman" panose="02020603050405020304" pitchFamily="18" charset="0"/>
              </a:rPr>
              <a:t>Mehmood</a:t>
            </a:r>
            <a:r>
              <a:rPr lang="en-US" sz="2000" b="1" dirty="0" smtClean="0">
                <a:solidFill>
                  <a:schemeClr val="tx1"/>
                </a:solidFill>
                <a:latin typeface="Times New Roman" panose="02020603050405020304" pitchFamily="18" charset="0"/>
                <a:cs typeface="Times New Roman" panose="02020603050405020304" pitchFamily="18" charset="0"/>
              </a:rPr>
              <a:t> </a:t>
            </a:r>
          </a:p>
          <a:p>
            <a:r>
              <a:rPr lang="en-US" sz="2000" b="1" dirty="0" err="1" smtClean="0">
                <a:solidFill>
                  <a:schemeClr val="tx1"/>
                </a:solidFill>
                <a:latin typeface="Times New Roman" panose="02020603050405020304" pitchFamily="18" charset="0"/>
                <a:cs typeface="Times New Roman" panose="02020603050405020304" pitchFamily="18" charset="0"/>
              </a:rPr>
              <a:t>Jibran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Naeem</a:t>
            </a:r>
            <a:endParaRPr lang="en-US" sz="2000" b="1"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12" y="12700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Cont…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3712" y="2590800"/>
            <a:ext cx="6172201" cy="3630610"/>
          </a:xfrm>
        </p:spPr>
        <p:txBody>
          <a:bodyPr>
            <a:normAutofit lnSpcReduction="10000"/>
          </a:bodyPr>
          <a:lstStyle/>
          <a:p>
            <a:pPr algn="just"/>
            <a:r>
              <a:rPr lang="en-US" sz="2000" dirty="0" smtClean="0">
                <a:latin typeface="Times New Roman" panose="02020603050405020304" pitchFamily="18" charset="0"/>
                <a:cs typeface="Times New Roman" panose="02020603050405020304" pitchFamily="18" charset="0"/>
              </a:rPr>
              <a:t>There are several types of </a:t>
            </a:r>
            <a:r>
              <a:rPr lang="en-US" sz="2000" dirty="0" err="1" smtClean="0">
                <a:latin typeface="Times New Roman" panose="02020603050405020304" pitchFamily="18" charset="0"/>
                <a:cs typeface="Times New Roman" panose="02020603050405020304" pitchFamily="18" charset="0"/>
              </a:rPr>
              <a:t>demultiplexers</a:t>
            </a:r>
            <a:r>
              <a:rPr lang="en-US" sz="2000" dirty="0" smtClean="0">
                <a:latin typeface="Times New Roman" panose="02020603050405020304" pitchFamily="18" charset="0"/>
                <a:cs typeface="Times New Roman" panose="02020603050405020304" pitchFamily="18" charset="0"/>
              </a:rPr>
              <a:t> based on the output configurations such as 1:2, 1:4, 1:8 and 1:16.</a:t>
            </a:r>
          </a:p>
          <a:p>
            <a:pPr algn="just"/>
            <a:r>
              <a:rPr lang="en-US" sz="2000" dirty="0" smtClean="0">
                <a:latin typeface="Times New Roman" panose="02020603050405020304" pitchFamily="18" charset="0"/>
                <a:cs typeface="Times New Roman" panose="02020603050405020304" pitchFamily="18" charset="0"/>
              </a:rPr>
              <a:t>These are available in different IC packages and some of the most commonly used demultiplexer ICs includes 74139 (dual 1:4 DEMUX), 74138 (1:8 DEMUX), 74237 (1:8 DEMUX with Address Latches), 74154 (1:16 DEMUX), 74159 (1:16 DEMUX open collector type), etc.</a:t>
            </a:r>
          </a:p>
          <a:p>
            <a:pPr algn="just"/>
            <a:r>
              <a:rPr lang="en-US" sz="2000" dirty="0" smtClean="0">
                <a:latin typeface="Times New Roman" panose="02020603050405020304" pitchFamily="18" charset="0"/>
                <a:cs typeface="Times New Roman" panose="02020603050405020304" pitchFamily="18" charset="0"/>
              </a:rPr>
              <a:t>NOTE: The Demultiplexer ICs are also called as Decoder ICs. For example, 74159 is a 4-line to 16-line Decoder IC.</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6589199" cy="1280890"/>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1-to-2 Demultiplexer:</a:t>
            </a:r>
            <a:br>
              <a:rPr lang="en-US" sz="4000" b="1" dirty="0" smtClean="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7400" y="2514600"/>
            <a:ext cx="6591985" cy="3777622"/>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 1-to-2 demultiplexer consists of one input line, two output lines and one select line. The signal on the select line helps to switch the input to one of the two outputs. The figure below shows the block diagram of a 1-to-2 demultiplexer with additional enable input.</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2192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1*2 </a:t>
            </a:r>
            <a:r>
              <a:rPr lang="en-US" sz="4000" b="1" dirty="0" err="1">
                <a:latin typeface="Times New Roman" panose="02020603050405020304" pitchFamily="18" charset="0"/>
                <a:cs typeface="Times New Roman" panose="02020603050405020304" pitchFamily="18" charset="0"/>
              </a:rPr>
              <a:t>D</a:t>
            </a:r>
            <a:r>
              <a:rPr lang="en-US" sz="4000" b="1" dirty="0" err="1" smtClean="0">
                <a:latin typeface="Times New Roman" panose="02020603050405020304" pitchFamily="18" charset="0"/>
                <a:cs typeface="Times New Roman" panose="02020603050405020304" pitchFamily="18" charset="0"/>
              </a:rPr>
              <a:t>emux</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814243" y="2366190"/>
            <a:ext cx="3657600" cy="2438400"/>
          </a:xfrm>
          <a:prstGeom prst="rect">
            <a:avLst/>
          </a:prstGeom>
          <a:noFill/>
          <a:ln w="9525">
            <a:noFill/>
            <a:miter lim="800000"/>
            <a:headEnd/>
            <a:tailEnd/>
          </a:ln>
          <a:effectLst/>
        </p:spPr>
      </p:pic>
      <p:graphicFrame>
        <p:nvGraphicFramePr>
          <p:cNvPr id="5" name="Table 4"/>
          <p:cNvGraphicFramePr>
            <a:graphicFrameLocks noGrp="1"/>
          </p:cNvGraphicFramePr>
          <p:nvPr>
            <p:extLst>
              <p:ext uri="{D42A27DB-BD31-4B8C-83A1-F6EECF244321}">
                <p14:modId xmlns:p14="http://schemas.microsoft.com/office/powerpoint/2010/main" val="1022816529"/>
              </p:ext>
            </p:extLst>
          </p:nvPr>
        </p:nvGraphicFramePr>
        <p:xfrm>
          <a:off x="1600200" y="5105400"/>
          <a:ext cx="6096000" cy="1540622"/>
        </p:xfrm>
        <a:graphic>
          <a:graphicData uri="http://schemas.openxmlformats.org/drawingml/2006/table">
            <a:tbl>
              <a:tblPr>
                <a:tableStyleId>{775DCB02-9BB8-47FD-8907-85C794F793BA}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21269">
                <a:tc>
                  <a:txBody>
                    <a:bodyPr/>
                    <a:lstStyle/>
                    <a:p>
                      <a:pPr algn="ctr" fontAlgn="t"/>
                      <a:r>
                        <a:rPr lang="en-US" sz="1800" b="1" dirty="0"/>
                        <a:t>S</a:t>
                      </a:r>
                    </a:p>
                  </a:txBody>
                  <a:tcPr marL="55209" marR="55209" marT="27605" marB="27605"/>
                </a:tc>
                <a:tc>
                  <a:txBody>
                    <a:bodyPr/>
                    <a:lstStyle/>
                    <a:p>
                      <a:pPr algn="ctr" fontAlgn="t"/>
                      <a:r>
                        <a:rPr lang="en-US" sz="1800" b="1" dirty="0"/>
                        <a:t>D</a:t>
                      </a:r>
                    </a:p>
                  </a:txBody>
                  <a:tcPr marL="55209" marR="55209" marT="27605" marB="27605"/>
                </a:tc>
                <a:tc>
                  <a:txBody>
                    <a:bodyPr/>
                    <a:lstStyle/>
                    <a:p>
                      <a:pPr algn="ctr" fontAlgn="t"/>
                      <a:r>
                        <a:rPr lang="en-US" sz="1800" b="1" dirty="0"/>
                        <a:t>Y1</a:t>
                      </a:r>
                    </a:p>
                  </a:txBody>
                  <a:tcPr marL="55209" marR="55209" marT="27605" marB="27605"/>
                </a:tc>
                <a:tc>
                  <a:txBody>
                    <a:bodyPr/>
                    <a:lstStyle/>
                    <a:p>
                      <a:pPr algn="ctr" fontAlgn="t"/>
                      <a:r>
                        <a:rPr lang="en-US" sz="1800" b="1" dirty="0"/>
                        <a:t>Y0</a:t>
                      </a:r>
                    </a:p>
                  </a:txBody>
                  <a:tcPr marL="55209" marR="55209" marT="27605" marB="27605"/>
                </a:tc>
                <a:extLst>
                  <a:ext uri="{0D108BD9-81ED-4DB2-BD59-A6C34878D82A}">
                    <a16:rowId xmlns:a16="http://schemas.microsoft.com/office/drawing/2014/main" val="10000"/>
                  </a:ext>
                </a:extLst>
              </a:tr>
              <a:tr h="380861">
                <a:tc>
                  <a:txBody>
                    <a:bodyPr/>
                    <a:lstStyle/>
                    <a:p>
                      <a:pPr algn="ctr" fontAlgn="t"/>
                      <a:r>
                        <a:rPr lang="en-US" sz="1100" b="1" dirty="0"/>
                        <a:t>0</a:t>
                      </a:r>
                    </a:p>
                  </a:txBody>
                  <a:tcPr marL="55209" marR="55209" marT="27605" marB="27605"/>
                </a:tc>
                <a:tc>
                  <a:txBody>
                    <a:bodyPr/>
                    <a:lstStyle/>
                    <a:p>
                      <a:pPr algn="ctr" fontAlgn="t"/>
                      <a:r>
                        <a:rPr lang="en-US" sz="1100" b="1" dirty="0"/>
                        <a:t>0</a:t>
                      </a:r>
                    </a:p>
                  </a:txBody>
                  <a:tcPr marL="55209" marR="55209" marT="27605" marB="27605"/>
                </a:tc>
                <a:tc>
                  <a:txBody>
                    <a:bodyPr/>
                    <a:lstStyle/>
                    <a:p>
                      <a:pPr algn="ctr" fontAlgn="t"/>
                      <a:r>
                        <a:rPr lang="en-US" sz="1100" b="1" dirty="0"/>
                        <a:t>0</a:t>
                      </a:r>
                    </a:p>
                  </a:txBody>
                  <a:tcPr marL="55209" marR="55209" marT="27605" marB="27605"/>
                </a:tc>
                <a:tc>
                  <a:txBody>
                    <a:bodyPr/>
                    <a:lstStyle/>
                    <a:p>
                      <a:pPr algn="ctr" fontAlgn="t"/>
                      <a:r>
                        <a:rPr lang="en-US" sz="1100" b="1" dirty="0"/>
                        <a:t>0</a:t>
                      </a:r>
                    </a:p>
                  </a:txBody>
                  <a:tcPr marL="55209" marR="55209" marT="27605" marB="27605"/>
                </a:tc>
                <a:extLst>
                  <a:ext uri="{0D108BD9-81ED-4DB2-BD59-A6C34878D82A}">
                    <a16:rowId xmlns:a16="http://schemas.microsoft.com/office/drawing/2014/main" val="10001"/>
                  </a:ext>
                </a:extLst>
              </a:tr>
              <a:tr h="384531">
                <a:tc>
                  <a:txBody>
                    <a:bodyPr/>
                    <a:lstStyle/>
                    <a:p>
                      <a:pPr algn="ctr" fontAlgn="t"/>
                      <a:r>
                        <a:rPr lang="en-US" sz="1100" b="1" dirty="0"/>
                        <a:t>0</a:t>
                      </a:r>
                    </a:p>
                  </a:txBody>
                  <a:tcPr marL="55209" marR="55209" marT="27605" marB="27605"/>
                </a:tc>
                <a:tc>
                  <a:txBody>
                    <a:bodyPr/>
                    <a:lstStyle/>
                    <a:p>
                      <a:pPr algn="ctr" fontAlgn="t"/>
                      <a:r>
                        <a:rPr lang="en-US" sz="1100" b="1" dirty="0"/>
                        <a:t>1</a:t>
                      </a:r>
                    </a:p>
                  </a:txBody>
                  <a:tcPr marL="55209" marR="55209" marT="27605" marB="27605"/>
                </a:tc>
                <a:tc>
                  <a:txBody>
                    <a:bodyPr/>
                    <a:lstStyle/>
                    <a:p>
                      <a:pPr algn="ctr" fontAlgn="t"/>
                      <a:r>
                        <a:rPr lang="en-US" sz="1100" b="1"/>
                        <a:t>0</a:t>
                      </a:r>
                    </a:p>
                  </a:txBody>
                  <a:tcPr marL="55209" marR="55209" marT="27605" marB="27605"/>
                </a:tc>
                <a:tc>
                  <a:txBody>
                    <a:bodyPr/>
                    <a:lstStyle/>
                    <a:p>
                      <a:pPr algn="ctr" fontAlgn="t"/>
                      <a:r>
                        <a:rPr lang="en-US" sz="1100" b="1"/>
                        <a:t>1</a:t>
                      </a:r>
                    </a:p>
                  </a:txBody>
                  <a:tcPr marL="55209" marR="55209" marT="27605" marB="27605"/>
                </a:tc>
                <a:extLst>
                  <a:ext uri="{0D108BD9-81ED-4DB2-BD59-A6C34878D82A}">
                    <a16:rowId xmlns:a16="http://schemas.microsoft.com/office/drawing/2014/main" val="10002"/>
                  </a:ext>
                </a:extLst>
              </a:tr>
              <a:tr h="221269">
                <a:tc>
                  <a:txBody>
                    <a:bodyPr/>
                    <a:lstStyle/>
                    <a:p>
                      <a:pPr algn="ctr" fontAlgn="t"/>
                      <a:r>
                        <a:rPr lang="en-US" sz="1100" b="1"/>
                        <a:t>1</a:t>
                      </a:r>
                    </a:p>
                  </a:txBody>
                  <a:tcPr marL="55209" marR="55209" marT="27605" marB="27605"/>
                </a:tc>
                <a:tc>
                  <a:txBody>
                    <a:bodyPr/>
                    <a:lstStyle/>
                    <a:p>
                      <a:pPr algn="ctr" fontAlgn="t"/>
                      <a:r>
                        <a:rPr lang="en-US" sz="1100" b="1" dirty="0"/>
                        <a:t>0</a:t>
                      </a:r>
                    </a:p>
                  </a:txBody>
                  <a:tcPr marL="55209" marR="55209" marT="27605" marB="27605"/>
                </a:tc>
                <a:tc>
                  <a:txBody>
                    <a:bodyPr/>
                    <a:lstStyle/>
                    <a:p>
                      <a:pPr algn="ctr" fontAlgn="t"/>
                      <a:r>
                        <a:rPr lang="en-US" sz="1100" b="1"/>
                        <a:t>0</a:t>
                      </a:r>
                    </a:p>
                  </a:txBody>
                  <a:tcPr marL="55209" marR="55209" marT="27605" marB="27605"/>
                </a:tc>
                <a:tc>
                  <a:txBody>
                    <a:bodyPr/>
                    <a:lstStyle/>
                    <a:p>
                      <a:pPr algn="ctr" fontAlgn="t"/>
                      <a:r>
                        <a:rPr lang="en-US" sz="1100" b="1"/>
                        <a:t>0</a:t>
                      </a:r>
                    </a:p>
                  </a:txBody>
                  <a:tcPr marL="55209" marR="55209" marT="27605" marB="27605"/>
                </a:tc>
                <a:extLst>
                  <a:ext uri="{0D108BD9-81ED-4DB2-BD59-A6C34878D82A}">
                    <a16:rowId xmlns:a16="http://schemas.microsoft.com/office/drawing/2014/main" val="10003"/>
                  </a:ext>
                </a:extLst>
              </a:tr>
              <a:tr h="221269">
                <a:tc>
                  <a:txBody>
                    <a:bodyPr/>
                    <a:lstStyle/>
                    <a:p>
                      <a:pPr algn="ctr" fontAlgn="t"/>
                      <a:r>
                        <a:rPr lang="en-US" sz="1100" b="1"/>
                        <a:t>1</a:t>
                      </a:r>
                    </a:p>
                  </a:txBody>
                  <a:tcPr marL="55209" marR="55209" marT="27605" marB="27605"/>
                </a:tc>
                <a:tc>
                  <a:txBody>
                    <a:bodyPr/>
                    <a:lstStyle/>
                    <a:p>
                      <a:pPr algn="ctr" fontAlgn="t"/>
                      <a:r>
                        <a:rPr lang="en-US" sz="1100" b="1" dirty="0"/>
                        <a:t>1</a:t>
                      </a:r>
                    </a:p>
                  </a:txBody>
                  <a:tcPr marL="55209" marR="55209" marT="27605" marB="27605"/>
                </a:tc>
                <a:tc>
                  <a:txBody>
                    <a:bodyPr/>
                    <a:lstStyle/>
                    <a:p>
                      <a:pPr algn="ctr" fontAlgn="t"/>
                      <a:r>
                        <a:rPr lang="en-US" sz="1100" b="1" dirty="0"/>
                        <a:t>1</a:t>
                      </a:r>
                    </a:p>
                  </a:txBody>
                  <a:tcPr marL="55209" marR="55209" marT="27605" marB="27605"/>
                </a:tc>
                <a:tc>
                  <a:txBody>
                    <a:bodyPr/>
                    <a:lstStyle/>
                    <a:p>
                      <a:pPr algn="ctr" fontAlgn="t"/>
                      <a:r>
                        <a:rPr lang="en-US" sz="1100" b="1" dirty="0"/>
                        <a:t>0</a:t>
                      </a:r>
                    </a:p>
                  </a:txBody>
                  <a:tcPr marL="55209" marR="55209" marT="27605" marB="27605"/>
                </a:tc>
                <a:extLst>
                  <a:ext uri="{0D108BD9-81ED-4DB2-BD59-A6C34878D82A}">
                    <a16:rowId xmlns:a16="http://schemas.microsoft.com/office/drawing/2014/main" val="10004"/>
                  </a:ext>
                </a:extLst>
              </a:tr>
            </a:tbl>
          </a:graphicData>
        </a:graphic>
      </p:graphicFrame>
      <p:pic>
        <p:nvPicPr>
          <p:cNvPr id="3075" name="Picture 3"/>
          <p:cNvPicPr>
            <a:picLocks noChangeAspect="1" noChangeArrowheads="1"/>
          </p:cNvPicPr>
          <p:nvPr/>
        </p:nvPicPr>
        <p:blipFill>
          <a:blip r:embed="rId3"/>
          <a:srcRect/>
          <a:stretch>
            <a:fillRect/>
          </a:stretch>
        </p:blipFill>
        <p:spPr bwMode="auto">
          <a:xfrm>
            <a:off x="5029199" y="2366190"/>
            <a:ext cx="3817495"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6589199" cy="1280890"/>
          </a:xfrm>
        </p:spPr>
        <p:txBody>
          <a:bodyPr>
            <a:normAutofit/>
          </a:bodyPr>
          <a:lstStyle/>
          <a:p>
            <a:r>
              <a:rPr lang="en-US" sz="4000" b="1" dirty="0" smtClean="0">
                <a:latin typeface="Times New Roman" panose="02020603050405020304" pitchFamily="18" charset="0"/>
                <a:cs typeface="Times New Roman" panose="02020603050405020304" pitchFamily="18" charset="0"/>
              </a:rPr>
              <a:t>1*4 </a:t>
            </a:r>
            <a:r>
              <a:rPr lang="en-US" sz="4000" b="1" dirty="0" err="1">
                <a:latin typeface="Times New Roman" panose="02020603050405020304" pitchFamily="18" charset="0"/>
                <a:cs typeface="Times New Roman" panose="02020603050405020304" pitchFamily="18" charset="0"/>
              </a:rPr>
              <a:t>D</a:t>
            </a:r>
            <a:r>
              <a:rPr lang="en-US" sz="4000" b="1" dirty="0" err="1" smtClean="0">
                <a:latin typeface="Times New Roman" panose="02020603050405020304" pitchFamily="18" charset="0"/>
                <a:cs typeface="Times New Roman" panose="02020603050405020304" pitchFamily="18" charset="0"/>
              </a:rPr>
              <a:t>emux</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914400" y="3200400"/>
            <a:ext cx="2796988" cy="2438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343400" y="2209800"/>
            <a:ext cx="3733800" cy="426744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82286"/>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Applications of </a:t>
            </a:r>
            <a:r>
              <a:rPr lang="en-US" sz="4000" b="1" dirty="0" err="1" smtClean="0">
                <a:latin typeface="Times New Roman" panose="02020603050405020304" pitchFamily="18" charset="0"/>
                <a:cs typeface="Times New Roman" panose="02020603050405020304" pitchFamily="18" charset="0"/>
              </a:rPr>
              <a:t>Demux</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507" y="2133600"/>
            <a:ext cx="6591985" cy="3777622"/>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A demultiplexer is used to connect a single source to multiple destination.</a:t>
            </a:r>
          </a:p>
          <a:p>
            <a:pPr algn="just"/>
            <a:endParaRPr lang="en-US" sz="2000" dirty="0" smtClean="0">
              <a:latin typeface="Times New Roman" panose="02020603050405020304" pitchFamily="18" charset="0"/>
              <a:cs typeface="Times New Roman" panose="02020603050405020304" pitchFamily="18" charset="0"/>
            </a:endParaRPr>
          </a:p>
        </p:txBody>
      </p:sp>
      <p:pic>
        <p:nvPicPr>
          <p:cNvPr id="4" name="Content Placeholder 6" descr="WhatsApp Image 2021-12-26 at 12.30.04 PM.jpeg"/>
          <p:cNvPicPr>
            <a:picLocks noChangeAspect="1"/>
          </p:cNvPicPr>
          <p:nvPr/>
        </p:nvPicPr>
        <p:blipFill>
          <a:blip r:embed="rId2"/>
          <a:stretch>
            <a:fillRect/>
          </a:stretch>
        </p:blipFill>
        <p:spPr>
          <a:xfrm>
            <a:off x="1600200" y="3124200"/>
            <a:ext cx="6400800" cy="31940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491" y="11938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Communication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2514600"/>
            <a:ext cx="6591985" cy="3777622"/>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Communication system use multiplexer to carry multiple data like audio, video and other form of data using a single line for transmission.</a:t>
            </a:r>
          </a:p>
          <a:p>
            <a:pPr algn="just">
              <a:buNone/>
            </a:pP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This process make the transmission easier. The demultiplexer receive the output signals of the multiplexer and converts them back to the original form of the data at the receiving end. The multiplexer and demultiplexer work together to carry out the process of transmission and reception of data in communication system.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2438400"/>
            <a:ext cx="6591985" cy="3777622"/>
          </a:xfrm>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DEMULTIPLEXER (DEMUX) basically reverses the multiplexing function</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takes data from one line and distributes them to a given number of output lines. For this reason, the </a:t>
            </a:r>
            <a:r>
              <a:rPr lang="en-US" sz="2000" dirty="0" err="1">
                <a:latin typeface="Times New Roman" panose="02020603050405020304" pitchFamily="18" charset="0"/>
                <a:cs typeface="Times New Roman" panose="02020603050405020304" pitchFamily="18" charset="0"/>
              </a:rPr>
              <a:t>demultiplexers</a:t>
            </a:r>
            <a:r>
              <a:rPr lang="en-US" sz="2000" dirty="0">
                <a:latin typeface="Times New Roman" panose="02020603050405020304" pitchFamily="18" charset="0"/>
                <a:cs typeface="Times New Roman" panose="02020603050405020304" pitchFamily="18" charset="0"/>
              </a:rPr>
              <a:t> is also known as a data distributor.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multiplexer takes several inputs and transmits one of them to the output</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demultiplexer (DEMUX) performs the reverse operation ; it takes a single input and distributes it over several outputs.</a:t>
            </a:r>
          </a:p>
        </p:txBody>
      </p:sp>
    </p:spTree>
    <p:extLst>
      <p:ext uri="{BB962C8B-B14F-4D97-AF65-F5344CB8AC3E}">
        <p14:creationId xmlns:p14="http://schemas.microsoft.com/office/powerpoint/2010/main" val="29072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667000"/>
            <a:ext cx="6591985" cy="3777622"/>
          </a:xfrm>
        </p:spPr>
        <p:txBody>
          <a:bodyPr>
            <a:normAutofit/>
          </a:bodyPr>
          <a:lstStyle/>
          <a:p>
            <a:pPr marL="0" indent="0">
              <a:buNone/>
            </a:pPr>
            <a:r>
              <a:rPr lang="en-US" sz="5400" dirty="0" smtClean="0">
                <a:latin typeface="Magneto" panose="04030805050802020D02" pitchFamily="82" charset="0"/>
              </a:rPr>
              <a:t>THANK YOU!!</a:t>
            </a:r>
            <a:endParaRPr lang="en-US" sz="5400" dirty="0">
              <a:latin typeface="Magneto" panose="04030805050802020D02" pitchFamily="82" charset="0"/>
            </a:endParaRPr>
          </a:p>
        </p:txBody>
      </p:sp>
    </p:spTree>
    <p:extLst>
      <p:ext uri="{BB962C8B-B14F-4D97-AF65-F5344CB8AC3E}">
        <p14:creationId xmlns:p14="http://schemas.microsoft.com/office/powerpoint/2010/main" val="4206007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Demultiplexer: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1999" y="2262909"/>
            <a:ext cx="6347714" cy="388077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Demultiplexer means one to many. A demultiplexer is a circuit with one input and many output. By applying control signal, we can steer any input to the output.</a:t>
            </a:r>
          </a:p>
          <a:p>
            <a:pPr algn="just"/>
            <a:r>
              <a:rPr lang="en-US" sz="2400" dirty="0" smtClean="0">
                <a:latin typeface="Times New Roman" panose="02020603050405020304" pitchFamily="18" charset="0"/>
                <a:cs typeface="Times New Roman" panose="02020603050405020304" pitchFamily="18" charset="0"/>
              </a:rPr>
              <a:t>A Demultiplexer is a combinational logic circuit that receives the information on a single input line and transmits the same information over one of ‘n’ possible output lines.</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95400"/>
            <a:ext cx="6347713" cy="1320800"/>
          </a:xfrm>
        </p:spPr>
        <p:txBody>
          <a:bodyPr>
            <a:normAutofit/>
          </a:bodyPr>
          <a:lstStyle/>
          <a:p>
            <a:r>
              <a:rPr lang="en-US" sz="4000" b="1" dirty="0" err="1" smtClean="0">
                <a:latin typeface="Times New Roman" panose="02020603050405020304" pitchFamily="18" charset="0"/>
                <a:cs typeface="Times New Roman" panose="02020603050405020304" pitchFamily="18" charset="0"/>
              </a:rPr>
              <a:t>Demultiplexing</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0419" y="2616200"/>
            <a:ext cx="6347714" cy="3880773"/>
          </a:xfrm>
        </p:spPr>
        <p:txBody>
          <a:bodyPr>
            <a:normAutofit/>
          </a:bodyPr>
          <a:lstStyle/>
          <a:p>
            <a:pPr algn="just"/>
            <a:r>
              <a:rPr lang="en-US" sz="2400" dirty="0" err="1" smtClean="0">
                <a:latin typeface="Times New Roman" panose="02020603050405020304" pitchFamily="18" charset="0"/>
                <a:cs typeface="Times New Roman" panose="02020603050405020304" pitchFamily="18" charset="0"/>
              </a:rPr>
              <a:t>Demultiplexing</a:t>
            </a:r>
            <a:r>
              <a:rPr lang="en-US" sz="2400" dirty="0" smtClean="0">
                <a:latin typeface="Times New Roman" panose="02020603050405020304" pitchFamily="18" charset="0"/>
                <a:cs typeface="Times New Roman" panose="02020603050405020304" pitchFamily="18" charset="0"/>
              </a:rPr>
              <a:t> is the process of converting a signal containing multiple analog or digital signals backs into the original and separate signals.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2192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Cont.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5909" y="2057400"/>
            <a:ext cx="6591985" cy="3777622"/>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process of getting information from one input and transmitting the same over one of many outputs is called </a:t>
            </a:r>
            <a:r>
              <a:rPr lang="en-US" sz="2400" dirty="0" err="1" smtClean="0">
                <a:latin typeface="Times New Roman" panose="02020603050405020304" pitchFamily="18" charset="0"/>
                <a:cs typeface="Times New Roman" panose="02020603050405020304" pitchFamily="18" charset="0"/>
              </a:rPr>
              <a:t>Demultiplexing</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descr="WhatsApp Image 2021-12-26 at 12.31.59 PM.jpeg"/>
          <p:cNvPicPr>
            <a:picLocks noChangeAspect="1"/>
          </p:cNvPicPr>
          <p:nvPr/>
        </p:nvPicPr>
        <p:blipFill>
          <a:blip r:embed="rId2"/>
          <a:stretch>
            <a:fillRect/>
          </a:stretch>
        </p:blipFill>
        <p:spPr>
          <a:xfrm>
            <a:off x="1752600" y="3810000"/>
            <a:ext cx="6119112" cy="25782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2286000"/>
            <a:ext cx="6347713" cy="3935409"/>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The action or operation of a Demultiplexer is exactly the opposite to that of a Multiplexer. As an inverse to the MUX, </a:t>
            </a:r>
            <a:r>
              <a:rPr lang="en-US" sz="2000" dirty="0" err="1" smtClean="0">
                <a:latin typeface="Times New Roman" panose="02020603050405020304" pitchFamily="18" charset="0"/>
                <a:cs typeface="Times New Roman" panose="02020603050405020304" pitchFamily="18" charset="0"/>
              </a:rPr>
              <a:t>Demux</a:t>
            </a:r>
            <a:r>
              <a:rPr lang="en-US" sz="2000" dirty="0" smtClean="0">
                <a:latin typeface="Times New Roman" panose="02020603050405020304" pitchFamily="18" charset="0"/>
                <a:cs typeface="Times New Roman" panose="02020603050405020304" pitchFamily="18" charset="0"/>
              </a:rPr>
              <a:t> is a one-to-many circuit. With the use of a Demultiplexer, data from one input can be passed to one of the many output data lines.</a:t>
            </a:r>
          </a:p>
          <a:p>
            <a:pPr algn="just"/>
            <a:r>
              <a:rPr lang="en-US" sz="2000" dirty="0" smtClean="0">
                <a:latin typeface="Times New Roman" panose="02020603050405020304" pitchFamily="18" charset="0"/>
                <a:cs typeface="Times New Roman" panose="02020603050405020304" pitchFamily="18" charset="0"/>
              </a:rPr>
              <a:t>Demultiplexers are mainly used in Boolean function generators and decoder circuits. Different input/output configuration </a:t>
            </a:r>
            <a:r>
              <a:rPr lang="en-US" sz="2000" dirty="0" err="1" smtClean="0">
                <a:latin typeface="Times New Roman" panose="02020603050405020304" pitchFamily="18" charset="0"/>
                <a:cs typeface="Times New Roman" panose="02020603050405020304" pitchFamily="18" charset="0"/>
              </a:rPr>
              <a:t>demultiplexers</a:t>
            </a:r>
            <a:r>
              <a:rPr lang="en-US" sz="2000" dirty="0" smtClean="0">
                <a:latin typeface="Times New Roman" panose="02020603050405020304" pitchFamily="18" charset="0"/>
                <a:cs typeface="Times New Roman" panose="02020603050405020304" pitchFamily="18" charset="0"/>
              </a:rPr>
              <a:t> are available in the form of single integrated circuits (ICs).</a:t>
            </a:r>
          </a:p>
          <a:p>
            <a:pPr algn="just"/>
            <a:r>
              <a:rPr lang="en-US" sz="2000" dirty="0" smtClean="0">
                <a:latin typeface="Times New Roman" panose="02020603050405020304" pitchFamily="18" charset="0"/>
                <a:cs typeface="Times New Roman" panose="02020603050405020304" pitchFamily="18" charset="0"/>
              </a:rPr>
              <a:t>Also, there is a facility of cascading two or more DEMUX circuits, to generate multiple output </a:t>
            </a:r>
            <a:r>
              <a:rPr lang="en-US" sz="2000" dirty="0" err="1" smtClean="0">
                <a:latin typeface="Times New Roman" panose="02020603050405020304" pitchFamily="18" charset="0"/>
                <a:cs typeface="Times New Roman" panose="02020603050405020304" pitchFamily="18" charset="0"/>
              </a:rPr>
              <a:t>demultiplexers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388"/>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Selection lines:</a:t>
            </a:r>
            <a:endParaRPr lang="en-US" sz="4000"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tretch>
            <a:fillRect/>
          </a:stretch>
        </p:blipFill>
        <p:spPr bwMode="auto">
          <a:xfrm>
            <a:off x="2438400" y="4301192"/>
            <a:ext cx="4162425" cy="2095500"/>
          </a:xfrm>
          <a:prstGeom prst="rect">
            <a:avLst/>
          </a:prstGeom>
          <a:noFill/>
          <a:ln w="9525">
            <a:noFill/>
            <a:miter lim="800000"/>
            <a:headEnd/>
            <a:tailEnd/>
          </a:ln>
          <a:effectLst/>
        </p:spPr>
      </p:pic>
      <p:sp>
        <p:nvSpPr>
          <p:cNvPr id="5" name="TextBox 4"/>
          <p:cNvSpPr txBox="1"/>
          <p:nvPr/>
        </p:nvSpPr>
        <p:spPr>
          <a:xfrm>
            <a:off x="838200" y="2362200"/>
            <a:ext cx="7848600" cy="1938992"/>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In order to select a particular output, we have to use a set of Select Lines and the bit combinations of these select lines control the selection of specific output line to be connected to the input at a given instant. The below figure illustrates the basic idea of demultiplexer, in which the switching of the input to any one of the four outputs is possible at a given instant.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165" y="12954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Construction: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8165" y="2463800"/>
            <a:ext cx="6347714" cy="388077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It consists of 1 input line, ‘n’ output lines and ‘m’ select lines. In this, m select lines are required to produce 2</a:t>
            </a:r>
            <a:r>
              <a:rPr lang="en-US" sz="2400" baseline="30000" dirty="0" smtClean="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possible output lines (consider 2</a:t>
            </a:r>
            <a:r>
              <a:rPr lang="en-US" sz="2400" baseline="30000" dirty="0" smtClean="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 n). For example, a 1-to-4 demultiplexer requires 2 (2</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 4) select lines to control the 4 output lines.</a:t>
            </a:r>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315201" cy="1143000"/>
          </a:xfrm>
        </p:spPr>
        <p:txBody>
          <a:bodyPr>
            <a:normAutofit/>
          </a:bodyPr>
          <a:lstStyle/>
          <a:p>
            <a:r>
              <a:rPr lang="en-US" sz="3800" b="1" dirty="0" smtClean="0">
                <a:latin typeface="Times New Roman" panose="02020603050405020304" pitchFamily="18" charset="0"/>
                <a:cs typeface="Times New Roman" panose="02020603050405020304" pitchFamily="18" charset="0"/>
              </a:rPr>
              <a:t>Multiplexers VS. Demultiplexers:</a:t>
            </a:r>
            <a:endParaRPr lang="en-US" sz="3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438400"/>
            <a:ext cx="6347714" cy="388077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If Multiplexers are called as Data Selectors, then Demultiplexers are called as Data Distributors, since they transmit the same data which is received at the input to different destinations.</a:t>
            </a:r>
          </a:p>
          <a:p>
            <a:pPr algn="just"/>
            <a:r>
              <a:rPr lang="en-US" sz="2400" dirty="0" smtClean="0">
                <a:latin typeface="Times New Roman" panose="02020603050405020304" pitchFamily="18" charset="0"/>
                <a:cs typeface="Times New Roman" panose="02020603050405020304" pitchFamily="18" charset="0"/>
              </a:rPr>
              <a:t>Thus, a demultiplexer is a 1-to-N device, where as the multiplexer is an N-to-1 device.</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6347713"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Block diagram of </a:t>
            </a:r>
            <a:r>
              <a:rPr lang="en-US" sz="4000" b="1" dirty="0" err="1" smtClean="0">
                <a:latin typeface="Times New Roman" panose="02020603050405020304" pitchFamily="18" charset="0"/>
                <a:cs typeface="Times New Roman" panose="02020603050405020304" pitchFamily="18" charset="0"/>
              </a:rPr>
              <a:t>DeMux</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stretch>
            <a:fillRect/>
          </a:stretch>
        </p:blipFill>
        <p:spPr bwMode="auto">
          <a:xfrm>
            <a:off x="2743200" y="2463800"/>
            <a:ext cx="3869955" cy="377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416</TotalTime>
  <Words>757</Words>
  <Application>Microsoft Office PowerPoint</Application>
  <PresentationFormat>On-screen Show (4:3)</PresentationFormat>
  <Paragraphs>63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Century Gothic</vt:lpstr>
      <vt:lpstr>Cooper Black</vt:lpstr>
      <vt:lpstr>Magneto</vt:lpstr>
      <vt:lpstr>Times New Roman</vt:lpstr>
      <vt:lpstr>Wingdings</vt:lpstr>
      <vt:lpstr>Wingdings 3</vt:lpstr>
      <vt:lpstr>Wisp</vt:lpstr>
      <vt:lpstr>DMUX And its Applications</vt:lpstr>
      <vt:lpstr>Demultiplexer:</vt:lpstr>
      <vt:lpstr>Demultiplexing:</vt:lpstr>
      <vt:lpstr>Cont.</vt:lpstr>
      <vt:lpstr>Introduction:</vt:lpstr>
      <vt:lpstr>Selection lines:</vt:lpstr>
      <vt:lpstr>Construction:</vt:lpstr>
      <vt:lpstr>Multiplexers VS. Demultiplexers:</vt:lpstr>
      <vt:lpstr>Block diagram of DeMux:</vt:lpstr>
      <vt:lpstr>Cont…</vt:lpstr>
      <vt:lpstr>1-to-2 Demultiplexer: </vt:lpstr>
      <vt:lpstr>1*2 Demux:</vt:lpstr>
      <vt:lpstr>1*4 Demux:</vt:lpstr>
      <vt:lpstr>Applications of Demux:</vt:lpstr>
      <vt:lpstr>Communication System:</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MUGHAL</dc:creator>
  <cp:lastModifiedBy>Moorche</cp:lastModifiedBy>
  <cp:revision>36</cp:revision>
  <dcterms:created xsi:type="dcterms:W3CDTF">2021-12-26T04:42:26Z</dcterms:created>
  <dcterms:modified xsi:type="dcterms:W3CDTF">2022-06-17T04:37:05Z</dcterms:modified>
</cp:coreProperties>
</file>