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9" r:id="rId1"/>
  </p:sldMasterIdLst>
  <p:notesMasterIdLst>
    <p:notesMasterId r:id="rId22"/>
  </p:notesMasterIdLst>
  <p:sldIdLst>
    <p:sldId id="256" r:id="rId2"/>
    <p:sldId id="297" r:id="rId3"/>
    <p:sldId id="275" r:id="rId4"/>
    <p:sldId id="257" r:id="rId5"/>
    <p:sldId id="305" r:id="rId6"/>
    <p:sldId id="313" r:id="rId7"/>
    <p:sldId id="314" r:id="rId8"/>
    <p:sldId id="307" r:id="rId9"/>
    <p:sldId id="308" r:id="rId10"/>
    <p:sldId id="298" r:id="rId11"/>
    <p:sldId id="300" r:id="rId12"/>
    <p:sldId id="299" r:id="rId13"/>
    <p:sldId id="301" r:id="rId14"/>
    <p:sldId id="302" r:id="rId15"/>
    <p:sldId id="303" r:id="rId16"/>
    <p:sldId id="312" r:id="rId17"/>
    <p:sldId id="311" r:id="rId18"/>
    <p:sldId id="309" r:id="rId19"/>
    <p:sldId id="31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2B0"/>
    <a:srgbClr val="194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A5A13-8A60-496F-9AC7-9C5513C1321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EDA87-E701-4F5A-8719-34C6E6D1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EB3A49-63CE-4729-80AA-8B1651458650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A99-5957-4F31-8BF0-6742FD45F0F8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4324-6389-4568-9311-8D40E2DB235F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8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0A83-C563-4398-B4E4-3D66CA716729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6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50D4-33EC-4745-9D50-21188A22A3A8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19F1-4C1B-4AE4-A685-CE7E25D11AFA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6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29D-DC39-40D0-8D71-945D881B0409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8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235-13A9-4761-91FD-EE71C6ED9951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9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F39A-78F1-4587-BF7B-1457C0DBD68C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AFD3-32AB-4531-A7BC-9E0122862D1D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F909-8500-4178-8BD8-F3D5ACC1858B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0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D891-ABB1-40AF-A19A-C44634B0EE85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C309-558D-41FD-A6F6-ACDA86C10123}" type="datetime1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ADB-4497-4C5A-8DED-DBC413AFEB19}" type="datetime1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4B90-4B79-4A35-9652-C81D4F2FFA9A}" type="datetime1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4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0F9-E44B-4DBE-8DFB-20C69D554FD5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35E-ACAC-414C-8CFB-59B7DFBCC9EB}" type="datetime1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E1557C-790D-44AF-A142-CCFF2FC028F1}" type="datetime1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9A98C-843A-4D6A-A634-5C3B7C61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22AD-9877-42CC-A9C6-5FC03D652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280" y="1681813"/>
            <a:ext cx="8540496" cy="1649651"/>
          </a:xfrm>
        </p:spPr>
        <p:txBody>
          <a:bodyPr>
            <a:normAutofit fontScale="90000"/>
          </a:bodyPr>
          <a:lstStyle/>
          <a:p>
            <a:r>
              <a:rPr lang="en-US" sz="4900" b="1" i="1" dirty="0" smtClean="0"/>
              <a:t>FORMAL METHODS</a:t>
            </a:r>
            <a:br>
              <a:rPr lang="en-US" sz="4900" b="1" i="1" dirty="0" smtClean="0"/>
            </a:br>
            <a:r>
              <a:rPr lang="en-US" sz="4900" b="1" i="1" dirty="0" smtClean="0"/>
              <a:t>SOFTWARE EVOLUTION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chemeClr val="accent6"/>
                </a:solidFill>
              </a:rPr>
              <a:t>Instructor</a:t>
            </a:r>
            <a:r>
              <a:rPr lang="en-US" sz="2800" dirty="0">
                <a:solidFill>
                  <a:schemeClr val="accent6"/>
                </a:solidFill>
              </a:rPr>
              <a:t>: </a:t>
            </a:r>
            <a:r>
              <a:rPr lang="en-US" sz="2800" dirty="0" smtClean="0">
                <a:solidFill>
                  <a:schemeClr val="accent6"/>
                </a:solidFill>
              </a:rPr>
              <a:t>Mam Fatima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0576D-3C94-41B3-9580-BA06F48D1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128" y="3621024"/>
            <a:ext cx="9448800" cy="3264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Created By : </a:t>
            </a:r>
          </a:p>
          <a:p>
            <a:r>
              <a:rPr lang="en-US" sz="3200" dirty="0"/>
              <a:t>Hamza Mehmood | </a:t>
            </a:r>
            <a:r>
              <a:rPr lang="en-US" sz="3200" dirty="0" smtClean="0"/>
              <a:t>Bilal Arshad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Farhan Nadeem| </a:t>
            </a:r>
            <a:r>
              <a:rPr lang="en-US" sz="3200" dirty="0" err="1"/>
              <a:t>Jibran</a:t>
            </a:r>
            <a:r>
              <a:rPr lang="en-US" sz="3200" dirty="0"/>
              <a:t> </a:t>
            </a:r>
            <a:r>
              <a:rPr lang="en-US" sz="3200" dirty="0" err="1" smtClean="0"/>
              <a:t>Naeem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487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8565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600" b="1" i="1" u="sng" dirty="0" smtClean="0">
                <a:solidFill>
                  <a:schemeClr val="accent2"/>
                </a:solidFill>
              </a:rPr>
              <a:t>I</a:t>
            </a:r>
            <a:r>
              <a:rPr lang="en-US" sz="6600" b="1" i="1" u="sng" dirty="0" smtClean="0">
                <a:solidFill>
                  <a:schemeClr val="accent2"/>
                </a:solidFill>
              </a:rPr>
              <a:t>mportance</a:t>
            </a:r>
            <a:endParaRPr lang="en-US" sz="6600" b="1" i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058-AEFB-48F0-88B3-66697402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36800"/>
            <a:ext cx="10858500" cy="4326165"/>
          </a:xfrm>
        </p:spPr>
        <p:txBody>
          <a:bodyPr>
            <a:noAutofit/>
          </a:bodyPr>
          <a:lstStyle/>
          <a:p>
            <a:r>
              <a:rPr lang="en-US" sz="3600" dirty="0" smtClean="0"/>
              <a:t>Organizations have </a:t>
            </a:r>
            <a:r>
              <a:rPr lang="en-US" sz="3600" dirty="0" smtClean="0">
                <a:solidFill>
                  <a:schemeClr val="accent6"/>
                </a:solidFill>
              </a:rPr>
              <a:t>HUGE INVESTMENTS</a:t>
            </a:r>
            <a:r>
              <a:rPr lang="en-US" sz="3600" dirty="0" smtClean="0"/>
              <a:t> in their Software Systems.</a:t>
            </a:r>
          </a:p>
          <a:p>
            <a:r>
              <a:rPr lang="en-US" sz="3600" dirty="0" smtClean="0"/>
              <a:t>They are </a:t>
            </a:r>
            <a:r>
              <a:rPr lang="en-US" sz="3600" dirty="0" smtClean="0">
                <a:solidFill>
                  <a:schemeClr val="accent6"/>
                </a:solidFill>
              </a:rPr>
              <a:t>CRITICAL BUSINESS ASSESTS.</a:t>
            </a:r>
          </a:p>
          <a:p>
            <a:r>
              <a:rPr lang="en-US" sz="3600" dirty="0" smtClean="0"/>
              <a:t>To maintain The Value of These Assets to the Business, they must be </a:t>
            </a:r>
            <a:r>
              <a:rPr lang="en-US" sz="3600" dirty="0" smtClean="0">
                <a:solidFill>
                  <a:schemeClr val="accent6"/>
                </a:solidFill>
              </a:rPr>
              <a:t>changed and updated</a:t>
            </a:r>
          </a:p>
          <a:p>
            <a:r>
              <a:rPr lang="en-US" sz="3600" dirty="0" smtClean="0"/>
              <a:t>Companies Prefer </a:t>
            </a:r>
            <a:r>
              <a:rPr lang="en-US" sz="3600" dirty="0" smtClean="0">
                <a:solidFill>
                  <a:schemeClr val="accent6"/>
                </a:solidFill>
              </a:rPr>
              <a:t>Evolution</a:t>
            </a:r>
            <a:r>
              <a:rPr lang="en-US" sz="3600" dirty="0" smtClean="0"/>
              <a:t> on new </a:t>
            </a:r>
            <a:r>
              <a:rPr lang="en-US" sz="3600" dirty="0" smtClean="0">
                <a:solidFill>
                  <a:schemeClr val="accent6"/>
                </a:solidFill>
              </a:rPr>
              <a:t>Developments.</a:t>
            </a:r>
            <a:endParaRPr lang="en-US" sz="3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39086"/>
            <a:ext cx="8610600" cy="1564034"/>
          </a:xfrm>
        </p:spPr>
        <p:txBody>
          <a:bodyPr>
            <a:normAutofit/>
          </a:bodyPr>
          <a:lstStyle/>
          <a:p>
            <a:pPr algn="ctr"/>
            <a:r>
              <a:rPr lang="en-US" sz="6600" b="1" i="1" u="sng" dirty="0" smtClean="0">
                <a:solidFill>
                  <a:schemeClr val="accent2"/>
                </a:solidFill>
              </a:rPr>
              <a:t>Evolution </a:t>
            </a:r>
            <a:r>
              <a:rPr lang="en-US" sz="6600" b="1" i="1" u="sng" dirty="0">
                <a:solidFill>
                  <a:schemeClr val="accent2"/>
                </a:solidFill>
              </a:rPr>
              <a:t>P</a:t>
            </a:r>
            <a:r>
              <a:rPr lang="en-US" sz="6600" b="1" i="1" u="sng" dirty="0" smtClean="0">
                <a:solidFill>
                  <a:schemeClr val="accent2"/>
                </a:solidFill>
              </a:rPr>
              <a:t>rocess</a:t>
            </a:r>
            <a:endParaRPr lang="en-US" sz="6600" b="1" i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058-AEFB-48F0-88B3-66697402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0132"/>
            <a:ext cx="10820400" cy="375212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There are </a:t>
            </a:r>
            <a:r>
              <a:rPr lang="en-US" sz="3600" dirty="0" smtClean="0">
                <a:solidFill>
                  <a:schemeClr val="accent6"/>
                </a:solidFill>
              </a:rPr>
              <a:t>TWO MAJOR </a:t>
            </a:r>
            <a:r>
              <a:rPr lang="en-US" sz="3600" dirty="0" smtClean="0"/>
              <a:t>Things in Software Evolution Process</a:t>
            </a:r>
            <a:r>
              <a:rPr lang="en-US" sz="3600" dirty="0" smtClean="0"/>
              <a:t>:-</a:t>
            </a:r>
            <a:endParaRPr lang="en-US" sz="4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/>
              <a:t>Software </a:t>
            </a:r>
            <a:r>
              <a:rPr lang="en-US" sz="4800" dirty="0" smtClean="0">
                <a:solidFill>
                  <a:schemeClr val="accent6"/>
                </a:solidFill>
              </a:rPr>
              <a:t>CHANGE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/>
              <a:t>Software </a:t>
            </a:r>
            <a:r>
              <a:rPr lang="en-US" sz="4800" dirty="0" smtClean="0">
                <a:solidFill>
                  <a:schemeClr val="accent6"/>
                </a:solidFill>
              </a:rPr>
              <a:t>Maintenance</a:t>
            </a:r>
          </a:p>
          <a:p>
            <a:pPr marL="0" indent="0">
              <a:buNone/>
            </a:pP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3908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i="1" u="sng" dirty="0" smtClean="0">
                <a:solidFill>
                  <a:schemeClr val="accent2"/>
                </a:solidFill>
              </a:rPr>
              <a:t>Software </a:t>
            </a:r>
            <a:r>
              <a:rPr lang="en-US" sz="4800" b="1" i="1" u="sng" dirty="0">
                <a:solidFill>
                  <a:schemeClr val="accent2"/>
                </a:solidFill>
              </a:rPr>
              <a:t>C</a:t>
            </a:r>
            <a:r>
              <a:rPr lang="en-US" sz="4800" b="1" i="1" u="sng" dirty="0" smtClean="0">
                <a:solidFill>
                  <a:schemeClr val="accent2"/>
                </a:solidFill>
              </a:rPr>
              <a:t>hange</a:t>
            </a:r>
            <a:r>
              <a:rPr lang="en-US" sz="4800" b="1" i="1" u="sng" dirty="0" smtClean="0">
                <a:solidFill>
                  <a:schemeClr val="accent2"/>
                </a:solidFill>
              </a:rPr>
              <a:t/>
            </a:r>
            <a:br>
              <a:rPr lang="en-US" sz="4800" b="1" i="1" u="sng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It is unavoidable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058-AEFB-48F0-88B3-66697402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2114"/>
            <a:ext cx="11225784" cy="484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3000" dirty="0"/>
              <a:t>New requirements </a:t>
            </a:r>
            <a:r>
              <a:rPr lang="en-US" sz="3000" dirty="0">
                <a:solidFill>
                  <a:schemeClr val="accent6"/>
                </a:solidFill>
              </a:rPr>
              <a:t>emerge</a:t>
            </a:r>
            <a:r>
              <a:rPr lang="en-US" sz="3000" dirty="0"/>
              <a:t> when the software is used.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• The business </a:t>
            </a:r>
            <a:r>
              <a:rPr lang="en-US" sz="3000" dirty="0">
                <a:solidFill>
                  <a:schemeClr val="accent6"/>
                </a:solidFill>
              </a:rPr>
              <a:t>environment</a:t>
            </a:r>
            <a:r>
              <a:rPr lang="en-US" sz="3000" dirty="0"/>
              <a:t> changes.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• Errors must be </a:t>
            </a:r>
            <a:r>
              <a:rPr lang="en-US" sz="3000" dirty="0">
                <a:solidFill>
                  <a:schemeClr val="accent6"/>
                </a:solidFill>
              </a:rPr>
              <a:t>repaired. </a:t>
            </a:r>
            <a:endParaRPr lang="en-US" sz="30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000" dirty="0"/>
              <a:t>• New computers and </a:t>
            </a:r>
            <a:r>
              <a:rPr lang="en-US" sz="3000" dirty="0">
                <a:solidFill>
                  <a:schemeClr val="accent6"/>
                </a:solidFill>
              </a:rPr>
              <a:t>equipment</a:t>
            </a:r>
            <a:r>
              <a:rPr lang="en-US" sz="3000" dirty="0"/>
              <a:t> is added to the system</a:t>
            </a:r>
            <a:r>
              <a:rPr lang="en-US" sz="3000" dirty="0" smtClean="0"/>
              <a:t>.</a:t>
            </a:r>
            <a:endParaRPr lang="en-US" sz="3000" dirty="0"/>
          </a:p>
          <a:p>
            <a:r>
              <a:rPr lang="en-US" sz="3000" dirty="0"/>
              <a:t>The performance or </a:t>
            </a:r>
            <a:r>
              <a:rPr lang="en-US" sz="3000" dirty="0">
                <a:solidFill>
                  <a:schemeClr val="accent6"/>
                </a:solidFill>
              </a:rPr>
              <a:t>reliability of the system</a:t>
            </a:r>
            <a:r>
              <a:rPr lang="en-US" sz="3000" dirty="0"/>
              <a:t> may have </a:t>
            </a:r>
            <a:r>
              <a:rPr lang="en-US" sz="3000" dirty="0" smtClean="0"/>
              <a:t>to </a:t>
            </a:r>
            <a:r>
              <a:rPr lang="en-US" sz="3000" dirty="0"/>
              <a:t>be </a:t>
            </a:r>
            <a:r>
              <a:rPr lang="en-US" sz="3000" dirty="0" smtClean="0"/>
              <a:t>improved.</a:t>
            </a:r>
          </a:p>
          <a:p>
            <a:r>
              <a:rPr lang="en-US" sz="3000" dirty="0"/>
              <a:t>A key problem for organizations is </a:t>
            </a:r>
            <a:r>
              <a:rPr lang="en-US" sz="3000" dirty="0">
                <a:solidFill>
                  <a:schemeClr val="accent6"/>
                </a:solidFill>
              </a:rPr>
              <a:t>implementing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6"/>
                </a:solidFill>
              </a:rPr>
              <a:t>managing change</a:t>
            </a:r>
            <a:r>
              <a:rPr lang="en-US" sz="3000" dirty="0"/>
              <a:t> to their existing software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28" y="29524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i="1" u="sng" dirty="0" smtClean="0">
                <a:solidFill>
                  <a:schemeClr val="accent2"/>
                </a:solidFill>
              </a:rPr>
              <a:t>Types of </a:t>
            </a:r>
            <a:r>
              <a:rPr lang="en-US" sz="4800" b="1" i="1" u="sng" dirty="0" smtClean="0">
                <a:solidFill>
                  <a:schemeClr val="accent2"/>
                </a:solidFill>
              </a:rPr>
              <a:t>Changes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058-AEFB-48F0-88B3-66697402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64" y="1502930"/>
            <a:ext cx="10853928" cy="48430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3200" dirty="0" smtClean="0"/>
              <a:t>Repair </a:t>
            </a:r>
            <a:r>
              <a:rPr lang="en-US" sz="3200" dirty="0"/>
              <a:t>of </a:t>
            </a:r>
            <a:r>
              <a:rPr lang="en-US" sz="3200" dirty="0">
                <a:solidFill>
                  <a:schemeClr val="accent6"/>
                </a:solidFill>
              </a:rPr>
              <a:t>Software Faults</a:t>
            </a:r>
            <a:r>
              <a:rPr lang="en-US" sz="3200" dirty="0"/>
              <a:t>-Changing a system to correct </a:t>
            </a:r>
            <a:r>
              <a:rPr lang="en-US" sz="3200" dirty="0" smtClean="0"/>
              <a:t>    deficiencies </a:t>
            </a:r>
            <a:r>
              <a:rPr lang="en-US" sz="3200" dirty="0"/>
              <a:t>in the way meets its </a:t>
            </a:r>
            <a:r>
              <a:rPr lang="en-US" sz="3200" dirty="0" smtClean="0"/>
              <a:t>requirements.</a:t>
            </a:r>
          </a:p>
          <a:p>
            <a:r>
              <a:rPr lang="en-US" sz="3200" dirty="0"/>
              <a:t>Adapt software to a </a:t>
            </a:r>
            <a:r>
              <a:rPr lang="en-US" sz="3200" dirty="0">
                <a:solidFill>
                  <a:schemeClr val="accent6"/>
                </a:solidFill>
              </a:rPr>
              <a:t>different operating environment</a:t>
            </a:r>
            <a:r>
              <a:rPr lang="en-US" sz="3200" dirty="0"/>
              <a:t>-Changing a system so that it operates in a different environment (computer, OS, etc.) from its initial implementation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Add to or </a:t>
            </a:r>
            <a:r>
              <a:rPr lang="en-US" sz="3200" dirty="0">
                <a:solidFill>
                  <a:schemeClr val="accent6"/>
                </a:solidFill>
              </a:rPr>
              <a:t>modify the system’s functionality</a:t>
            </a:r>
            <a:r>
              <a:rPr lang="en-US" sz="3200" dirty="0"/>
              <a:t>-Modifying the system to satisfy new requirements.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• </a:t>
            </a:r>
            <a:r>
              <a:rPr lang="en-US" sz="3200" dirty="0">
                <a:solidFill>
                  <a:schemeClr val="accent6"/>
                </a:solidFill>
              </a:rPr>
              <a:t>Improve the program structure and system performance</a:t>
            </a:r>
            <a:r>
              <a:rPr lang="en-US" sz="3200" dirty="0"/>
              <a:t>-Modifying the system without changing functional behavior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390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i="1" u="sng" dirty="0" smtClean="0">
                <a:solidFill>
                  <a:schemeClr val="accent2"/>
                </a:solidFill>
              </a:rPr>
              <a:t>Software Maintenance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058-AEFB-48F0-88B3-66697402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2114"/>
            <a:ext cx="10820400" cy="48430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3600" dirty="0" smtClean="0"/>
              <a:t>Maintenance does not normally involve </a:t>
            </a:r>
            <a:r>
              <a:rPr lang="en-US" sz="3600" dirty="0" smtClean="0">
                <a:solidFill>
                  <a:schemeClr val="accent6"/>
                </a:solidFill>
              </a:rPr>
              <a:t>major changes </a:t>
            </a:r>
            <a:r>
              <a:rPr lang="en-US" sz="3600" dirty="0" smtClean="0"/>
              <a:t>to the system architecture.</a:t>
            </a:r>
          </a:p>
          <a:p>
            <a:r>
              <a:rPr lang="en-US" sz="3600" dirty="0" smtClean="0"/>
              <a:t>The system requirements are likely to change while the system is being developed because the </a:t>
            </a:r>
            <a:r>
              <a:rPr lang="en-US" sz="3600" dirty="0" smtClean="0">
                <a:solidFill>
                  <a:schemeClr val="accent6"/>
                </a:solidFill>
              </a:rPr>
              <a:t>environment is changing</a:t>
            </a:r>
            <a:r>
              <a:rPr lang="en-US" sz="3600" dirty="0" smtClean="0"/>
              <a:t>, Therefore a delivered system won’t meet it’s </a:t>
            </a:r>
            <a:r>
              <a:rPr lang="en-US" sz="3600" dirty="0" smtClean="0">
                <a:solidFill>
                  <a:schemeClr val="accent6"/>
                </a:solidFill>
              </a:rPr>
              <a:t>requirements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Systems </a:t>
            </a:r>
            <a:r>
              <a:rPr lang="en-US" sz="3600" dirty="0" smtClean="0">
                <a:solidFill>
                  <a:schemeClr val="accent6"/>
                </a:solidFill>
              </a:rPr>
              <a:t>MUST</a:t>
            </a:r>
            <a:r>
              <a:rPr lang="en-US" sz="3600" dirty="0" smtClean="0"/>
              <a:t> be maintained therefore if they are to remain </a:t>
            </a:r>
            <a:r>
              <a:rPr lang="en-US" sz="3600" dirty="0" smtClean="0">
                <a:solidFill>
                  <a:schemeClr val="accent6"/>
                </a:solidFill>
              </a:rPr>
              <a:t>useful</a:t>
            </a:r>
            <a:r>
              <a:rPr lang="en-US" sz="3600" dirty="0" smtClean="0"/>
              <a:t> in an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71446"/>
            <a:ext cx="8610600" cy="1564034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 smtClean="0">
                <a:solidFill>
                  <a:schemeClr val="accent2"/>
                </a:solidFill>
              </a:rPr>
              <a:t>Types of Maintenance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058-AEFB-48F0-88B3-66697402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88" y="1097280"/>
            <a:ext cx="10555224" cy="1676400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There </a:t>
            </a:r>
            <a:r>
              <a:rPr lang="en-US" sz="3200" dirty="0" smtClean="0"/>
              <a:t>are </a:t>
            </a:r>
            <a:r>
              <a:rPr lang="en-US" sz="3200" dirty="0" smtClean="0">
                <a:solidFill>
                  <a:schemeClr val="accent6"/>
                </a:solidFill>
              </a:rPr>
              <a:t>Three MAJOR </a:t>
            </a:r>
            <a:r>
              <a:rPr lang="en-US" sz="3200" dirty="0" smtClean="0"/>
              <a:t>Types in Software Maintenance:-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6"/>
                </a:solidFill>
              </a:rPr>
              <a:t>Corrective</a:t>
            </a:r>
          </a:p>
          <a:p>
            <a:r>
              <a:rPr lang="en-US" dirty="0" smtClean="0"/>
              <a:t>Maintenance to </a:t>
            </a:r>
            <a:r>
              <a:rPr lang="en-US" dirty="0" smtClean="0">
                <a:solidFill>
                  <a:schemeClr val="accent6"/>
                </a:solidFill>
              </a:rPr>
              <a:t>Repair Software Faults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6"/>
                </a:solidFill>
              </a:rPr>
              <a:t>Adaptive</a:t>
            </a:r>
          </a:p>
          <a:p>
            <a:r>
              <a:rPr lang="en-US" dirty="0"/>
              <a:t>Maintenance to </a:t>
            </a:r>
            <a:r>
              <a:rPr lang="en-US" dirty="0" smtClean="0"/>
              <a:t>adapt Software to a </a:t>
            </a:r>
            <a:r>
              <a:rPr lang="en-US" dirty="0" smtClean="0">
                <a:solidFill>
                  <a:schemeClr val="accent6"/>
                </a:solidFill>
              </a:rPr>
              <a:t>Different Operating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6"/>
                </a:solidFill>
              </a:rPr>
              <a:t>Perfective</a:t>
            </a:r>
          </a:p>
          <a:p>
            <a:r>
              <a:rPr lang="en-US" sz="2200" dirty="0"/>
              <a:t>Maintenance to </a:t>
            </a:r>
            <a:r>
              <a:rPr lang="en-US" sz="2200" dirty="0" smtClean="0">
                <a:solidFill>
                  <a:schemeClr val="accent6"/>
                </a:solidFill>
              </a:rPr>
              <a:t>Add or Modify </a:t>
            </a:r>
            <a:r>
              <a:rPr lang="en-US" sz="2200" dirty="0" smtClean="0"/>
              <a:t>the Functionality.</a:t>
            </a:r>
            <a:endParaRPr lang="en-US" sz="2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000" i="1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54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4049" y="275590"/>
            <a:ext cx="9601200" cy="1303338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Maintenance Cost Factors</a:t>
            </a:r>
            <a:endParaRPr lang="en-US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6865" y="1111697"/>
            <a:ext cx="105095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6"/>
                </a:solidFill>
              </a:rPr>
              <a:t>Team stability: </a:t>
            </a:r>
          </a:p>
          <a:p>
            <a:r>
              <a:rPr lang="en-US" sz="2600" dirty="0" smtClean="0"/>
              <a:t>Maintenance </a:t>
            </a:r>
            <a:r>
              <a:rPr lang="en-US" sz="2600" dirty="0"/>
              <a:t>costs are </a:t>
            </a:r>
            <a:r>
              <a:rPr lang="en-US" sz="2600" dirty="0">
                <a:solidFill>
                  <a:schemeClr val="accent1"/>
                </a:solidFill>
              </a:rPr>
              <a:t>reduced</a:t>
            </a:r>
            <a:r>
              <a:rPr lang="en-US" sz="2600" dirty="0"/>
              <a:t> if the same staff are </a:t>
            </a:r>
            <a:r>
              <a:rPr lang="en-US" sz="2600" dirty="0">
                <a:solidFill>
                  <a:schemeClr val="accent1"/>
                </a:solidFill>
              </a:rPr>
              <a:t>involved</a:t>
            </a:r>
            <a:r>
              <a:rPr lang="en-US" sz="2600" dirty="0"/>
              <a:t> with them for some time</a:t>
            </a:r>
            <a:r>
              <a:rPr lang="en-US" sz="2600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sz="3600" dirty="0">
                <a:solidFill>
                  <a:schemeClr val="accent6"/>
                </a:solidFill>
              </a:rPr>
              <a:t>Contractual </a:t>
            </a:r>
            <a:r>
              <a:rPr lang="en-US" sz="3600" dirty="0" smtClean="0">
                <a:solidFill>
                  <a:schemeClr val="accent6"/>
                </a:solidFill>
              </a:rPr>
              <a:t>responsibility: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developers of a system may have no </a:t>
            </a:r>
            <a:r>
              <a:rPr lang="en-US" sz="2800" dirty="0">
                <a:solidFill>
                  <a:schemeClr val="accent1"/>
                </a:solidFill>
              </a:rPr>
              <a:t>contractual responsibility</a:t>
            </a:r>
            <a:r>
              <a:rPr lang="en-US" sz="2800" dirty="0"/>
              <a:t> for maintenance so there is no incentive to design for future change</a:t>
            </a:r>
            <a:r>
              <a:rPr lang="en-US" sz="2800" dirty="0" smtClean="0"/>
              <a:t>.</a:t>
            </a:r>
            <a:endParaRPr lang="en-US" sz="2400" dirty="0" smtClean="0"/>
          </a:p>
          <a:p>
            <a:r>
              <a:rPr lang="en-US" dirty="0" smtClean="0"/>
              <a:t>• </a:t>
            </a:r>
            <a:r>
              <a:rPr lang="en-US" sz="3600" dirty="0">
                <a:solidFill>
                  <a:schemeClr val="accent6"/>
                </a:solidFill>
              </a:rPr>
              <a:t>Staff skills </a:t>
            </a:r>
            <a:r>
              <a:rPr lang="en-US" sz="3600" dirty="0" smtClean="0">
                <a:solidFill>
                  <a:schemeClr val="accent6"/>
                </a:solidFill>
              </a:rPr>
              <a:t>Maintenance:</a:t>
            </a:r>
            <a:r>
              <a:rPr lang="en-US" dirty="0" smtClean="0"/>
              <a:t> </a:t>
            </a:r>
          </a:p>
          <a:p>
            <a:r>
              <a:rPr lang="en-US" sz="2800" dirty="0" smtClean="0"/>
              <a:t>Staff </a:t>
            </a:r>
            <a:r>
              <a:rPr lang="en-US" sz="2800" dirty="0"/>
              <a:t>are often </a:t>
            </a:r>
            <a:r>
              <a:rPr lang="en-US" sz="2800" dirty="0">
                <a:solidFill>
                  <a:schemeClr val="accent1"/>
                </a:solidFill>
              </a:rPr>
              <a:t>inexperienced</a:t>
            </a:r>
            <a:r>
              <a:rPr lang="en-US" sz="2800" dirty="0"/>
              <a:t> and have limited domain knowledge </a:t>
            </a:r>
            <a:endParaRPr lang="en-US" sz="2800" dirty="0" smtClean="0"/>
          </a:p>
          <a:p>
            <a:r>
              <a:rPr lang="en-US" dirty="0" smtClean="0"/>
              <a:t>• </a:t>
            </a:r>
            <a:r>
              <a:rPr lang="en-US" sz="3600" dirty="0">
                <a:solidFill>
                  <a:schemeClr val="accent6"/>
                </a:solidFill>
              </a:rPr>
              <a:t>Program age and </a:t>
            </a:r>
            <a:r>
              <a:rPr lang="en-US" sz="3600" dirty="0" smtClean="0">
                <a:solidFill>
                  <a:schemeClr val="accent6"/>
                </a:solidFill>
              </a:rPr>
              <a:t>structure:</a:t>
            </a:r>
          </a:p>
          <a:p>
            <a:r>
              <a:rPr lang="en-US" sz="2600" dirty="0" smtClean="0"/>
              <a:t>As </a:t>
            </a:r>
            <a:r>
              <a:rPr lang="en-US" sz="2600" dirty="0"/>
              <a:t>programs age, their structure is degraded and they become </a:t>
            </a:r>
            <a:r>
              <a:rPr lang="en-US" sz="2600" dirty="0">
                <a:solidFill>
                  <a:schemeClr val="accent1"/>
                </a:solidFill>
              </a:rPr>
              <a:t>harder to understand</a:t>
            </a:r>
            <a:r>
              <a:rPr lang="en-US" sz="2600" dirty="0"/>
              <a:t> and change.</a:t>
            </a:r>
          </a:p>
        </p:txBody>
      </p:sp>
    </p:spTree>
    <p:extLst>
      <p:ext uri="{BB962C8B-B14F-4D97-AF65-F5344CB8AC3E}">
        <p14:creationId xmlns:p14="http://schemas.microsoft.com/office/powerpoint/2010/main" val="19591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Development/Maintenance</a:t>
            </a:r>
            <a:r>
              <a:rPr lang="en-US" i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Cost</a:t>
            </a:r>
            <a:endParaRPr lang="en-US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2" t="43626" r="26128" b="11226"/>
          <a:stretch/>
        </p:blipFill>
        <p:spPr>
          <a:xfrm>
            <a:off x="2591423" y="2499868"/>
            <a:ext cx="7009154" cy="3608832"/>
          </a:xfrm>
        </p:spPr>
      </p:pic>
    </p:spTree>
    <p:extLst>
      <p:ext uri="{BB962C8B-B14F-4D97-AF65-F5344CB8AC3E}">
        <p14:creationId xmlns:p14="http://schemas.microsoft.com/office/powerpoint/2010/main" val="33690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99019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 smtClean="0">
                <a:solidFill>
                  <a:schemeClr val="accent2"/>
                </a:solidFill>
              </a:rPr>
              <a:t>Program Evolution Dynamics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Program evolution dynamics is the study of the </a:t>
            </a:r>
            <a:r>
              <a:rPr lang="en-US" sz="3000" dirty="0">
                <a:solidFill>
                  <a:schemeClr val="accent6"/>
                </a:solidFill>
              </a:rPr>
              <a:t>processes of system change</a:t>
            </a:r>
            <a:r>
              <a:rPr lang="en-US" sz="3000" dirty="0" smtClean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000" dirty="0" smtClean="0"/>
              <a:t>• </a:t>
            </a:r>
            <a:r>
              <a:rPr lang="en-US" sz="3000" dirty="0"/>
              <a:t>After major empirical studies, </a:t>
            </a:r>
            <a:r>
              <a:rPr lang="en-US" sz="3000" dirty="0">
                <a:solidFill>
                  <a:schemeClr val="accent6"/>
                </a:solidFill>
              </a:rPr>
              <a:t>Lehman</a:t>
            </a:r>
            <a:r>
              <a:rPr lang="en-US" sz="3000" dirty="0"/>
              <a:t> </a:t>
            </a:r>
            <a:r>
              <a:rPr lang="en-US" sz="3000" dirty="0" smtClean="0"/>
              <a:t>proposed </a:t>
            </a:r>
            <a:r>
              <a:rPr lang="en-US" sz="3000" dirty="0"/>
              <a:t>that there were a number of </a:t>
            </a:r>
            <a:r>
              <a:rPr lang="en-US" sz="3000" dirty="0">
                <a:solidFill>
                  <a:schemeClr val="accent6"/>
                </a:solidFill>
              </a:rPr>
              <a:t>‘laws’</a:t>
            </a:r>
            <a:r>
              <a:rPr lang="en-US" sz="3000" dirty="0"/>
              <a:t> which applied to all systems as they evolved.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• </a:t>
            </a:r>
            <a:r>
              <a:rPr lang="en-US" sz="3000" dirty="0"/>
              <a:t>These are sensible observations rather than laws. They are applicable to </a:t>
            </a:r>
            <a:r>
              <a:rPr lang="en-US" sz="3000" dirty="0">
                <a:solidFill>
                  <a:schemeClr val="accent6"/>
                </a:solidFill>
              </a:rPr>
              <a:t>large systems </a:t>
            </a:r>
            <a:r>
              <a:rPr lang="en-US" sz="3000" dirty="0"/>
              <a:t>developed by </a:t>
            </a:r>
            <a:r>
              <a:rPr lang="en-US" sz="3000" dirty="0">
                <a:solidFill>
                  <a:schemeClr val="accent6"/>
                </a:solidFill>
              </a:rPr>
              <a:t>large organizations</a:t>
            </a:r>
            <a:r>
              <a:rPr lang="en-US" sz="3000" dirty="0" smtClean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4649" y="699389"/>
            <a:ext cx="8610600" cy="6588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>
                <a:solidFill>
                  <a:schemeClr val="accent2"/>
                </a:solidFill>
              </a:rPr>
              <a:t>Lehman’s Law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6" t="20920" r="20362" b="4249"/>
          <a:stretch/>
        </p:blipFill>
        <p:spPr>
          <a:xfrm>
            <a:off x="2901267" y="1356170"/>
            <a:ext cx="6837363" cy="4614862"/>
          </a:xfrm>
        </p:spPr>
      </p:pic>
    </p:spTree>
    <p:extLst>
      <p:ext uri="{BB962C8B-B14F-4D97-AF65-F5344CB8AC3E}">
        <p14:creationId xmlns:p14="http://schemas.microsoft.com/office/powerpoint/2010/main" val="231500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22AD-9877-42CC-A9C6-5FC03D652D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804863"/>
            <a:ext cx="8636000" cy="1404937"/>
          </a:xfrm>
        </p:spPr>
        <p:txBody>
          <a:bodyPr>
            <a:normAutofit/>
          </a:bodyPr>
          <a:lstStyle/>
          <a:p>
            <a:r>
              <a:rPr lang="en-US" sz="6600" b="1" i="1" u="sng" dirty="0">
                <a:solidFill>
                  <a:schemeClr val="accent2"/>
                </a:solidFill>
              </a:rPr>
              <a:t>C</a:t>
            </a:r>
            <a:r>
              <a:rPr lang="en-US" sz="6600" b="1" i="1" u="sng" dirty="0" smtClean="0">
                <a:solidFill>
                  <a:schemeClr val="accent2"/>
                </a:solidFill>
              </a:rPr>
              <a:t>ontents</a:t>
            </a:r>
            <a:endParaRPr lang="en-US" sz="6600" i="1" u="sng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0576D-3C94-41B3-9580-BA06F48D1F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47788" y="2209800"/>
            <a:ext cx="9593262" cy="153193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6"/>
                </a:solidFill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6"/>
                </a:solidFill>
              </a:rPr>
              <a:t>Software Evolution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6"/>
                </a:solidFill>
              </a:rPr>
              <a:t>Importance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2"/>
                </a:solidFill>
              </a:rPr>
              <a:t>Evolution &amp; Repair Process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accent2"/>
                </a:solidFill>
              </a:rPr>
              <a:t>Evolution Dynamics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6B6E-837B-4626-8954-77A6A3198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In the absence of information, we jump to the worst conclusions.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8AD8-1BE4-474A-8268-9C8AB3503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Old English Text MT" panose="03040902040508030806" pitchFamily="66" charset="0"/>
              </a:rPr>
              <a:t>That’s It!!! 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821B047C-9BC4-4A78-9685-956A1817BD42}"/>
              </a:ext>
            </a:extLst>
          </p:cNvPr>
          <p:cNvSpPr/>
          <p:nvPr/>
        </p:nvSpPr>
        <p:spPr>
          <a:xfrm rot="1374660">
            <a:off x="8590723" y="3792904"/>
            <a:ext cx="1030357" cy="916607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2.96296E-6 L -3.54167E-6 -0.07223 " pathEditMode="relative" rAng="0" ptsTypes="AA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708" y="1180932"/>
            <a:ext cx="8482584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dlinnaka Bold" panose="00000300000000000000" pitchFamily="2" charset="0"/>
              </a:rPr>
              <a:t>What is software evolution?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1920"/>
            <a:ext cx="10820400" cy="3772665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altLang="en-US" sz="4000" dirty="0" smtClean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algn="ctr">
              <a:buNone/>
            </a:pPr>
            <a:r>
              <a:rPr lang="en-US" altLang="en-US" sz="4000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“</a:t>
            </a:r>
            <a:r>
              <a:rPr lang="en-US" altLang="en-US" sz="4000" i="1" dirty="0">
                <a:solidFill>
                  <a:schemeClr val="hlink"/>
                </a:solidFill>
                <a:latin typeface="Comic Sans MS" panose="030F0702030302020204" pitchFamily="66" charset="0"/>
              </a:rPr>
              <a:t>Evolution is what happens </a:t>
            </a:r>
          </a:p>
          <a:p>
            <a:pPr algn="ctr">
              <a:buNone/>
            </a:pPr>
            <a:r>
              <a:rPr lang="en-US" altLang="en-US" sz="4000" i="1" dirty="0">
                <a:solidFill>
                  <a:schemeClr val="hlink"/>
                </a:solidFill>
                <a:latin typeface="Comic Sans MS" panose="030F0702030302020204" pitchFamily="66" charset="0"/>
              </a:rPr>
              <a:t>while you’re busy </a:t>
            </a:r>
          </a:p>
          <a:p>
            <a:pPr algn="ctr">
              <a:buNone/>
            </a:pPr>
            <a:r>
              <a:rPr lang="en-US" altLang="en-US" sz="4000" i="1" dirty="0">
                <a:solidFill>
                  <a:schemeClr val="hlink"/>
                </a:solidFill>
                <a:latin typeface="Comic Sans MS" panose="030F0702030302020204" pitchFamily="66" charset="0"/>
              </a:rPr>
              <a:t>making other plans.”</a:t>
            </a:r>
          </a:p>
          <a:p>
            <a:pPr marL="0" indent="0" algn="ctr">
              <a:buNone/>
            </a:pPr>
            <a:endParaRPr lang="en-US" altLang="en-US" sz="32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altLang="en-US" sz="4000" dirty="0" smtClean="0"/>
              <a:t>Usually</a:t>
            </a:r>
            <a:r>
              <a:rPr lang="en-US" altLang="en-US" sz="4000" dirty="0" smtClean="0"/>
              <a:t>, we consider </a:t>
            </a:r>
            <a:r>
              <a:rPr lang="en-US" altLang="en-US" sz="4000" dirty="0" smtClean="0">
                <a:solidFill>
                  <a:schemeClr val="accent6"/>
                </a:solidFill>
              </a:rPr>
              <a:t>evolution</a:t>
            </a:r>
            <a:r>
              <a:rPr lang="en-US" altLang="en-US" sz="4000" dirty="0" smtClean="0"/>
              <a:t> to begin once the </a:t>
            </a:r>
            <a:r>
              <a:rPr lang="en-US" altLang="en-US" sz="4000" dirty="0" smtClean="0">
                <a:solidFill>
                  <a:schemeClr val="accent6"/>
                </a:solidFill>
              </a:rPr>
              <a:t>first version</a:t>
            </a:r>
            <a:r>
              <a:rPr lang="en-US" altLang="en-US" sz="4000" dirty="0" smtClean="0"/>
              <a:t> has been </a:t>
            </a:r>
            <a:r>
              <a:rPr lang="en-US" altLang="en-US" sz="4000" dirty="0" smtClean="0">
                <a:solidFill>
                  <a:schemeClr val="accent6"/>
                </a:solidFill>
              </a:rPr>
              <a:t>delivered</a:t>
            </a:r>
            <a:endParaRPr lang="en-US" altLang="en-US" sz="400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chemeClr val="accent2"/>
                </a:solidFill>
              </a:rPr>
              <a:t>Software Evolution</a:t>
            </a:r>
            <a:endParaRPr lang="en-US" sz="5400" b="1" i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058-AEFB-48F0-88B3-66697402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50" y="2595032"/>
            <a:ext cx="9740899" cy="348826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Software development </a:t>
            </a:r>
            <a:r>
              <a:rPr lang="en-US" sz="2600" dirty="0" smtClean="0">
                <a:solidFill>
                  <a:schemeClr val="accent6"/>
                </a:solidFill>
              </a:rPr>
              <a:t>does not stop</a:t>
            </a:r>
            <a:r>
              <a:rPr lang="en-US" sz="2600" dirty="0" smtClean="0"/>
              <a:t> when a system is delivered but </a:t>
            </a:r>
            <a:r>
              <a:rPr lang="en-US" sz="2600" dirty="0" smtClean="0">
                <a:solidFill>
                  <a:schemeClr val="accent6"/>
                </a:solidFill>
              </a:rPr>
              <a:t>continues</a:t>
            </a:r>
            <a:r>
              <a:rPr lang="en-US" sz="2600" dirty="0" smtClean="0"/>
              <a:t> throughout the </a:t>
            </a:r>
            <a:r>
              <a:rPr lang="en-US" sz="2600" dirty="0" smtClean="0">
                <a:solidFill>
                  <a:schemeClr val="accent6"/>
                </a:solidFill>
              </a:rPr>
              <a:t>lifetime</a:t>
            </a:r>
            <a:r>
              <a:rPr lang="en-US" sz="2600" dirty="0" smtClean="0"/>
              <a:t> of the system</a:t>
            </a:r>
          </a:p>
          <a:p>
            <a:r>
              <a:rPr lang="en-US" sz="2600" dirty="0" smtClean="0"/>
              <a:t>After </a:t>
            </a:r>
            <a:r>
              <a:rPr lang="en-US" sz="2600" dirty="0"/>
              <a:t>a system has been </a:t>
            </a:r>
            <a:r>
              <a:rPr lang="en-US" sz="2600" dirty="0">
                <a:solidFill>
                  <a:schemeClr val="accent6"/>
                </a:solidFill>
              </a:rPr>
              <a:t>deployed</a:t>
            </a:r>
            <a:r>
              <a:rPr lang="en-US" sz="2600" dirty="0"/>
              <a:t>, it inevitably has to change if it is to remain </a:t>
            </a:r>
            <a:r>
              <a:rPr lang="en-US" sz="2600" dirty="0" smtClean="0">
                <a:solidFill>
                  <a:schemeClr val="accent6"/>
                </a:solidFill>
              </a:rPr>
              <a:t>useful.</a:t>
            </a:r>
          </a:p>
          <a:p>
            <a:r>
              <a:rPr lang="en-US" sz="2600" dirty="0"/>
              <a:t>Business changes and changes to </a:t>
            </a:r>
            <a:r>
              <a:rPr lang="en-US" sz="2600" dirty="0">
                <a:solidFill>
                  <a:schemeClr val="accent6"/>
                </a:solidFill>
              </a:rPr>
              <a:t>user expectations</a:t>
            </a:r>
            <a:r>
              <a:rPr lang="en-US" sz="2600" dirty="0"/>
              <a:t> generate new </a:t>
            </a:r>
            <a:r>
              <a:rPr lang="en-US" sz="2600" dirty="0">
                <a:solidFill>
                  <a:schemeClr val="accent6"/>
                </a:solidFill>
              </a:rPr>
              <a:t>requirements</a:t>
            </a:r>
            <a:r>
              <a:rPr lang="en-US" sz="2600" dirty="0"/>
              <a:t> for the existing </a:t>
            </a:r>
            <a:r>
              <a:rPr lang="en-US" sz="2600" dirty="0" smtClean="0"/>
              <a:t>software.</a:t>
            </a:r>
          </a:p>
          <a:p>
            <a:r>
              <a:rPr lang="en-US" sz="2600" dirty="0"/>
              <a:t>Parts of the software may have to be modified to </a:t>
            </a:r>
            <a:r>
              <a:rPr lang="en-US" sz="2600" dirty="0">
                <a:solidFill>
                  <a:schemeClr val="accent6"/>
                </a:solidFill>
              </a:rPr>
              <a:t>correct errors </a:t>
            </a:r>
            <a:r>
              <a:rPr lang="en-US" sz="2600" dirty="0"/>
              <a:t>that are found in operation, to adapt it for changes to its hardware and software platform, and to improve its </a:t>
            </a:r>
            <a:r>
              <a:rPr lang="en-US" sz="2600" dirty="0">
                <a:solidFill>
                  <a:schemeClr val="accent6"/>
                </a:solidFill>
              </a:rPr>
              <a:t>performance</a:t>
            </a:r>
            <a:r>
              <a:rPr lang="en-US" sz="2600" dirty="0"/>
              <a:t> or other </a:t>
            </a:r>
            <a:r>
              <a:rPr lang="en-US" sz="2600" dirty="0">
                <a:solidFill>
                  <a:schemeClr val="accent6"/>
                </a:solidFill>
              </a:rPr>
              <a:t>nonfunctional </a:t>
            </a:r>
            <a:r>
              <a:rPr lang="en-US" sz="2600" dirty="0" smtClean="0">
                <a:solidFill>
                  <a:schemeClr val="accent6"/>
                </a:solidFill>
              </a:rPr>
              <a:t>characteristic</a:t>
            </a:r>
            <a:r>
              <a:rPr lang="en-US" sz="2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07553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 smtClean="0">
                <a:solidFill>
                  <a:schemeClr val="accent2"/>
                </a:solidFill>
              </a:rPr>
              <a:t>Evolution Process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t="33526" r="12606" b="10620"/>
          <a:stretch/>
        </p:blipFill>
        <p:spPr>
          <a:xfrm>
            <a:off x="2195763" y="2462784"/>
            <a:ext cx="7800474" cy="304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solidFill>
                  <a:schemeClr val="accent2"/>
                </a:solidFill>
              </a:rPr>
              <a:t>Spiral Process Model</a:t>
            </a:r>
            <a:endParaRPr lang="en-US" sz="5400" b="1" i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058-AEFB-48F0-88B3-66697402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50" y="2595032"/>
            <a:ext cx="9740899" cy="34882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Think </a:t>
            </a:r>
            <a:r>
              <a:rPr lang="en-US" sz="2800" dirty="0"/>
              <a:t>of software engineering as a spiral process </a:t>
            </a:r>
            <a:r>
              <a:rPr lang="en-US" sz="2800" dirty="0" smtClean="0"/>
              <a:t>with requirements</a:t>
            </a:r>
            <a:r>
              <a:rPr lang="en-US" sz="2800" dirty="0"/>
              <a:t>, design, implementation, and testing going on throughout the </a:t>
            </a:r>
            <a:r>
              <a:rPr lang="en-US" sz="2800" dirty="0" smtClean="0"/>
              <a:t>lifetime.</a:t>
            </a:r>
          </a:p>
          <a:p>
            <a:r>
              <a:rPr lang="en-US" sz="2800" dirty="0" smtClean="0"/>
              <a:t>You </a:t>
            </a:r>
            <a:r>
              <a:rPr lang="en-US" sz="2800" dirty="0"/>
              <a:t>start by creating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release 1</a:t>
            </a:r>
            <a:r>
              <a:rPr lang="en-US" sz="2800" dirty="0"/>
              <a:t> of the system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Once delivered</a:t>
            </a:r>
            <a:r>
              <a:rPr lang="en-US" sz="2800" dirty="0"/>
              <a:t>, changes are </a:t>
            </a:r>
            <a:r>
              <a:rPr lang="en-US" sz="2800" dirty="0" smtClean="0"/>
              <a:t>proposed.</a:t>
            </a:r>
          </a:p>
          <a:p>
            <a:r>
              <a:rPr lang="en-US" sz="2800" dirty="0" smtClean="0"/>
              <a:t>Then </a:t>
            </a:r>
            <a:r>
              <a:rPr lang="en-US" sz="2800" dirty="0"/>
              <a:t>the development of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release 2 </a:t>
            </a:r>
            <a:r>
              <a:rPr lang="en-US" sz="2800" dirty="0"/>
              <a:t>starts almost </a:t>
            </a:r>
            <a:r>
              <a:rPr lang="en-US" sz="2800" dirty="0" smtClean="0"/>
              <a:t>immediately</a:t>
            </a:r>
            <a:r>
              <a:rPr lang="en-US" sz="2800" dirty="0"/>
              <a:t>.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07553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 smtClean="0">
                <a:solidFill>
                  <a:schemeClr val="accent2"/>
                </a:solidFill>
              </a:rPr>
              <a:t>Spiral Model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3" t="31321" r="22936" b="19071"/>
          <a:stretch/>
        </p:blipFill>
        <p:spPr>
          <a:xfrm>
            <a:off x="3255264" y="2593805"/>
            <a:ext cx="5669280" cy="3526971"/>
          </a:xfrm>
        </p:spPr>
      </p:pic>
    </p:spTree>
    <p:extLst>
      <p:ext uri="{BB962C8B-B14F-4D97-AF65-F5344CB8AC3E}">
        <p14:creationId xmlns:p14="http://schemas.microsoft.com/office/powerpoint/2010/main" val="3651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101457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 smtClean="0">
                <a:solidFill>
                  <a:schemeClr val="accent2"/>
                </a:solidFill>
              </a:rPr>
              <a:t>Emergency Repair Process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Urgent changes may have to be implemented </a:t>
            </a:r>
            <a:r>
              <a:rPr lang="en-US" sz="3000" dirty="0">
                <a:solidFill>
                  <a:schemeClr val="accent6"/>
                </a:solidFill>
              </a:rPr>
              <a:t>without</a:t>
            </a:r>
            <a:r>
              <a:rPr lang="en-US" sz="3000" dirty="0"/>
              <a:t> going through </a:t>
            </a:r>
            <a:r>
              <a:rPr lang="en-US" sz="3000" dirty="0">
                <a:solidFill>
                  <a:schemeClr val="accent6"/>
                </a:solidFill>
              </a:rPr>
              <a:t>all stages</a:t>
            </a:r>
            <a:r>
              <a:rPr lang="en-US" sz="3000" dirty="0"/>
              <a:t> of the evolution process.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• </a:t>
            </a:r>
            <a:r>
              <a:rPr lang="en-US" sz="3000" dirty="0"/>
              <a:t>If a </a:t>
            </a:r>
            <a:r>
              <a:rPr lang="en-US" sz="3000" dirty="0">
                <a:solidFill>
                  <a:schemeClr val="accent6"/>
                </a:solidFill>
              </a:rPr>
              <a:t>serious system fault </a:t>
            </a:r>
            <a:r>
              <a:rPr lang="en-US" sz="3000" dirty="0"/>
              <a:t>has to be repaired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r>
              <a:rPr lang="en-US" sz="3000" dirty="0" smtClean="0"/>
              <a:t>• </a:t>
            </a:r>
            <a:r>
              <a:rPr lang="en-US" sz="3000" dirty="0"/>
              <a:t>If changes to the system’s environment (e.g. an OS upgrade) have </a:t>
            </a:r>
            <a:r>
              <a:rPr lang="en-US" sz="3000" dirty="0">
                <a:solidFill>
                  <a:schemeClr val="accent6"/>
                </a:solidFill>
              </a:rPr>
              <a:t>unexpected effects. </a:t>
            </a:r>
            <a:endParaRPr lang="en-US" sz="30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000" dirty="0" smtClean="0"/>
              <a:t>• </a:t>
            </a:r>
            <a:r>
              <a:rPr lang="en-US" sz="3000" dirty="0"/>
              <a:t>If there are </a:t>
            </a:r>
            <a:r>
              <a:rPr lang="en-US" sz="3000" dirty="0">
                <a:solidFill>
                  <a:schemeClr val="accent6"/>
                </a:solidFill>
              </a:rPr>
              <a:t>business changes</a:t>
            </a:r>
            <a:r>
              <a:rPr lang="en-US" sz="3000" dirty="0"/>
              <a:t> that require a very rapid response (e.g. the release of a competing product).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8F-1DBE-4CF0-93E4-67D3933B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12430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 smtClean="0">
                <a:solidFill>
                  <a:schemeClr val="accent2"/>
                </a:solidFill>
              </a:rPr>
              <a:t>Emergency Repair Process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33893" r="14052" b="32300"/>
          <a:stretch/>
        </p:blipFill>
        <p:spPr>
          <a:xfrm>
            <a:off x="2061110" y="2779776"/>
            <a:ext cx="8069779" cy="18653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A98C-843A-4D6A-A634-5C3B7C6144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767</TotalTime>
  <Words>757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Adlinnaka Bold</vt:lpstr>
      <vt:lpstr>Arial</vt:lpstr>
      <vt:lpstr>Calibri</vt:lpstr>
      <vt:lpstr>Comic Sans MS</vt:lpstr>
      <vt:lpstr>Garamond</vt:lpstr>
      <vt:lpstr>Old English Text MT</vt:lpstr>
      <vt:lpstr>Wingdings</vt:lpstr>
      <vt:lpstr>Organic</vt:lpstr>
      <vt:lpstr>FORMAL METHODS SOFTWARE EVOLUTION Instructor: Mam Fatima</vt:lpstr>
      <vt:lpstr>Contents</vt:lpstr>
      <vt:lpstr>What is software evolution?</vt:lpstr>
      <vt:lpstr>Software Evolution</vt:lpstr>
      <vt:lpstr>Evolution Process</vt:lpstr>
      <vt:lpstr>Spiral Process Model</vt:lpstr>
      <vt:lpstr>Spiral Model</vt:lpstr>
      <vt:lpstr>Emergency Repair Process</vt:lpstr>
      <vt:lpstr>Emergency Repair Process</vt:lpstr>
      <vt:lpstr>Importance</vt:lpstr>
      <vt:lpstr>Evolution Process</vt:lpstr>
      <vt:lpstr>Software Change It is unavoidable</vt:lpstr>
      <vt:lpstr>Types of Changes</vt:lpstr>
      <vt:lpstr>Software Maintenance</vt:lpstr>
      <vt:lpstr>Types of Maintenance</vt:lpstr>
      <vt:lpstr>Maintenance Cost Factors</vt:lpstr>
      <vt:lpstr>Development/Maintenance Cost</vt:lpstr>
      <vt:lpstr>Program Evolution Dynamics</vt:lpstr>
      <vt:lpstr>Lehman’s Law</vt:lpstr>
      <vt:lpstr>In the absence of information, we jump to the worst conclusions.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Electronics (Zener Diode &amp; Voltage</dc:title>
  <dc:creator>Zaini</dc:creator>
  <cp:lastModifiedBy>Moorche</cp:lastModifiedBy>
  <cp:revision>103</cp:revision>
  <dcterms:created xsi:type="dcterms:W3CDTF">2020-02-26T11:27:21Z</dcterms:created>
  <dcterms:modified xsi:type="dcterms:W3CDTF">2022-05-21T14:24:25Z</dcterms:modified>
</cp:coreProperties>
</file>