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94" r:id="rId4"/>
    <p:sldId id="295" r:id="rId5"/>
    <p:sldId id="265" r:id="rId6"/>
    <p:sldId id="266" r:id="rId7"/>
    <p:sldId id="296" r:id="rId8"/>
    <p:sldId id="297" r:id="rId9"/>
    <p:sldId id="298" r:id="rId10"/>
    <p:sldId id="299" r:id="rId11"/>
    <p:sldId id="300" r:id="rId12"/>
    <p:sldId id="267" r:id="rId13"/>
    <p:sldId id="268" r:id="rId14"/>
    <p:sldId id="269" r:id="rId15"/>
    <p:sldId id="273" r:id="rId16"/>
    <p:sldId id="274" r:id="rId17"/>
    <p:sldId id="275" r:id="rId18"/>
    <p:sldId id="27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1851" autoAdjust="0"/>
  </p:normalViewPr>
  <p:slideViewPr>
    <p:cSldViewPr>
      <p:cViewPr varScale="1">
        <p:scale>
          <a:sx n="50" d="100"/>
          <a:sy n="50" d="100"/>
        </p:scale>
        <p:origin x="188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4A3D9-1EC1-4C20-8FF5-B1886741B2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BC04-E3A2-49F2-A0E3-21336DF361D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 formal method </a:t>
            </a:r>
            <a:r>
              <a:rPr lang="en-US" dirty="0" smtClean="0"/>
              <a:t>is a coherent set of such mathematical techniques and notations used as a methodology to specify, design and/or verify a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BC04-E3A2-49F2-A0E3-21336DF361DB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9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schemas in Z are visually striking and the specification is presented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two-dimensional graphic boxes. Schemas are used for specifying states and state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transitions, and they employ notation to represent the before and after state (e.g.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and s′ where s′ represents the after state of s). The schemas group all relevant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belongs to a state description.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BC04-E3A2-49F2-A0E3-21336DF361DB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59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BC04-E3A2-49F2-A0E3-21336DF361DB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64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Δ and N conventions are used extensively, and the notation Δ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TempMap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the specification of schemas that involve a change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BC04-E3A2-49F2-A0E3-21336DF361DB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39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927B-5FC6-43BC-9783-649F978A059C}" type="datetimeFigureOut">
              <a:rPr lang="en-AU" smtClean="0"/>
              <a:pPr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CA4C-20BB-4903-824C-6F40E0901587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Methods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2420888"/>
            <a:ext cx="5336902" cy="25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precondition for the specification of the square root function above is </a:t>
            </a:r>
            <a:r>
              <a:rPr lang="en-US" dirty="0" smtClean="0"/>
              <a:t>that </a:t>
            </a:r>
            <a:r>
              <a:rPr lang="en-US" dirty="0" err="1" smtClean="0"/>
              <a:t>num</a:t>
            </a:r>
            <a:r>
              <a:rPr lang="en-US" dirty="0" smtClean="0"/>
              <a:t>?&gt; </a:t>
            </a:r>
            <a:r>
              <a:rPr lang="en-US" dirty="0"/>
              <a:t>0; i.e. the function </a:t>
            </a:r>
            <a:r>
              <a:rPr lang="en-US" dirty="0" err="1"/>
              <a:t>SqRoot</a:t>
            </a:r>
            <a:r>
              <a:rPr lang="en-US" dirty="0"/>
              <a:t> may be applied to positive real numbers only.</a:t>
            </a:r>
          </a:p>
          <a:p>
            <a:r>
              <a:rPr lang="en-US" dirty="0"/>
              <a:t>The </a:t>
            </a:r>
            <a:r>
              <a:rPr lang="en-US" dirty="0" err="1"/>
              <a:t>postcondition</a:t>
            </a:r>
            <a:r>
              <a:rPr lang="en-US" dirty="0"/>
              <a:t> for the square root function is root!2 = </a:t>
            </a:r>
            <a:r>
              <a:rPr lang="en-US" dirty="0" err="1"/>
              <a:t>num</a:t>
            </a:r>
            <a:r>
              <a:rPr lang="en-US" dirty="0"/>
              <a:t>? and root!  </a:t>
            </a:r>
            <a:r>
              <a:rPr lang="en-US" dirty="0" smtClean="0"/>
              <a:t>0. That </a:t>
            </a:r>
            <a:r>
              <a:rPr lang="en-US" dirty="0"/>
              <a:t>is, the square root of a number is positive and its square gives the number.</a:t>
            </a:r>
          </a:p>
          <a:p>
            <a:r>
              <a:rPr lang="en-US" dirty="0" err="1"/>
              <a:t>Postconditions</a:t>
            </a:r>
            <a:r>
              <a:rPr lang="en-US" dirty="0"/>
              <a:t> employ a logical predicate which relates the </a:t>
            </a:r>
            <a:r>
              <a:rPr lang="en-US" dirty="0" err="1"/>
              <a:t>prestate</a:t>
            </a:r>
            <a:r>
              <a:rPr lang="en-US" dirty="0"/>
              <a:t> to the </a:t>
            </a:r>
            <a:r>
              <a:rPr lang="en-US" dirty="0" err="1" smtClean="0"/>
              <a:t>poststate</a:t>
            </a:r>
            <a:r>
              <a:rPr lang="en-US" dirty="0" smtClean="0"/>
              <a:t>, with </a:t>
            </a:r>
            <a:r>
              <a:rPr lang="en-US" dirty="0"/>
              <a:t>the </a:t>
            </a:r>
            <a:r>
              <a:rPr lang="en-US" dirty="0" err="1"/>
              <a:t>poststate</a:t>
            </a:r>
            <a:r>
              <a:rPr lang="en-US" dirty="0"/>
              <a:t> of a variable being distinguished by priming the variable, e.g. vʹ.</a:t>
            </a:r>
          </a:p>
        </p:txBody>
      </p:sp>
    </p:spTree>
    <p:extLst>
      <p:ext uri="{BB962C8B-B14F-4D97-AF65-F5344CB8AC3E}">
        <p14:creationId xmlns:p14="http://schemas.microsoft.com/office/powerpoint/2010/main" val="312904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Z language also allows us to combine and relate separately defined schemas in a mathematically logical fashion.</a:t>
            </a:r>
          </a:p>
          <a:p>
            <a:endParaRPr lang="en-US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how to speak any language, we first need to learn some vocabulary and some simple rules of grammar. Both the vocabulary and the grammar of Z should be largely familiar to you.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these symbols and concepts are unique to Z but most are in general use elsewhere in mathematics.</a:t>
            </a:r>
          </a:p>
          <a:p>
            <a:endParaRPr lang="en-US" dirty="0" smtClean="0"/>
          </a:p>
          <a:p>
            <a:r>
              <a:rPr lang="en-US" dirty="0" smtClean="0"/>
              <a:t>In this treatment we use the </a:t>
            </a:r>
            <a:r>
              <a:rPr lang="en-US" dirty="0" err="1" smtClean="0"/>
              <a:t>ObjectZ</a:t>
            </a:r>
            <a:r>
              <a:rPr lang="en-US" dirty="0" smtClean="0"/>
              <a:t> dialect of Z, one that allows for the notion of class, inheritance and a few other OO concepts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X = = Y    	</a:t>
            </a:r>
            <a:r>
              <a:rPr lang="en-US" dirty="0" err="1" smtClean="0"/>
              <a:t>Y</a:t>
            </a:r>
            <a:r>
              <a:rPr lang="en-US" dirty="0" smtClean="0"/>
              <a:t> stands for X		</a:t>
            </a:r>
          </a:p>
          <a:p>
            <a:pPr>
              <a:spcBef>
                <a:spcPct val="50000"/>
              </a:spcBef>
            </a:pPr>
            <a:r>
              <a:rPr lang="en-US" sz="3600" dirty="0" smtClean="0">
                <a:latin typeface="Colonna MT" charset="0"/>
                <a:sym typeface="ZapfDingbats" pitchFamily="82" charset="2"/>
              </a:rPr>
              <a:t>Z</a:t>
            </a:r>
            <a:r>
              <a:rPr lang="en-US" dirty="0" smtClean="0">
                <a:sym typeface="ZapfDingbats" pitchFamily="82" charset="2"/>
              </a:rPr>
              <a:t>             Set of Integers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lonna MT" charset="0"/>
              </a:rPr>
              <a:t>N</a:t>
            </a:r>
            <a:r>
              <a:rPr lang="en-US" dirty="0" smtClean="0"/>
              <a:t>		Set of natural numbers (</a:t>
            </a:r>
            <a:r>
              <a:rPr lang="en-US" dirty="0" smtClean="0">
                <a:sym typeface="Symbol" pitchFamily="18" charset="2"/>
              </a:rPr>
              <a:t>0)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lonna MT" charset="0"/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1		Set of positive integers (1)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t S	t is an element of set 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t S	t is not an element of set 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S T	S is contained in 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ST	S is strictly contained in T (ST) </a:t>
            </a:r>
            <a:r>
              <a:rPr lang="en-US" dirty="0" smtClean="0"/>
              <a:t>	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S T	S is not contained in T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S T	Set of intersection of S and T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S T	Set of the union of S and T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lonna MT" charset="0"/>
              </a:rPr>
              <a:t>P</a:t>
            </a:r>
            <a:r>
              <a:rPr lang="en-US" dirty="0" smtClean="0">
                <a:sym typeface="Symbol" pitchFamily="18" charset="2"/>
              </a:rPr>
              <a:t>S		 </a:t>
            </a:r>
            <a:r>
              <a:rPr lang="en-US" dirty="0" err="1" smtClean="0">
                <a:sym typeface="Symbol" pitchFamily="18" charset="2"/>
              </a:rPr>
              <a:t>Powerset</a:t>
            </a:r>
            <a:r>
              <a:rPr lang="en-US" dirty="0" smtClean="0">
                <a:sym typeface="Symbol" pitchFamily="18" charset="2"/>
              </a:rPr>
              <a:t> of S: the set of all subsets of 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lonna MT" charset="0"/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S		Finite </a:t>
            </a:r>
            <a:r>
              <a:rPr lang="en-US" dirty="0" err="1" smtClean="0">
                <a:sym typeface="Symbol" pitchFamily="18" charset="2"/>
              </a:rPr>
              <a:t>powerset</a:t>
            </a:r>
            <a:r>
              <a:rPr lang="en-US" dirty="0" smtClean="0">
                <a:sym typeface="Symbol" pitchFamily="18" charset="2"/>
              </a:rPr>
              <a:t> of S: the set of all finite 		subsets of 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 Or { }	The null or empty set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S\T	    Difference: elements that are in S but not in T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#S	Size or cardinality: number of elements in 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Z-Schema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dirty="0" smtClean="0"/>
              <a:t>Delta</a:t>
            </a:r>
          </a:p>
          <a:p>
            <a:pPr marL="887413" lvl="1"/>
            <a:r>
              <a:rPr lang="en-GB" dirty="0" smtClean="0">
                <a:solidFill>
                  <a:srgbClr val="CC3300"/>
                </a:solidFill>
              </a:rPr>
              <a:t>Denoted by the Greek literal (</a:t>
            </a:r>
            <a:r>
              <a:rPr lang="en-GB" dirty="0" smtClean="0">
                <a:solidFill>
                  <a:srgbClr val="CC3300"/>
                </a:solidFill>
                <a:sym typeface="Symbol" pitchFamily="18" charset="2"/>
              </a:rPr>
              <a:t>)</a:t>
            </a:r>
          </a:p>
          <a:p>
            <a:pPr marL="887413" lvl="1"/>
            <a:r>
              <a:rPr lang="en-GB" dirty="0" smtClean="0">
                <a:sym typeface="Symbol" pitchFamily="18" charset="2"/>
              </a:rPr>
              <a:t>Used to extend the schema components to indicate update operations, i.e. changes in state variables (updating operations).</a:t>
            </a:r>
          </a:p>
          <a:p>
            <a:pPr marL="0" indent="0"/>
            <a:r>
              <a:rPr lang="en-GB" dirty="0" smtClean="0"/>
              <a:t>“Xi”</a:t>
            </a:r>
          </a:p>
          <a:p>
            <a:pPr marL="887413" lvl="1"/>
            <a:r>
              <a:rPr lang="en-GB" dirty="0" smtClean="0">
                <a:solidFill>
                  <a:srgbClr val="CC3300"/>
                </a:solidFill>
              </a:rPr>
              <a:t>Denoted by the Greek literal (</a:t>
            </a:r>
            <a:r>
              <a:rPr lang="en-GB" dirty="0" smtClean="0">
                <a:solidFill>
                  <a:srgbClr val="CC3300"/>
                </a:solidFill>
                <a:sym typeface="Symbol" pitchFamily="18" charset="2"/>
              </a:rPr>
              <a:t>)</a:t>
            </a:r>
          </a:p>
          <a:p>
            <a:pPr marL="887413" lvl="1"/>
            <a:r>
              <a:rPr lang="en-GB" dirty="0" smtClean="0">
                <a:sym typeface="Symbol" pitchFamily="18" charset="2"/>
              </a:rPr>
              <a:t>Used to indicate that stored data is not affected, i.e. enquiry operations.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 -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Z schema consists of a name, a declaration of variables, and a predicate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374" y="3777605"/>
            <a:ext cx="4503850" cy="159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dirty="0"/>
              <a:t>Z is a formal specification language based on </a:t>
            </a:r>
            <a:r>
              <a:rPr lang="en-US" dirty="0" err="1"/>
              <a:t>Zermelo</a:t>
            </a:r>
            <a:r>
              <a:rPr lang="en-US" dirty="0"/>
              <a:t> set theory. It was </a:t>
            </a:r>
            <a:r>
              <a:rPr lang="en-US" dirty="0" smtClean="0"/>
              <a:t>developed at </a:t>
            </a:r>
            <a:r>
              <a:rPr lang="en-US" dirty="0"/>
              <a:t>the Programming Research Group at Oxford University in the early </a:t>
            </a:r>
            <a:r>
              <a:rPr lang="en-US" dirty="0" smtClean="0"/>
              <a:t>1980s</a:t>
            </a:r>
          </a:p>
          <a:p>
            <a:r>
              <a:rPr lang="en-US" dirty="0"/>
              <a:t>Z specifications are </a:t>
            </a:r>
            <a:r>
              <a:rPr lang="en-US" dirty="0" smtClean="0"/>
              <a:t>mathematical and </a:t>
            </a:r>
            <a:r>
              <a:rPr lang="en-US" dirty="0"/>
              <a:t>employ a classical two-valued logic. The use of mathematics ensures </a:t>
            </a:r>
            <a:r>
              <a:rPr lang="en-US" dirty="0" smtClean="0"/>
              <a:t>precision and </a:t>
            </a:r>
            <a:r>
              <a:rPr lang="en-US" dirty="0"/>
              <a:t>allows inconsistencies and gaps in the specification to be identified</a:t>
            </a:r>
            <a:endParaRPr lang="en-US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 -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A system </a:t>
            </a:r>
            <a:r>
              <a:rPr lang="en-AU" sz="2800" dirty="0" err="1" smtClean="0"/>
              <a:t>speciﬁcation</a:t>
            </a:r>
            <a:r>
              <a:rPr lang="en-AU" sz="2800" dirty="0" smtClean="0"/>
              <a:t> in Z consists of some state variables, an initialisation, and a set of operations on the state variables. </a:t>
            </a:r>
          </a:p>
          <a:p>
            <a:endParaRPr lang="en-AU" sz="2800" dirty="0" smtClean="0"/>
          </a:p>
          <a:p>
            <a:r>
              <a:rPr lang="en-AU" sz="2800" dirty="0" smtClean="0"/>
              <a:t>The state variables will also have some invariants associated with them representing “healthiness conditions” which must always be </a:t>
            </a:r>
            <a:r>
              <a:rPr lang="en-AU" sz="2800" dirty="0" err="1" smtClean="0"/>
              <a:t>satisﬁed</a:t>
            </a:r>
            <a:r>
              <a:rPr lang="en-AU" sz="2800" dirty="0" smtClean="0"/>
              <a:t>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 -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example, the state variables of a counter system may be </a:t>
            </a:r>
            <a:r>
              <a:rPr lang="en-AU" dirty="0" err="1" smtClean="0"/>
              <a:t>speciﬁed</a:t>
            </a:r>
            <a:r>
              <a:rPr lang="en-AU" dirty="0" smtClean="0"/>
              <a:t> using the following schema: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29000"/>
            <a:ext cx="4519392" cy="144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 -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Here, </a:t>
            </a:r>
            <a:r>
              <a:rPr lang="en-AU" sz="2800" dirty="0" err="1" smtClean="0"/>
              <a:t>ctr</a:t>
            </a:r>
            <a:r>
              <a:rPr lang="en-AU" sz="2800" dirty="0" smtClean="0"/>
              <a:t> is declared to be a natural number and the predicate part describes an invariant that must be </a:t>
            </a:r>
            <a:r>
              <a:rPr lang="en-AU" sz="2800" dirty="0" err="1" smtClean="0"/>
              <a:t>satisﬁed</a:t>
            </a:r>
            <a:r>
              <a:rPr lang="en-AU" sz="2800" dirty="0" smtClean="0"/>
              <a:t> by </a:t>
            </a:r>
            <a:r>
              <a:rPr lang="en-AU" sz="2800" dirty="0" err="1" smtClean="0"/>
              <a:t>ctr</a:t>
            </a:r>
            <a:r>
              <a:rPr lang="en-AU" sz="2800" dirty="0" smtClean="0"/>
              <a:t>, the state variable of the system</a:t>
            </a:r>
          </a:p>
          <a:p>
            <a:endParaRPr lang="en-US" sz="2800" dirty="0"/>
          </a:p>
          <a:p>
            <a:endParaRPr lang="en-AU" sz="2800" dirty="0" smtClean="0"/>
          </a:p>
          <a:p>
            <a:endParaRPr lang="en-US" dirty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 initialisation may be </a:t>
            </a:r>
            <a:r>
              <a:rPr lang="en-AU" dirty="0" err="1" smtClean="0"/>
              <a:t>speciﬁed</a:t>
            </a:r>
            <a:r>
              <a:rPr lang="en-AU" dirty="0" smtClean="0"/>
              <a:t> as follows: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80927"/>
            <a:ext cx="4104456" cy="194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An operation is </a:t>
            </a:r>
            <a:r>
              <a:rPr lang="en-AU" sz="2800" dirty="0" err="1" smtClean="0"/>
              <a:t>speciﬁed</a:t>
            </a:r>
            <a:r>
              <a:rPr lang="en-AU" sz="2800" dirty="0" smtClean="0"/>
              <a:t> in Z with a predicate relating the state before and after the invocation of that operation.</a:t>
            </a:r>
          </a:p>
          <a:p>
            <a:endParaRPr lang="en-US" sz="2800" dirty="0"/>
          </a:p>
          <a:p>
            <a:r>
              <a:rPr lang="en-AU" sz="2800" dirty="0" smtClean="0"/>
              <a:t>For example, an operation to increment the counter until some maximum value, may be </a:t>
            </a:r>
            <a:r>
              <a:rPr lang="en-AU" sz="2800" dirty="0" err="1" smtClean="0"/>
              <a:t>speciﬁed</a:t>
            </a:r>
            <a:r>
              <a:rPr lang="en-AU" sz="2800" dirty="0" smtClean="0"/>
              <a:t> as follows</a:t>
            </a:r>
            <a:endParaRPr lang="en-A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509119"/>
            <a:ext cx="4104456" cy="197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declaration ∆Counter means that the state Counter is changed by the operation</a:t>
            </a:r>
          </a:p>
          <a:p>
            <a:endParaRPr lang="en-US" dirty="0"/>
          </a:p>
          <a:p>
            <a:r>
              <a:rPr lang="en-AU" dirty="0" smtClean="0"/>
              <a:t>In the predicate, the new value of a variable is changed (</a:t>
            </a:r>
            <a:r>
              <a:rPr lang="en-AU" dirty="0" err="1" smtClean="0"/>
              <a:t>ctr</a:t>
            </a:r>
            <a:r>
              <a:rPr lang="en-AU" dirty="0" smtClean="0"/>
              <a:t>’), while the old value is unchanged (</a:t>
            </a:r>
            <a:r>
              <a:rPr lang="en-AU" dirty="0" err="1" smtClean="0"/>
              <a:t>ctr</a:t>
            </a:r>
            <a:r>
              <a:rPr lang="en-AU" dirty="0" smtClean="0"/>
              <a:t>).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So the predicate states that the new value of the counter, </a:t>
            </a:r>
            <a:r>
              <a:rPr lang="en-AU" sz="2800" dirty="0" err="1" smtClean="0"/>
              <a:t>ctr</a:t>
            </a:r>
            <a:r>
              <a:rPr lang="en-AU" sz="2800" dirty="0" smtClean="0"/>
              <a:t>’, is the old value plus one.</a:t>
            </a:r>
          </a:p>
          <a:p>
            <a:endParaRPr lang="en-US" sz="2800" dirty="0"/>
          </a:p>
          <a:p>
            <a:r>
              <a:rPr lang="en-AU" sz="2800" dirty="0" smtClean="0"/>
              <a:t>As well as changing the state variables, an operation may also have input and output parameters. Input parameter names are usually </a:t>
            </a:r>
            <a:r>
              <a:rPr lang="en-AU" sz="2800" dirty="0" err="1" smtClean="0"/>
              <a:t>sufﬁxed</a:t>
            </a:r>
            <a:r>
              <a:rPr lang="en-AU" sz="2800" dirty="0" smtClean="0"/>
              <a:t> with ‘?’, while output parameter names are </a:t>
            </a:r>
            <a:r>
              <a:rPr lang="en-AU" sz="2800" dirty="0" err="1" smtClean="0"/>
              <a:t>sufﬁxed</a:t>
            </a:r>
            <a:r>
              <a:rPr lang="en-AU" sz="2800" dirty="0" smtClean="0"/>
              <a:t> with ‘!’. 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example, the following operation for decrementing the counter has as an input parameter, the amount by which the counter should be decremented:</a:t>
            </a:r>
          </a:p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861048"/>
            <a:ext cx="4013596" cy="226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 following operation has an output parameter which is the value of the counter</a:t>
            </a:r>
            <a:endParaRPr lang="en-A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80928"/>
            <a:ext cx="3528392" cy="240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</a:t>
            </a:r>
            <a:r>
              <a:rPr lang="en-AU" dirty="0" err="1" smtClean="0"/>
              <a:t>Speciﬁcation</a:t>
            </a:r>
            <a:r>
              <a:rPr lang="en-AU" dirty="0" smtClean="0"/>
              <a:t>: Check-In/Check-Out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AU" dirty="0" smtClean="0"/>
              <a:t>We consider a </a:t>
            </a:r>
            <a:r>
              <a:rPr lang="en-AU" dirty="0" err="1" smtClean="0"/>
              <a:t>speciﬁcation</a:t>
            </a:r>
            <a:r>
              <a:rPr lang="en-AU" dirty="0" smtClean="0"/>
              <a:t> of a system used to check staff members in and out of a building.</a:t>
            </a:r>
          </a:p>
          <a:p>
            <a:endParaRPr lang="en-US" dirty="0"/>
          </a:p>
          <a:p>
            <a:r>
              <a:rPr lang="en-AU" dirty="0" smtClean="0"/>
              <a:t>Since we will be dealing with elements of type staff, we introduce the type Staff as a basic type:</a:t>
            </a:r>
          </a:p>
          <a:p>
            <a:pPr>
              <a:buNone/>
            </a:pPr>
            <a:r>
              <a:rPr lang="en-AU" dirty="0" smtClean="0"/>
              <a:t>				[Staff ]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 is a “model-oriented” approach with an explicit model of the state of </a:t>
            </a:r>
            <a:r>
              <a:rPr lang="en-US" dirty="0" smtClean="0"/>
              <a:t>an abstract </a:t>
            </a:r>
            <a:r>
              <a:rPr lang="en-US" dirty="0"/>
              <a:t>machine given, and operations are defined in terms of this state. </a:t>
            </a:r>
            <a:endParaRPr lang="en-US" dirty="0" smtClean="0"/>
          </a:p>
          <a:p>
            <a:r>
              <a:rPr lang="en-US" dirty="0" smtClean="0"/>
              <a:t>Its mathematical </a:t>
            </a:r>
            <a:r>
              <a:rPr lang="en-US" dirty="0"/>
              <a:t>notation is used for formal specification, and the schema calculus </a:t>
            </a:r>
            <a:r>
              <a:rPr lang="en-US" dirty="0" smtClean="0"/>
              <a:t>is used </a:t>
            </a:r>
            <a:r>
              <a:rPr lang="en-US" dirty="0"/>
              <a:t>to structure the specifications. The schema calculus is visually striking, </a:t>
            </a:r>
            <a:r>
              <a:rPr lang="en-US" dirty="0" smtClean="0"/>
              <a:t>and consists </a:t>
            </a:r>
            <a:r>
              <a:rPr lang="en-US" dirty="0"/>
              <a:t>essentially of boxes, with these boxes or schemas used to describe </a:t>
            </a:r>
            <a:r>
              <a:rPr lang="en-US" dirty="0" smtClean="0"/>
              <a:t>operations and </a:t>
            </a:r>
            <a:r>
              <a:rPr lang="en-US" dirty="0"/>
              <a:t>states.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schemas may be used as building blocks and combined </a:t>
            </a:r>
            <a:r>
              <a:rPr lang="en-US" dirty="0" smtClean="0"/>
              <a:t>with other </a:t>
            </a:r>
            <a:r>
              <a:rPr lang="en-US" dirty="0"/>
              <a:t>schemas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Check-In/Check-Out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state of the system is described by the following schema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068960"/>
            <a:ext cx="497420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Check-In/Check-Out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 operation to check a staff member into the building is </a:t>
            </a:r>
            <a:r>
              <a:rPr lang="en-AU" dirty="0" err="1" smtClean="0"/>
              <a:t>speciﬁed</a:t>
            </a:r>
            <a:r>
              <a:rPr lang="en-AU" dirty="0" smtClean="0"/>
              <a:t> as follows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24944"/>
            <a:ext cx="4536504" cy="333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Check-In/Check-Out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Similarly, an operation to check a staff member out of the building may be </a:t>
            </a:r>
            <a:r>
              <a:rPr lang="en-AU" dirty="0" err="1" smtClean="0"/>
              <a:t>speciﬁed</a:t>
            </a:r>
            <a:r>
              <a:rPr lang="en-AU" dirty="0" smtClean="0"/>
              <a:t> as follows</a:t>
            </a:r>
          </a:p>
          <a:p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-10920" b="-1"/>
          <a:stretch/>
        </p:blipFill>
        <p:spPr bwMode="auto">
          <a:xfrm>
            <a:off x="2267744" y="3501008"/>
            <a:ext cx="4032448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15816" y="3861048"/>
            <a:ext cx="10801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Check-In/Check-Out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A query operation to check whether a particular member of staff is in or out will give an output parameter of the following type:</a:t>
            </a:r>
          </a:p>
          <a:p>
            <a:pPr>
              <a:buNone/>
            </a:pPr>
            <a:r>
              <a:rPr lang="en-AU" sz="2800" dirty="0" smtClean="0"/>
              <a:t>			</a:t>
            </a:r>
            <a:r>
              <a:rPr lang="en-AU" sz="2800" dirty="0" err="1" smtClean="0"/>
              <a:t>QueryReply</a:t>
            </a:r>
            <a:r>
              <a:rPr lang="en-AU" sz="2800" dirty="0" smtClean="0"/>
              <a:t> == is in | is out</a:t>
            </a:r>
          </a:p>
          <a:p>
            <a:endParaRPr lang="en-A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468052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Check-In/Check-Out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Typically the system would be initialised so that all sets are empty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96952"/>
            <a:ext cx="3600400" cy="286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schema calculus is a powerful means of decomposing a specification </a:t>
            </a:r>
            <a:r>
              <a:rPr lang="en-US" dirty="0" smtClean="0"/>
              <a:t>into smaller </a:t>
            </a:r>
            <a:r>
              <a:rPr lang="en-US" dirty="0"/>
              <a:t>pieces or schemas.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helps to make Z specifications highly readable, </a:t>
            </a:r>
            <a:r>
              <a:rPr lang="en-US" dirty="0" smtClean="0"/>
              <a:t>as each </a:t>
            </a:r>
            <a:r>
              <a:rPr lang="en-US" dirty="0"/>
              <a:t>individual schema is small in size and self-contained.</a:t>
            </a:r>
          </a:p>
        </p:txBody>
      </p:sp>
    </p:spTree>
    <p:extLst>
      <p:ext uri="{BB962C8B-B14F-4D97-AF65-F5344CB8AC3E}">
        <p14:creationId xmlns:p14="http://schemas.microsoft.com/office/powerpoint/2010/main" val="461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schema describes both the static and the dynamic aspects of a system.</a:t>
            </a:r>
          </a:p>
          <a:p>
            <a:r>
              <a:rPr lang="en-AU" dirty="0" smtClean="0"/>
              <a:t>Static</a:t>
            </a:r>
          </a:p>
          <a:p>
            <a:pPr lvl="1"/>
            <a:r>
              <a:rPr lang="en-AU" dirty="0" smtClean="0"/>
              <a:t>Individual states</a:t>
            </a:r>
          </a:p>
          <a:p>
            <a:pPr lvl="1"/>
            <a:r>
              <a:rPr lang="en-AU" dirty="0" smtClean="0"/>
              <a:t>Invariants maintained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Dynamic</a:t>
            </a:r>
          </a:p>
          <a:p>
            <a:pPr lvl="1"/>
            <a:r>
              <a:rPr lang="en-AU" dirty="0" smtClean="0"/>
              <a:t>State Transitions</a:t>
            </a:r>
          </a:p>
          <a:p>
            <a:pPr lvl="1"/>
            <a:r>
              <a:rPr lang="en-AU" dirty="0" smtClean="0"/>
              <a:t>Events (operations)</a:t>
            </a:r>
          </a:p>
          <a:p>
            <a:pPr lvl="1"/>
            <a:r>
              <a:rPr lang="en-AU" dirty="0" smtClean="0"/>
              <a:t>Transformations (relationship of input to output)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are defined in </a:t>
            </a:r>
            <a:r>
              <a:rPr lang="en-US" dirty="0" smtClean="0"/>
              <a:t>a precondition/</a:t>
            </a:r>
            <a:r>
              <a:rPr lang="en-US" dirty="0" err="1" smtClean="0"/>
              <a:t>postcondition</a:t>
            </a:r>
            <a:r>
              <a:rPr lang="en-US" dirty="0" smtClean="0"/>
              <a:t> </a:t>
            </a:r>
            <a:r>
              <a:rPr lang="en-US" dirty="0"/>
              <a:t>style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precondition must </a:t>
            </a:r>
            <a:r>
              <a:rPr lang="en-US" dirty="0"/>
              <a:t>be true before the operation is executed, and the </a:t>
            </a:r>
            <a:r>
              <a:rPr lang="en-US" dirty="0" smtClean="0"/>
              <a:t>post condition </a:t>
            </a:r>
            <a:r>
              <a:rPr lang="en-US" dirty="0"/>
              <a:t>must be </a:t>
            </a:r>
            <a:r>
              <a:rPr lang="en-US" dirty="0" smtClean="0"/>
              <a:t>true after </a:t>
            </a:r>
            <a:r>
              <a:rPr lang="en-US" dirty="0"/>
              <a:t>the operation has executed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invariant is the property that must be true at all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is a typed language and whenever a variable is introduced its type must </a:t>
            </a:r>
            <a:r>
              <a:rPr lang="en-US" dirty="0" smtClean="0"/>
              <a:t>be given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type is simply a collection of objects, and there are several standard </a:t>
            </a:r>
            <a:r>
              <a:rPr lang="en-US" dirty="0" smtClean="0"/>
              <a:t>types in </a:t>
            </a:r>
            <a:r>
              <a:rPr lang="en-US" dirty="0"/>
              <a:t>Z.</a:t>
            </a:r>
          </a:p>
        </p:txBody>
      </p:sp>
    </p:spTree>
    <p:extLst>
      <p:ext uri="{BB962C8B-B14F-4D97-AF65-F5344CB8AC3E}">
        <p14:creationId xmlns:p14="http://schemas.microsoft.com/office/powerpoint/2010/main" val="3883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Various conventions are employed within Z </a:t>
            </a:r>
            <a:r>
              <a:rPr lang="en-US" dirty="0" smtClean="0"/>
              <a:t>specification.</a:t>
            </a:r>
          </a:p>
          <a:p>
            <a:r>
              <a:rPr lang="en-US" dirty="0" smtClean="0"/>
              <a:t> </a:t>
            </a:r>
            <a:r>
              <a:rPr lang="en-US" dirty="0"/>
              <a:t>for example 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en-US" dirty="0"/>
              <a:t>? </a:t>
            </a:r>
            <a:r>
              <a:rPr lang="en-US" dirty="0" smtClean="0"/>
              <a:t>indicates that </a:t>
            </a:r>
            <a:r>
              <a:rPr lang="en-US" dirty="0"/>
              <a:t>v is an input variable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v! indicates that v is an output variable. </a:t>
            </a:r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dirty="0" err="1" smtClean="0"/>
              <a:t>num</a:t>
            </a:r>
            <a:r>
              <a:rPr lang="en-US" dirty="0"/>
              <a:t>? is an input variable and root! is an output variable for the square root </a:t>
            </a:r>
            <a:r>
              <a:rPr lang="en-US" dirty="0" smtClean="0"/>
              <a:t>example ahead. </a:t>
            </a:r>
          </a:p>
          <a:p>
            <a:r>
              <a:rPr lang="en-US" dirty="0" smtClean="0"/>
              <a:t>The notation  in </a:t>
            </a:r>
            <a:r>
              <a:rPr lang="en-US" dirty="0"/>
              <a:t>a schema indicates that the operation Op does not </a:t>
            </a:r>
            <a:r>
              <a:rPr lang="en-US" dirty="0" smtClean="0"/>
              <a:t>affect the </a:t>
            </a:r>
            <a:r>
              <a:rPr lang="en-US" dirty="0"/>
              <a:t>state, whereas the notation Δ in the schema indicates that Op is an operation that</a:t>
            </a:r>
          </a:p>
          <a:p>
            <a:pPr marL="0" indent="0">
              <a:buNone/>
            </a:pPr>
            <a:r>
              <a:rPr lang="en-US" dirty="0" smtClean="0"/>
              <a:t>   affects </a:t>
            </a:r>
            <a:r>
              <a:rPr lang="en-US" dirty="0"/>
              <a:t>the state.</a:t>
            </a:r>
          </a:p>
        </p:txBody>
      </p:sp>
    </p:spTree>
    <p:extLst>
      <p:ext uri="{BB962C8B-B14F-4D97-AF65-F5344CB8AC3E}">
        <p14:creationId xmlns:p14="http://schemas.microsoft.com/office/powerpoint/2010/main" val="38196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10447</TotalTime>
  <Words>1245</Words>
  <Application>Microsoft Office PowerPoint</Application>
  <PresentationFormat>On-screen Show (4:3)</PresentationFormat>
  <Paragraphs>134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Colonna MT</vt:lpstr>
      <vt:lpstr>Symbol</vt:lpstr>
      <vt:lpstr>ZapfDingbats</vt:lpstr>
      <vt:lpstr>Office Theme</vt:lpstr>
      <vt:lpstr>Formal Methods</vt:lpstr>
      <vt:lpstr>Z Language</vt:lpstr>
      <vt:lpstr>Z Language</vt:lpstr>
      <vt:lpstr>Schema</vt:lpstr>
      <vt:lpstr>Schema</vt:lpstr>
      <vt:lpstr>Schema</vt:lpstr>
      <vt:lpstr>Operation</vt:lpstr>
      <vt:lpstr>Z language</vt:lpstr>
      <vt:lpstr>Conventions</vt:lpstr>
      <vt:lpstr>Example</vt:lpstr>
      <vt:lpstr>Example Explanation</vt:lpstr>
      <vt:lpstr>Z Language</vt:lpstr>
      <vt:lpstr>Z Language</vt:lpstr>
      <vt:lpstr>Z Language</vt:lpstr>
      <vt:lpstr>Z Language</vt:lpstr>
      <vt:lpstr>Z Language</vt:lpstr>
      <vt:lpstr>Z Language</vt:lpstr>
      <vt:lpstr>Z-Schema Conventions</vt:lpstr>
      <vt:lpstr>Z language - Schema</vt:lpstr>
      <vt:lpstr>Z language - Schema</vt:lpstr>
      <vt:lpstr>Z language - Schema</vt:lpstr>
      <vt:lpstr>Z language - Schema</vt:lpstr>
      <vt:lpstr>Initialization</vt:lpstr>
      <vt:lpstr>Operation</vt:lpstr>
      <vt:lpstr>Operation</vt:lpstr>
      <vt:lpstr>Operation</vt:lpstr>
      <vt:lpstr>Example</vt:lpstr>
      <vt:lpstr>Example</vt:lpstr>
      <vt:lpstr>Example Speciﬁcation: Check-In/Check-Out</vt:lpstr>
      <vt:lpstr>Check-In/Check-Out</vt:lpstr>
      <vt:lpstr>Check-In/Check-Out</vt:lpstr>
      <vt:lpstr>Check-In/Check-Out</vt:lpstr>
      <vt:lpstr>Check-In/Check-Out</vt:lpstr>
      <vt:lpstr>Check-In/Check-Out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AAyL</dc:creator>
  <cp:lastModifiedBy>MY PC</cp:lastModifiedBy>
  <cp:revision>69</cp:revision>
  <dcterms:created xsi:type="dcterms:W3CDTF">2017-12-05T09:42:28Z</dcterms:created>
  <dcterms:modified xsi:type="dcterms:W3CDTF">2022-05-10T07:16:18Z</dcterms:modified>
</cp:coreProperties>
</file>