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5"/>
  </p:notesMasterIdLst>
  <p:sldIdLst>
    <p:sldId id="335" r:id="rId2"/>
    <p:sldId id="256" r:id="rId3"/>
    <p:sldId id="334" r:id="rId4"/>
    <p:sldId id="311" r:id="rId5"/>
    <p:sldId id="257" r:id="rId6"/>
    <p:sldId id="259" r:id="rId7"/>
    <p:sldId id="260" r:id="rId8"/>
    <p:sldId id="261" r:id="rId9"/>
    <p:sldId id="313" r:id="rId10"/>
    <p:sldId id="262" r:id="rId11"/>
    <p:sldId id="263" r:id="rId12"/>
    <p:sldId id="264" r:id="rId13"/>
    <p:sldId id="265" r:id="rId14"/>
    <p:sldId id="314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56" autoAdjust="0"/>
  </p:normalViewPr>
  <p:slideViewPr>
    <p:cSldViewPr>
      <p:cViewPr varScale="1">
        <p:scale>
          <a:sx n="71" d="100"/>
          <a:sy n="71" d="100"/>
        </p:scale>
        <p:origin x="122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51AC5AA-E78A-406D-B0FC-9BD33FDA050F}" type="datetimeFigureOut">
              <a:rPr lang="en-US"/>
              <a:pPr>
                <a:defRPr/>
              </a:pPr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9D71D7A-7FB0-4701-904B-C737C678F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4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4EE8E13-DF2B-46F0-BDD3-E7AF00FFB6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84E4015-B0A9-4487-AEC6-EFC60913C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23433643-2B6A-4029-BF23-D189DC69AA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524E902-B595-4AC8-ABCD-D7B3BB8B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9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260EF0F-6C38-4FEF-B60C-00D809F5F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E875635-4D98-42C6-8D05-9327027B5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F89F4C53-905C-46D1-A3FC-747A169428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387AA49-6051-45DD-8AAB-9105263DF9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62627B0-30C7-4931-B516-CF228C5627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10A6A40-0922-43FE-A131-8B76E2679A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A93E0A8-12B4-4C3F-A028-024A8A494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B345FFE-B957-44B7-B775-221D19032E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B2833BC-930B-451E-A507-E7E8155BE3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858F5CAD-32C9-4F11-8DE2-84C763E0DB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7512062B-2FEE-4BA6-BC9A-A3F434DA10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Methods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smtClean="0"/>
              <a:t># 6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Quantification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00963" cy="4114800"/>
          </a:xfrm>
        </p:spPr>
        <p:txBody>
          <a:bodyPr/>
          <a:lstStyle/>
          <a:p>
            <a:r>
              <a:rPr lang="en-US" sz="2800" smtClean="0"/>
              <a:t>Law 1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Example</a:t>
            </a:r>
          </a:p>
          <a:p>
            <a:endParaRPr lang="en-US" sz="2800" smtClean="0"/>
          </a:p>
          <a:p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endParaRPr lang="en-US" sz="2800" smtClean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33513" y="2667000"/>
          <a:ext cx="49244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3" imgW="2400300" imgH="368300" progId="Equation.3">
                  <p:embed/>
                </p:oleObj>
              </mc:Choice>
              <mc:Fallback>
                <p:oleObj name="Equation" r:id="rId3" imgW="2400300" imgH="3683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2667000"/>
                        <a:ext cx="49244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F0D96C2-D018-43A5-9296-BEED40C046F9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graphicFrame>
        <p:nvGraphicFramePr>
          <p:cNvPr id="51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62698"/>
              </p:ext>
            </p:extLst>
          </p:nvPr>
        </p:nvGraphicFramePr>
        <p:xfrm>
          <a:off x="328613" y="3887788"/>
          <a:ext cx="81057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5" imgW="3416300" imgH="431800" progId="Equation.3">
                  <p:embed/>
                </p:oleObj>
              </mc:Choice>
              <mc:Fallback>
                <p:oleObj name="Equation" r:id="rId5" imgW="3416300" imgH="4318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887788"/>
                        <a:ext cx="810577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Quantification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814763" cy="4114800"/>
          </a:xfrm>
        </p:spPr>
        <p:txBody>
          <a:bodyPr/>
          <a:lstStyle/>
          <a:p>
            <a:r>
              <a:rPr lang="en-US" sz="2800" dirty="0" smtClean="0"/>
              <a:t>Law 2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</a:t>
            </a:r>
          </a:p>
          <a:p>
            <a:endParaRPr lang="en-US" sz="2800" dirty="0" smtClean="0"/>
          </a:p>
        </p:txBody>
      </p:sp>
      <p:graphicFrame>
        <p:nvGraphicFramePr>
          <p:cNvPr id="6147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4794224"/>
              </p:ext>
            </p:extLst>
          </p:nvPr>
        </p:nvGraphicFramePr>
        <p:xfrm>
          <a:off x="1330325" y="3975100"/>
          <a:ext cx="67627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معادلة" r:id="rId3" imgW="3238500" imgH="431800" progId="Equation.3">
                  <p:embed/>
                </p:oleObj>
              </mc:Choice>
              <mc:Fallback>
                <p:oleObj name="معادلة" r:id="rId3" imgW="3238500" imgH="4318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975100"/>
                        <a:ext cx="67627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FC801B7-C7C0-4D81-A277-1295AD933C32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4325958"/>
              </p:ext>
            </p:extLst>
          </p:nvPr>
        </p:nvGraphicFramePr>
        <p:xfrm>
          <a:off x="831850" y="2595563"/>
          <a:ext cx="66881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معادلة" r:id="rId5" imgW="2832100" imgH="431800" progId="Equation.3">
                  <p:embed/>
                </p:oleObj>
              </mc:Choice>
              <mc:Fallback>
                <p:oleObj name="معادلة" r:id="rId5" imgW="2832100" imgH="431800" progId="Equation.3">
                  <p:embed/>
                  <p:pic>
                    <p:nvPicPr>
                      <p:cNvPr id="0" name="Picture 1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595563"/>
                        <a:ext cx="6688138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Existential quantification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269163" cy="4114800"/>
          </a:xfrm>
        </p:spPr>
        <p:txBody>
          <a:bodyPr/>
          <a:lstStyle/>
          <a:p>
            <a:r>
              <a:rPr lang="en-US" sz="2800" dirty="0" smtClean="0"/>
              <a:t>Existential quantifier denoted by </a:t>
            </a:r>
          </a:p>
          <a:p>
            <a:r>
              <a:rPr lang="en-US" sz="2800" dirty="0" smtClean="0"/>
              <a:t>Existential quantification is used to assert that a property holds of some (or at least one) elements of a set</a:t>
            </a:r>
          </a:p>
          <a:p>
            <a:r>
              <a:rPr lang="en-US" sz="2800" dirty="0" smtClean="0"/>
              <a:t>“Some natural numbers are divisible by 3” may be written as</a:t>
            </a:r>
          </a:p>
          <a:p>
            <a:endParaRPr lang="en-US" sz="2800" dirty="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81763" y="1981200"/>
          <a:ext cx="37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3" imgW="114201" imgH="139579" progId="Equation.3">
                  <p:embed/>
                </p:oleObj>
              </mc:Choice>
              <mc:Fallback>
                <p:oleObj name="Equation" r:id="rId3" imgW="114201" imgH="139579" progId="Equation.3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1981200"/>
                        <a:ext cx="3746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7418120"/>
              </p:ext>
            </p:extLst>
          </p:nvPr>
        </p:nvGraphicFramePr>
        <p:xfrm>
          <a:off x="2644775" y="4953000"/>
          <a:ext cx="29892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5" imgW="1054100" imgH="165100" progId="Equation.3">
                  <p:embed/>
                </p:oleObj>
              </mc:Choice>
              <mc:Fallback>
                <p:oleObj name="Equation" r:id="rId5" imgW="1054100" imgH="1651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953000"/>
                        <a:ext cx="298926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4A60159-849A-49A1-AFC6-3A99394018C0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people like Jaffa cakes</a:t>
            </a:r>
          </a:p>
          <a:p>
            <a:r>
              <a:rPr lang="en-US" smtClean="0"/>
              <a:t>Some vegetarians don’t like Jaffa cakes</a:t>
            </a:r>
          </a:p>
          <a:p>
            <a:r>
              <a:rPr lang="en-US" smtClean="0"/>
              <a:t>Some people either like Jaffa cakes or are vegetarian</a:t>
            </a:r>
          </a:p>
          <a:p>
            <a:r>
              <a:rPr lang="en-US" smtClean="0"/>
              <a:t>Either some people like Jaffa cakes or some people are vegetarian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299C765-58A6-42EE-8630-FC0ADD9FADF7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6213" y="2057400"/>
          <a:ext cx="6627812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3" imgW="3289300" imgH="749300" progId="Equation.3">
                  <p:embed/>
                </p:oleObj>
              </mc:Choice>
              <mc:Fallback>
                <p:oleObj name="Equation" r:id="rId3" imgW="3289300" imgH="749300" progId="Equation.3">
                  <p:embed/>
                  <p:pic>
                    <p:nvPicPr>
                      <p:cNvPr id="0" name="Picture 8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057400"/>
                        <a:ext cx="6627812" cy="150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CFF3E592-40A3-4B82-8737-6E29AC3BFFDC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635" y="2373086"/>
            <a:ext cx="366713" cy="469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Existential quantification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814763" cy="4114800"/>
          </a:xfrm>
        </p:spPr>
        <p:txBody>
          <a:bodyPr/>
          <a:lstStyle/>
          <a:p>
            <a:r>
              <a:rPr lang="en-US" sz="2800" smtClean="0"/>
              <a:t>Law 3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Example</a:t>
            </a:r>
          </a:p>
          <a:p>
            <a:endParaRPr lang="en-US" sz="2800" smtClean="0"/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71588" y="2454275"/>
          <a:ext cx="70500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معادلة" r:id="rId3" imgW="2794000" imgH="203200" progId="Equation.3">
                  <p:embed/>
                </p:oleObj>
              </mc:Choice>
              <mc:Fallback>
                <p:oleObj name="معادلة" r:id="rId3" imgW="2794000" imgH="203200" progId="Equation.3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454275"/>
                        <a:ext cx="70500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3600" y="4191000"/>
          <a:ext cx="48942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معادلة" r:id="rId5" imgW="2641600" imgH="431800" progId="Equation.3">
                  <p:embed/>
                </p:oleObj>
              </mc:Choice>
              <mc:Fallback>
                <p:oleObj name="معادلة" r:id="rId5" imgW="2641600" imgH="4318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48942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710B20C-EE13-434B-A64B-870DB5E41B59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Existential quantification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814763" cy="4114800"/>
          </a:xfrm>
        </p:spPr>
        <p:txBody>
          <a:bodyPr/>
          <a:lstStyle/>
          <a:p>
            <a:r>
              <a:rPr lang="en-US" sz="2800" smtClean="0"/>
              <a:t>Law 4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Example</a:t>
            </a:r>
          </a:p>
          <a:p>
            <a:endParaRPr lang="en-US" sz="2800" smtClean="0"/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0325" y="2459038"/>
          <a:ext cx="6931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3" imgW="2349500" imgH="190500" progId="Equation.3">
                  <p:embed/>
                </p:oleObj>
              </mc:Choice>
              <mc:Fallback>
                <p:oleObj name="Equation" r:id="rId3" imgW="2349500" imgH="190500" progId="Equation.3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459038"/>
                        <a:ext cx="69310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46188" y="3983038"/>
          <a:ext cx="6667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name="Equation" r:id="rId5" imgW="2222500" imgH="368300" progId="Equation.3">
                  <p:embed/>
                </p:oleObj>
              </mc:Choice>
              <mc:Fallback>
                <p:oleObj name="Equation" r:id="rId5" imgW="2222500" imgH="3683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983038"/>
                        <a:ext cx="66675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D57D30D-D40A-4BB6-BEE4-33316E64FDF0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Satisfaction and validity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485063" cy="4114800"/>
          </a:xfrm>
        </p:spPr>
        <p:txBody>
          <a:bodyPr/>
          <a:lstStyle/>
          <a:p>
            <a:r>
              <a:rPr lang="en-US" sz="2400" smtClean="0"/>
              <a:t>The predicate n&gt;3 can be considered neither true nor false unless we know the value associated with n</a:t>
            </a:r>
          </a:p>
          <a:p>
            <a:endParaRPr lang="en-US" sz="2400" smtClean="0"/>
          </a:p>
          <a:p>
            <a:r>
              <a:rPr lang="en-US" sz="2400" smtClean="0"/>
              <a:t>A predicate p is valid if and only if it is true for all possible values of the appropriate type. That is, if a predicate p is associated with a variable x of type X, then p is valid if, and only if,</a:t>
            </a:r>
          </a:p>
          <a:p>
            <a:endParaRPr lang="en-US" sz="2400" smtClean="0"/>
          </a:p>
          <a:p>
            <a:r>
              <a:rPr lang="en-US" sz="2400" smtClean="0"/>
              <a:t>Example 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08475" y="5029200"/>
          <a:ext cx="207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3" imgW="889000" imgH="190500" progId="Equation.3">
                  <p:embed/>
                </p:oleObj>
              </mc:Choice>
              <mc:Fallback>
                <p:oleObj name="Equation" r:id="rId3" imgW="889000" imgH="190500" progId="Equation.3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5029200"/>
                        <a:ext cx="20748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27163" y="5943600"/>
          <a:ext cx="65008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5" imgW="3263900" imgH="190500" progId="Equation.3">
                  <p:embed/>
                </p:oleObj>
              </mc:Choice>
              <mc:Fallback>
                <p:oleObj name="Equation" r:id="rId5" imgW="3263900" imgH="1905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5943600"/>
                        <a:ext cx="6500812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D4EA756-0ED4-4CD2-A06D-1A4418E34F7F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Satisfaction and validity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sz="2800" smtClean="0"/>
              <a:t>A predicate p is satisfiable if and only if it is true for some values of the appropriate type. That is, if a predicate p is associated with a variable x of type X, then p is satisfiable if, and only if ,</a:t>
            </a:r>
          </a:p>
          <a:p>
            <a:endParaRPr lang="en-US" sz="2800" smtClean="0"/>
          </a:p>
          <a:p>
            <a:r>
              <a:rPr lang="en-US" sz="2800" smtClean="0"/>
              <a:t>Example</a:t>
            </a:r>
          </a:p>
          <a:p>
            <a:pPr>
              <a:buFontTx/>
              <a:buNone/>
            </a:pPr>
            <a:r>
              <a:rPr lang="en-US" sz="2800" smtClean="0"/>
              <a:t>	</a:t>
            </a:r>
          </a:p>
          <a:p>
            <a:endParaRPr lang="en-US" sz="2800" smtClean="0"/>
          </a:p>
        </p:txBody>
      </p:sp>
      <p:graphicFrame>
        <p:nvGraphicFramePr>
          <p:cNvPr id="12291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16038" y="5257800"/>
          <a:ext cx="52022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3" imgW="2514600" imgH="368300" progId="Equation.3">
                  <p:embed/>
                </p:oleObj>
              </mc:Choice>
              <mc:Fallback>
                <p:oleObj name="Equation" r:id="rId3" imgW="2514600" imgH="368300" progId="Equation.3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5257800"/>
                        <a:ext cx="52022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02063" y="3810000"/>
          <a:ext cx="2058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5" imgW="876300" imgH="190500" progId="Equation.3">
                  <p:embed/>
                </p:oleObj>
              </mc:Choice>
              <mc:Fallback>
                <p:oleObj name="Equation" r:id="rId5" imgW="876300" imgH="1905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3810000"/>
                        <a:ext cx="205898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B783452-ABC3-4475-A1AB-3018E4B15530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Satisfaction and validity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sz="2800" smtClean="0"/>
              <a:t>A predicate p is unsatisfiable if, and only if, it is false for all possible values of the appropriate type.</a:t>
            </a:r>
          </a:p>
          <a:p>
            <a:endParaRPr lang="en-US" sz="2800" smtClean="0"/>
          </a:p>
          <a:p>
            <a:r>
              <a:rPr lang="en-US" sz="2800" smtClean="0"/>
              <a:t>If a predicate p is associated with a variable x of type X, then p is unsatisfiable if, and only if, 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389313" y="4953000"/>
          <a:ext cx="26019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3" imgW="1091726" imgH="203112" progId="Equation.3">
                  <p:embed/>
                </p:oleObj>
              </mc:Choice>
              <mc:Fallback>
                <p:oleObj name="Equation" r:id="rId3" imgW="1091726" imgH="203112" progId="Equation.3">
                  <p:embed/>
                  <p:pic>
                    <p:nvPicPr>
                      <p:cNvPr id="0" name="Picture 9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4953000"/>
                        <a:ext cx="2601912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83CF228-1A7D-4F5D-AEAE-508AC1A941ED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Predicate Logic</a:t>
            </a:r>
            <a:br>
              <a:rPr lang="en-US" dirty="0" smtClean="0"/>
            </a:br>
            <a:r>
              <a:rPr lang="en-US" sz="3100" dirty="0" smtClean="0"/>
              <a:t>(First Order Logic - FOL)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Satisfaction and validity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Valid predicates and tautologies are always true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S</a:t>
            </a:r>
            <a:r>
              <a:rPr lang="en-US" sz="2800" dirty="0" err="1" smtClean="0"/>
              <a:t>atisfiable</a:t>
            </a:r>
            <a:r>
              <a:rPr lang="en-US" sz="2800" dirty="0" smtClean="0"/>
              <a:t> predicates and contingencies are sometimes true and sometimes false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U</a:t>
            </a:r>
            <a:r>
              <a:rPr lang="en-US" sz="2800" dirty="0" err="1" smtClean="0"/>
              <a:t>nsatisfiable</a:t>
            </a:r>
            <a:r>
              <a:rPr lang="en-US" sz="2800" dirty="0" smtClean="0"/>
              <a:t> predicates and contradictions are never true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DBC17C8-A5B9-4138-83CD-103BF518F712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negation of quantifiers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556500" cy="4114800"/>
          </a:xfrm>
        </p:spPr>
        <p:txBody>
          <a:bodyPr/>
          <a:lstStyle/>
          <a:p>
            <a:r>
              <a:rPr lang="en-US" sz="2800" smtClean="0"/>
              <a:t>The statement “some body like Brian” may be expressed via predicate logic as</a:t>
            </a:r>
          </a:p>
          <a:p>
            <a:endParaRPr lang="en-US" sz="2800" smtClean="0"/>
          </a:p>
          <a:p>
            <a:r>
              <a:rPr lang="en-US" sz="2800" smtClean="0"/>
              <a:t>To negate this expression, we may write as,</a:t>
            </a:r>
          </a:p>
          <a:p>
            <a:endParaRPr lang="en-US" sz="2800" smtClean="0"/>
          </a:p>
          <a:p>
            <a:r>
              <a:rPr lang="en-US" sz="2800" smtClean="0"/>
              <a:t>which in natural language may be expressed as “nobody likes Brian”</a:t>
            </a:r>
          </a:p>
          <a:p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66975" y="2863850"/>
          <a:ext cx="30749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Equation" r:id="rId3" imgW="1371600" imgH="190500" progId="Equation.3">
                  <p:embed/>
                </p:oleObj>
              </mc:Choice>
              <mc:Fallback>
                <p:oleObj name="Equation" r:id="rId3" imgW="1371600" imgH="190500" progId="Equation.3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863850"/>
                        <a:ext cx="30749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20900" y="3962400"/>
          <a:ext cx="29702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5" imgW="1473200" imgH="190500" progId="Equation.3">
                  <p:embed/>
                </p:oleObj>
              </mc:Choice>
              <mc:Fallback>
                <p:oleObj name="Equation" r:id="rId5" imgW="1473200" imgH="1905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962400"/>
                        <a:ext cx="29702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14B4922-7B84-458A-B553-B18B7A6AEB73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negation of quantifiers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Logically saying “nobody likes Brian” is equivalent to saying “everybody does not like Brian”.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negation of quantifiers behaves exactly in this fashion, just as in natural language, “nobody likes Brian” and “everybody does not like Brian” are equivalent so in predicate logic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And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are equivalent.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graphicFrame>
        <p:nvGraphicFramePr>
          <p:cNvPr id="1536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20875" y="4038600"/>
          <a:ext cx="39385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3" imgW="1548728" imgH="190417" progId="Equation.3">
                  <p:embed/>
                </p:oleObj>
              </mc:Choice>
              <mc:Fallback>
                <p:oleObj name="Equation" r:id="rId3" imgW="1548728" imgH="190417" progId="Equation.3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038600"/>
                        <a:ext cx="39385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85888" y="4876800"/>
          <a:ext cx="4568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5" imgW="1562100" imgH="190500" progId="Equation.3">
                  <p:embed/>
                </p:oleObj>
              </mc:Choice>
              <mc:Fallback>
                <p:oleObj name="Equation" r:id="rId5" imgW="1562100" imgH="1905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876800"/>
                        <a:ext cx="45688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670C16A-937A-41B6-B6C1-91D2F6EA5892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negation of quantifiers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800" dirty="0" smtClean="0"/>
              <a:t>Law </a:t>
            </a:r>
            <a:r>
              <a:rPr lang="en-US" sz="2800" dirty="0" smtClean="0"/>
              <a:t>3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When negation is applied to a quantified expression it flips quantifiers as it moves inwards(</a:t>
            </a:r>
            <a:r>
              <a:rPr lang="en-US" sz="2800" dirty="0" err="1" smtClean="0"/>
              <a:t>i.e</a:t>
            </a:r>
            <a:r>
              <a:rPr lang="en-US" sz="2800" dirty="0" smtClean="0"/>
              <a:t> negation turns all universal quantifiers to existential quantifiers and vice versa, and negates all predicates)</a:t>
            </a:r>
          </a:p>
          <a:p>
            <a:pPr>
              <a:buFontTx/>
              <a:buNone/>
            </a:pPr>
            <a:endParaRPr lang="en-US" sz="2800" dirty="0" smtClean="0"/>
          </a:p>
        </p:txBody>
      </p:sp>
      <p:graphicFrame>
        <p:nvGraphicFramePr>
          <p:cNvPr id="1638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85975" y="2528888"/>
          <a:ext cx="3908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3" imgW="1498600" imgH="190500" progId="Equation.3">
                  <p:embed/>
                </p:oleObj>
              </mc:Choice>
              <mc:Fallback>
                <p:oleObj name="Equation" r:id="rId3" imgW="1498600" imgH="190500" progId="Equation.3">
                  <p:embed/>
                  <p:pic>
                    <p:nvPicPr>
                      <p:cNvPr id="0" name="Picture 1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528888"/>
                        <a:ext cx="390842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5188" y="2944813"/>
          <a:ext cx="38084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5" imgW="1498600" imgH="190500" progId="Equation.3">
                  <p:embed/>
                </p:oleObj>
              </mc:Choice>
              <mc:Fallback>
                <p:oleObj name="Equation" r:id="rId5" imgW="1498600" imgH="190500" progId="Equation.3">
                  <p:embed/>
                  <p:pic>
                    <p:nvPicPr>
                      <p:cNvPr id="0" name="Picture 1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944813"/>
                        <a:ext cx="3808412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7786B15-D9F6-4C77-ABF6-234F7F1C9AA8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of FOL: Basic elements</a:t>
            </a: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	</a:t>
            </a:r>
            <a:r>
              <a:rPr lang="en-US" dirty="0" err="1" smtClean="0"/>
              <a:t>KingJohn</a:t>
            </a:r>
            <a:r>
              <a:rPr lang="en-US" dirty="0" smtClean="0"/>
              <a:t>, 2,…</a:t>
            </a:r>
          </a:p>
          <a:p>
            <a:r>
              <a:rPr lang="en-US" dirty="0" smtClean="0"/>
              <a:t>Functions	</a:t>
            </a:r>
            <a:r>
              <a:rPr lang="en-US" dirty="0" err="1" smtClean="0"/>
              <a:t>Sqrt</a:t>
            </a:r>
            <a:r>
              <a:rPr lang="en-US" dirty="0" smtClean="0"/>
              <a:t>, Likes...</a:t>
            </a:r>
          </a:p>
          <a:p>
            <a:r>
              <a:rPr lang="en-US" dirty="0" smtClean="0"/>
              <a:t>Variables	x, y, a, b,...</a:t>
            </a:r>
          </a:p>
          <a:p>
            <a:r>
              <a:rPr lang="en-US" dirty="0" smtClean="0"/>
              <a:t>Connectives	</a:t>
            </a:r>
            <a:r>
              <a:rPr lang="en-US" dirty="0" smtClean="0">
                <a:sym typeface="Symbol" pitchFamily="18" charset="2"/>
              </a:rPr>
              <a:t>, , , , </a:t>
            </a:r>
          </a:p>
          <a:p>
            <a:r>
              <a:rPr lang="en-US" dirty="0" smtClean="0"/>
              <a:t>Equality		= </a:t>
            </a:r>
          </a:p>
          <a:p>
            <a:r>
              <a:rPr lang="en-US" dirty="0" smtClean="0"/>
              <a:t>Quantifiers  	</a:t>
            </a:r>
            <a:r>
              <a:rPr lang="en-US" dirty="0" smtClean="0">
                <a:sym typeface="Symbol" pitchFamily="18" charset="2"/>
              </a:rPr>
              <a:t>,  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Predicates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 predicate is a proposition whose truth depends on the value of one or more variables.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For example, “n is a perfect square” is a predicate whose truth depends on the value of n.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 function like notation is used to denote a predicate supplied with specific variable values. P(n)=“n is a perfect square”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P(4) is true and P(5) is false.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8781760-4DAA-4479-8B46-1F8E5B74A3CB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Quantification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556500" cy="4114800"/>
          </a:xfrm>
        </p:spPr>
        <p:txBody>
          <a:bodyPr/>
          <a:lstStyle/>
          <a:p>
            <a:r>
              <a:rPr lang="en-US" sz="2800" smtClean="0"/>
              <a:t>Universal Quantification denoted as  </a:t>
            </a:r>
          </a:p>
          <a:p>
            <a:r>
              <a:rPr lang="en-US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Universal Quantification allows us to capture statements of the form “for all” or “for every”.</a:t>
            </a:r>
          </a:p>
          <a:p>
            <a:r>
              <a:rPr lang="en-US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example, “every natural number is greater than or equal to zero” can be written formally as </a:t>
            </a:r>
          </a:p>
          <a:p>
            <a:endParaRPr lang="en-US" sz="28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51625" y="2800350"/>
          <a:ext cx="103188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2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2800350"/>
                        <a:ext cx="103188" cy="19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18338" y="1905000"/>
          <a:ext cx="3841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Picture 2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1905000"/>
                        <a:ext cx="3841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3F96E376-2069-45B7-99ED-647D1562AB14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2133600" y="4724400"/>
          <a:ext cx="1905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7" imgW="850531" imgH="177723" progId="Equation.3">
                  <p:embed/>
                </p:oleObj>
              </mc:Choice>
              <mc:Fallback>
                <p:oleObj name="Equation" r:id="rId7" imgW="850531" imgH="177723" progId="Equation.3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19050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Quantification</a:t>
            </a:r>
          </a:p>
        </p:txBody>
      </p:sp>
      <p:sp>
        <p:nvSpPr>
          <p:cNvPr id="20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0237"/>
            <a:ext cx="7700963" cy="4114800"/>
          </a:xfrm>
        </p:spPr>
        <p:txBody>
          <a:bodyPr/>
          <a:lstStyle/>
          <a:p>
            <a:r>
              <a:rPr lang="en-US" sz="2800" dirty="0" smtClean="0"/>
              <a:t>A quantified statement consists of three parts: the quantifier, the quantification, and the predicate </a:t>
            </a:r>
          </a:p>
          <a:p>
            <a:r>
              <a:rPr lang="en-US" sz="2800" dirty="0" smtClean="0"/>
              <a:t>Every predicate logic statement can be considered as follows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6154350"/>
              </p:ext>
            </p:extLst>
          </p:nvPr>
        </p:nvGraphicFramePr>
        <p:xfrm>
          <a:off x="1550988" y="4648200"/>
          <a:ext cx="50466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" imgW="2197100" imgH="203200" progId="Equation.3">
                  <p:embed/>
                </p:oleObj>
              </mc:Choice>
              <mc:Fallback>
                <p:oleObj name="Equation" r:id="rId3" imgW="2197100" imgH="203200" progId="Equation.3">
                  <p:embed/>
                  <p:pic>
                    <p:nvPicPr>
                      <p:cNvPr id="0" name="Picture 9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4648200"/>
                        <a:ext cx="504666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8D6D4B8-E465-4604-8793-3D92608912D7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/>
              <a:t>Universal Quantification</a:t>
            </a:r>
          </a:p>
        </p:txBody>
      </p:sp>
      <p:graphicFrame>
        <p:nvGraphicFramePr>
          <p:cNvPr id="3077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72492382"/>
              </p:ext>
            </p:extLst>
          </p:nvPr>
        </p:nvGraphicFramePr>
        <p:xfrm>
          <a:off x="1447800" y="2266950"/>
          <a:ext cx="57356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3" imgW="2679700" imgH="203200" progId="Equation.3">
                  <p:embed/>
                </p:oleObj>
              </mc:Choice>
              <mc:Fallback>
                <p:oleObj name="Equation" r:id="rId3" imgW="2679700" imgH="203200" progId="Equation.3">
                  <p:embed/>
                  <p:pic>
                    <p:nvPicPr>
                      <p:cNvPr id="0" name="Picture 2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66950"/>
                        <a:ext cx="57356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ED79BD-123A-4FD6-89CC-29B43F69B864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Everybody likes Jaffa cakes</a:t>
            </a:r>
          </a:p>
          <a:p>
            <a:r>
              <a:rPr lang="en-US" smtClean="0"/>
              <a:t>All vegetarians don’t like Jaffa cakes</a:t>
            </a:r>
          </a:p>
          <a:p>
            <a:r>
              <a:rPr lang="en-US" smtClean="0"/>
              <a:t>Everybody either likes Jaffa cakes or is a vegetarian</a:t>
            </a:r>
          </a:p>
          <a:p>
            <a:r>
              <a:rPr lang="en-US" smtClean="0"/>
              <a:t>Either every body likes Jaffa cakes or everybody is a vegetarian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6885576-9F7F-4F8F-A308-432E55FC5FC9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49363" y="2182813"/>
          <a:ext cx="6935787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" imgW="3975100" imgH="889000" progId="Equation.3">
                  <p:embed/>
                </p:oleObj>
              </mc:Choice>
              <mc:Fallback>
                <p:oleObj name="Equation" r:id="rId3" imgW="3975100" imgH="889000" progId="Equation.3">
                  <p:embed/>
                  <p:pic>
                    <p:nvPicPr>
                      <p:cNvPr id="0" name="Picture 8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182813"/>
                        <a:ext cx="6935787" cy="1550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6E112844-5186-4B9E-AFEF-E428069E96E9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687" y="2514600"/>
            <a:ext cx="366713" cy="469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666</Words>
  <Application>Microsoft Office PowerPoint</Application>
  <PresentationFormat>On-screen Show (4:3)</PresentationFormat>
  <Paragraphs>122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Symbol</vt:lpstr>
      <vt:lpstr>Tahoma</vt:lpstr>
      <vt:lpstr>Office Theme</vt:lpstr>
      <vt:lpstr>Equation</vt:lpstr>
      <vt:lpstr>معادلة</vt:lpstr>
      <vt:lpstr>Formal Methods</vt:lpstr>
      <vt:lpstr> Predicate Logic (First Order Logic - FOL)  </vt:lpstr>
      <vt:lpstr>Syntax of FOL: Basic elements</vt:lpstr>
      <vt:lpstr>Predicates</vt:lpstr>
      <vt:lpstr>Universal Quantification</vt:lpstr>
      <vt:lpstr>Universal Quantification</vt:lpstr>
      <vt:lpstr>Universal Quantification</vt:lpstr>
      <vt:lpstr>Exercise</vt:lpstr>
      <vt:lpstr>Solution</vt:lpstr>
      <vt:lpstr>Universal Quantification</vt:lpstr>
      <vt:lpstr>Universal Quantification</vt:lpstr>
      <vt:lpstr>Existential quantification</vt:lpstr>
      <vt:lpstr>Exercise</vt:lpstr>
      <vt:lpstr>Solution</vt:lpstr>
      <vt:lpstr>Existential quantification</vt:lpstr>
      <vt:lpstr>Existential quantification</vt:lpstr>
      <vt:lpstr>Satisfaction and validity</vt:lpstr>
      <vt:lpstr>Satisfaction and validity</vt:lpstr>
      <vt:lpstr>Satisfaction and validity</vt:lpstr>
      <vt:lpstr>Satisfaction and validity</vt:lpstr>
      <vt:lpstr>The negation of quantifiers</vt:lpstr>
      <vt:lpstr>The negation of quantifiers</vt:lpstr>
      <vt:lpstr>The negation of quantifiers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NUST</dc:creator>
  <cp:lastModifiedBy>MY PC</cp:lastModifiedBy>
  <cp:revision>443</cp:revision>
  <dcterms:created xsi:type="dcterms:W3CDTF">2005-12-27T17:58:43Z</dcterms:created>
  <dcterms:modified xsi:type="dcterms:W3CDTF">2022-02-28T11:57:54Z</dcterms:modified>
</cp:coreProperties>
</file>