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notesMasterIdLst>
    <p:notesMasterId r:id="rId24"/>
  </p:notesMasterIdLst>
  <p:sldIdLst>
    <p:sldId id="369" r:id="rId2"/>
    <p:sldId id="365" r:id="rId3"/>
    <p:sldId id="366" r:id="rId4"/>
    <p:sldId id="281" r:id="rId5"/>
    <p:sldId id="370" r:id="rId6"/>
    <p:sldId id="371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3" r:id="rId17"/>
    <p:sldId id="384" r:id="rId18"/>
    <p:sldId id="386" r:id="rId19"/>
    <p:sldId id="388" r:id="rId20"/>
    <p:sldId id="390" r:id="rId21"/>
    <p:sldId id="391" r:id="rId22"/>
    <p:sldId id="39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6612" autoAdjust="0"/>
  </p:normalViewPr>
  <p:slideViewPr>
    <p:cSldViewPr>
      <p:cViewPr varScale="1">
        <p:scale>
          <a:sx n="53" d="100"/>
          <a:sy n="53" d="100"/>
        </p:scale>
        <p:origin x="18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49AA-A1C2-45AC-A047-8707E9C2F90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F2EC-4C5E-4C15-BFF1-5BB95AE2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to</a:t>
            </a:r>
            <a:r>
              <a:rPr lang="en-US" baseline="0" dirty="0" smtClean="0"/>
              <a:t> perform a specific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F2EC-4C5E-4C15-BFF1-5BB95AE2C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requirement::</a:t>
            </a:r>
          </a:p>
          <a:p>
            <a:r>
              <a:rPr lang="en-US" dirty="0" smtClean="0"/>
              <a:t>System</a:t>
            </a:r>
            <a:r>
              <a:rPr lang="en-US" baseline="0" dirty="0" smtClean="0"/>
              <a:t> shall be able to allow customer to withdraw money between 1000 to 50000 per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F2EC-4C5E-4C15-BFF1-5BB95AE2C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NIST National Institute of Standards and Technology reports</a:t>
            </a:r>
          </a:p>
          <a:p>
            <a:r>
              <a:rPr lang="en-US" dirty="0" smtClean="0"/>
              <a:t>Software</a:t>
            </a:r>
            <a:r>
              <a:rPr lang="en-US" baseline="0" dirty="0" smtClean="0"/>
              <a:t> bugs cost 60 million dollars </a:t>
            </a:r>
            <a:r>
              <a:rPr lang="en-US" baseline="0" dirty="0" err="1" smtClean="0"/>
              <a:t>annualy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F2EC-4C5E-4C15-BFF1-5BB95AE2C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F2EC-4C5E-4C15-BFF1-5BB95AE2C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where you make sure your code - as written - actually works the way it's supposed to work.</a:t>
            </a:r>
          </a:p>
          <a:p>
            <a:pPr rtl="0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 verification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where you prove mathematically that the underlying algorithm is correct.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F2EC-4C5E-4C15-BFF1-5BB95AE2C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34E853-EC29-478A-B0A8-3B1216A1BC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8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A0D8-08A5-4468-A5F5-0E3BAD78F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5D958-4D3C-4DE9-82F4-717ED988C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36B3-CFDB-47A9-8EE7-2AEB291FC0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909824-EC22-4BA4-9B1D-55B923D66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529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2C67-73E9-43B8-9A0F-C923AC93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6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E9CE-2BE5-4BDD-9A1D-B6829CE42D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95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37C0-DFD6-411D-AA8C-01A9E30213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712-5884-43B6-8E5D-EC8EE8571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F427F585-6F4C-4FA2-81B6-940661BABF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640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C029E78-1F3F-4000-B02D-3C9776966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2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B4206D-868C-4990-97B7-47C645672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74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438400"/>
            <a:ext cx="7633742" cy="1492132"/>
          </a:xfrm>
        </p:spPr>
        <p:txBody>
          <a:bodyPr/>
          <a:lstStyle/>
          <a:p>
            <a:r>
              <a:rPr lang="en-US" dirty="0" smtClean="0"/>
              <a:t>Formal methods in 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86BC171-1959-4B9E-AF13-39091C7AD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7197"/>
            <a:ext cx="6789101" cy="42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7E2989-E909-4599-879E-867FC5144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50044"/>
            <a:ext cx="6536687" cy="49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5400" y="133353"/>
            <a:ext cx="7105650" cy="672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9200" y="266703"/>
            <a:ext cx="6943725" cy="6591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133349"/>
            <a:ext cx="8258175" cy="672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133349"/>
            <a:ext cx="8258175" cy="672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133349"/>
            <a:ext cx="8315325" cy="672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133349"/>
            <a:ext cx="8258175" cy="672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0525" y="133349"/>
            <a:ext cx="8315325" cy="672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142874"/>
            <a:ext cx="8248650" cy="6591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82296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52600"/>
            <a:ext cx="7010400" cy="47213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Introduction to the Course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Objectives of the course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Basic Concepts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" y="142874"/>
            <a:ext cx="8582025" cy="6591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7675" y="142874"/>
            <a:ext cx="8248650" cy="6591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133349"/>
            <a:ext cx="8086725" cy="658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92025"/>
            <a:ext cx="8382000" cy="48737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rgbClr val="002060"/>
                </a:solidFill>
              </a:rPr>
              <a:t>Course Title: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 Methods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rgbClr val="002060"/>
                </a:solidFill>
              </a:rPr>
              <a:t>Total Credits: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3200" dirty="0" smtClean="0"/>
              <a:t> </a:t>
            </a:r>
            <a:r>
              <a:rPr lang="en-US" sz="3200" dirty="0"/>
              <a:t>Credits </a:t>
            </a:r>
            <a:endParaRPr lang="en-US" sz="3200" dirty="0" smtClean="0"/>
          </a:p>
          <a:p>
            <a:pPr marL="228600" lvl="1">
              <a:lnSpc>
                <a:spcPct val="200000"/>
              </a:lnSpc>
              <a:buNone/>
            </a:pPr>
            <a:r>
              <a:rPr lang="en-US" sz="32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3200" dirty="0" smtClean="0"/>
              <a:t> Credits Theory</a:t>
            </a:r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002060"/>
                </a:solidFill>
              </a:rPr>
              <a:t>Pre-requisite:</a:t>
            </a:r>
            <a:r>
              <a:rPr lang="en-US" sz="3200" dirty="0" smtClean="0"/>
              <a:t> Discrete Structures </a:t>
            </a:r>
            <a:endParaRPr lang="en-US" sz="3200" dirty="0"/>
          </a:p>
          <a:p>
            <a:pPr lvl="1">
              <a:lnSpc>
                <a:spcPct val="200000"/>
              </a:lnSpc>
              <a:buNone/>
            </a:pPr>
            <a:endParaRPr lang="en-US" sz="3200" dirty="0"/>
          </a:p>
          <a:p>
            <a:pPr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3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905000"/>
            <a:ext cx="7467600" cy="3657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CLO </a:t>
            </a:r>
            <a:r>
              <a:rPr lang="en-US" sz="2800" b="1" dirty="0" smtClean="0">
                <a:solidFill>
                  <a:srgbClr val="002060"/>
                </a:solidFill>
              </a:rPr>
              <a:t>1:</a:t>
            </a:r>
            <a:r>
              <a:rPr lang="en-US" sz="2800" dirty="0" smtClean="0"/>
              <a:t>Describe the costs and benefits of formal methods.</a:t>
            </a:r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CLO 2: </a:t>
            </a:r>
            <a:r>
              <a:rPr lang="en-US" sz="2800" dirty="0" smtClean="0"/>
              <a:t>Construct formal models of sequential software systems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CLO 3:</a:t>
            </a:r>
            <a:r>
              <a:rPr lang="en-US" sz="2800" dirty="0" smtClean="0"/>
              <a:t>Implement sequential software systems based on formal models.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5D640CFB-D6C1-4470-AEB8-93DB54D7F345}"/>
              </a:ext>
            </a:extLst>
          </p:cNvPr>
          <p:cNvSpPr txBox="1">
            <a:spLocks/>
          </p:cNvSpPr>
          <p:nvPr/>
        </p:nvSpPr>
        <p:spPr>
          <a:xfrm>
            <a:off x="609600" y="457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Course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2245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1-Concise Guide to Formal Methods, Theory, Fundamentals and Industry Applications, 2017, Springer </a:t>
            </a:r>
          </a:p>
          <a:p>
            <a:pPr>
              <a:buNone/>
            </a:pPr>
            <a:r>
              <a:rPr lang="en-US" sz="2800" dirty="0" smtClean="0"/>
              <a:t>2-Using Z Specification, Refinement, and Proof by Jim Woodcock and Jim Davies, 2000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230"/>
              </a:spcBef>
              <a:tabLst>
                <a:tab pos="469265" algn="l"/>
                <a:tab pos="469900" algn="l"/>
                <a:tab pos="3832860" algn="l"/>
              </a:tabLst>
            </a:pPr>
            <a:r>
              <a:rPr lang="en-US" sz="3600" dirty="0" smtClean="0">
                <a:cs typeface="Arial"/>
              </a:rPr>
              <a:t>Quizzes:</a:t>
            </a:r>
            <a:r>
              <a:rPr lang="en-US" sz="3600" spc="-30" dirty="0" smtClean="0">
                <a:cs typeface="Arial"/>
              </a:rPr>
              <a:t>10%</a:t>
            </a:r>
            <a:endParaRPr lang="en-US" sz="3600" dirty="0" smtClean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tabLst>
                <a:tab pos="469265" algn="l"/>
                <a:tab pos="469900" algn="l"/>
              </a:tabLst>
            </a:pPr>
            <a:r>
              <a:rPr lang="en-US" sz="3600" dirty="0" smtClean="0">
                <a:cs typeface="Arial"/>
              </a:rPr>
              <a:t>Assignments: </a:t>
            </a:r>
            <a:r>
              <a:rPr lang="en-US" sz="3600" spc="-10" dirty="0" smtClean="0">
                <a:cs typeface="Arial"/>
              </a:rPr>
              <a:t>10%</a:t>
            </a:r>
            <a:endParaRPr lang="en-US" sz="3600" dirty="0" smtClean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tabLst>
                <a:tab pos="469265" algn="l"/>
                <a:tab pos="469900" algn="l"/>
                <a:tab pos="2469515" algn="l"/>
                <a:tab pos="3914775" algn="l"/>
              </a:tabLst>
            </a:pPr>
            <a:r>
              <a:rPr lang="en-US" sz="3600" dirty="0" smtClean="0">
                <a:cs typeface="Arial"/>
              </a:rPr>
              <a:t>Mid</a:t>
            </a:r>
            <a:r>
              <a:rPr lang="en-US" sz="3600" spc="-75" dirty="0" smtClean="0">
                <a:cs typeface="Arial"/>
              </a:rPr>
              <a:t> </a:t>
            </a:r>
            <a:r>
              <a:rPr lang="en-US" sz="3600" spc="-360" dirty="0" smtClean="0">
                <a:cs typeface="Arial"/>
              </a:rPr>
              <a:t>T</a:t>
            </a:r>
            <a:r>
              <a:rPr lang="en-US" sz="3600" dirty="0" smtClean="0">
                <a:cs typeface="Arial"/>
              </a:rPr>
              <a:t>erm:3</a:t>
            </a:r>
            <a:r>
              <a:rPr lang="en-US" sz="3600" spc="-15" dirty="0" smtClean="0">
                <a:cs typeface="Arial"/>
              </a:rPr>
              <a:t>0</a:t>
            </a:r>
            <a:r>
              <a:rPr lang="en-US" sz="3600" dirty="0" smtClean="0">
                <a:cs typeface="Arial"/>
              </a:rPr>
              <a:t>%</a:t>
            </a: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tabLst>
                <a:tab pos="469265" algn="l"/>
                <a:tab pos="469900" algn="l"/>
                <a:tab pos="3896360" algn="l"/>
              </a:tabLst>
            </a:pPr>
            <a:r>
              <a:rPr lang="en-US" sz="3600" spc="-5" dirty="0" smtClean="0">
                <a:cs typeface="Arial"/>
              </a:rPr>
              <a:t>Final:</a:t>
            </a:r>
            <a:r>
              <a:rPr lang="en-US" sz="3600" spc="-10" dirty="0">
                <a:cs typeface="Arial"/>
              </a:rPr>
              <a:t>4</a:t>
            </a:r>
            <a:r>
              <a:rPr lang="en-US" sz="3600" spc="-10" dirty="0" smtClean="0">
                <a:cs typeface="Arial"/>
              </a:rPr>
              <a:t>0%</a:t>
            </a: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tabLst>
                <a:tab pos="469265" algn="l"/>
                <a:tab pos="469900" algn="l"/>
                <a:tab pos="3896360" algn="l"/>
              </a:tabLst>
            </a:pPr>
            <a:r>
              <a:rPr lang="en-US" sz="3600" spc="-10" dirty="0" smtClean="0">
                <a:cs typeface="Arial"/>
              </a:rPr>
              <a:t>Project/Presentation:10%</a:t>
            </a:r>
            <a:endParaRPr lang="en-US" sz="3600" dirty="0" smtClean="0"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553200" cy="1231106"/>
          </a:xfrm>
        </p:spPr>
        <p:txBody>
          <a:bodyPr/>
          <a:lstStyle/>
          <a:p>
            <a:r>
              <a:rPr lang="en-US" dirty="0" smtClean="0"/>
              <a:t>Formal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2954655"/>
          </a:xfrm>
        </p:spPr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3100" dirty="0" smtClean="0">
                <a:cs typeface="Times New Roman" pitchFamily="18" charset="0"/>
              </a:rPr>
              <a:t>Formal method is a way to takes the specification (written in    natural language) and converts it into its mathematical equivalent.</a:t>
            </a:r>
          </a:p>
          <a:p>
            <a:pPr>
              <a:buNone/>
            </a:pPr>
            <a:r>
              <a:rPr lang="en-US" sz="3100" dirty="0" smtClean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3100" dirty="0" smtClean="0">
                <a:cs typeface="Times New Roman" pitchFamily="18" charset="0"/>
              </a:rPr>
              <a:t>  It is normally used in the SDLC Analysis and Design stages.</a:t>
            </a:r>
          </a:p>
          <a:p>
            <a:pPr>
              <a:buFont typeface="Arial" pitchFamily="34" charset="0"/>
              <a:buChar char="•"/>
            </a:pPr>
            <a:endParaRPr lang="en-US" sz="3100" dirty="0" smtClean="0">
              <a:cs typeface="Times New Roman" pitchFamily="18" charset="0"/>
            </a:endParaRPr>
          </a:p>
          <a:p>
            <a:r>
              <a:rPr lang="en-US" sz="3100" dirty="0" smtClean="0">
                <a:cs typeface="Times New Roman" pitchFamily="18" charset="0"/>
              </a:rPr>
              <a:t> Formal method will also bring to light all different probable perspective to any given variables and functions that could have been hidden behind the English language. </a:t>
            </a:r>
            <a:endParaRPr lang="en-US" sz="31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0FB2923-7428-4C78-A071-490D5268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6331901" cy="45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AE73A3-6EE1-44B9-98CB-025CE9696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69094"/>
            <a:ext cx="6279515" cy="4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234</Words>
  <Application>Microsoft Office PowerPoint</Application>
  <PresentationFormat>On-screen Show (4:3)</PresentationFormat>
  <Paragraphs>41</Paragraphs>
  <Slides>22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Impact</vt:lpstr>
      <vt:lpstr>Times New Roman</vt:lpstr>
      <vt:lpstr>Badge</vt:lpstr>
      <vt:lpstr>Formal methods in SOFTWARE ENGINEERING</vt:lpstr>
      <vt:lpstr>Today’s Agenda</vt:lpstr>
      <vt:lpstr>Course Introduction</vt:lpstr>
      <vt:lpstr>PowerPoint Presentation</vt:lpstr>
      <vt:lpstr>Recommended BOOKS</vt:lpstr>
      <vt:lpstr>Grading scheme</vt:lpstr>
      <vt:lpstr>Formal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Ahmad</dc:creator>
  <cp:lastModifiedBy>MY PC</cp:lastModifiedBy>
  <cp:revision>43</cp:revision>
  <dcterms:created xsi:type="dcterms:W3CDTF">2019-01-28T11:12:24Z</dcterms:created>
  <dcterms:modified xsi:type="dcterms:W3CDTF">2022-02-15T05:28:12Z</dcterms:modified>
</cp:coreProperties>
</file>