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76" r:id="rId2"/>
    <p:sldId id="278" r:id="rId3"/>
    <p:sldId id="279" r:id="rId4"/>
    <p:sldId id="256" r:id="rId5"/>
    <p:sldId id="299" r:id="rId6"/>
    <p:sldId id="257" r:id="rId7"/>
    <p:sldId id="300" r:id="rId8"/>
    <p:sldId id="304" r:id="rId9"/>
    <p:sldId id="305" r:id="rId10"/>
    <p:sldId id="306" r:id="rId11"/>
    <p:sldId id="307" r:id="rId12"/>
    <p:sldId id="310" r:id="rId13"/>
    <p:sldId id="308" r:id="rId14"/>
    <p:sldId id="309" r:id="rId15"/>
    <p:sldId id="301" r:id="rId16"/>
    <p:sldId id="258" r:id="rId17"/>
    <p:sldId id="290" r:id="rId18"/>
    <p:sldId id="291" r:id="rId19"/>
    <p:sldId id="262" r:id="rId20"/>
    <p:sldId id="292" r:id="rId21"/>
    <p:sldId id="302" r:id="rId22"/>
    <p:sldId id="269" r:id="rId23"/>
    <p:sldId id="270" r:id="rId24"/>
    <p:sldId id="293" r:id="rId25"/>
    <p:sldId id="273" r:id="rId26"/>
    <p:sldId id="274" r:id="rId27"/>
    <p:sldId id="303" r:id="rId28"/>
    <p:sldId id="280" r:id="rId29"/>
    <p:sldId id="294" r:id="rId30"/>
    <p:sldId id="295" r:id="rId31"/>
    <p:sldId id="296" r:id="rId32"/>
    <p:sldId id="297" r:id="rId33"/>
    <p:sldId id="311" r:id="rId34"/>
    <p:sldId id="312"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5" autoAdjust="0"/>
    <p:restoredTop sz="85070" autoAdjust="0"/>
  </p:normalViewPr>
  <p:slideViewPr>
    <p:cSldViewPr snapToGrid="0">
      <p:cViewPr>
        <p:scale>
          <a:sx n="55" d="100"/>
          <a:sy n="55" d="100"/>
        </p:scale>
        <p:origin x="282" y="7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95094-CE42-4B8B-A393-9C2ACABB359F}" type="datetimeFigureOut">
              <a:rPr lang="en-US" smtClean="0"/>
              <a:t>5/23/2022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9168E-5485-4281-A257-EF2B682E0760}" type="slidenum">
              <a:rPr lang="en-US" smtClean="0"/>
              <a:t>‹#›</a:t>
            </a:fld>
            <a:endParaRPr lang="en-US"/>
          </a:p>
        </p:txBody>
      </p:sp>
    </p:spTree>
    <p:extLst>
      <p:ext uri="{BB962C8B-B14F-4D97-AF65-F5344CB8AC3E}">
        <p14:creationId xmlns:p14="http://schemas.microsoft.com/office/powerpoint/2010/main" val="189975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99168E-5485-4281-A257-EF2B682E0760}" type="slidenum">
              <a:rPr lang="en-US" smtClean="0"/>
              <a:t>1</a:t>
            </a:fld>
            <a:endParaRPr lang="en-US"/>
          </a:p>
        </p:txBody>
      </p:sp>
    </p:spTree>
    <p:extLst>
      <p:ext uri="{BB962C8B-B14F-4D97-AF65-F5344CB8AC3E}">
        <p14:creationId xmlns:p14="http://schemas.microsoft.com/office/powerpoint/2010/main" val="306881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6C2B663-D145-4458-B893-B353B12875E6}" type="datetime1">
              <a:rPr lang="en-US" smtClean="0"/>
              <a:t>5/23/2022</a:t>
            </a:fld>
            <a:endParaRPr lang="en-US"/>
          </a:p>
        </p:txBody>
      </p:sp>
      <p:sp>
        <p:nvSpPr>
          <p:cNvPr id="8" name="Slide Number Placeholder 7"/>
          <p:cNvSpPr>
            <a:spLocks noGrp="1"/>
          </p:cNvSpPr>
          <p:nvPr>
            <p:ph type="sldNum" sz="quarter" idx="11"/>
          </p:nvPr>
        </p:nvSpPr>
        <p:spPr/>
        <p:txBody>
          <a:bodyPr/>
          <a:lstStyle/>
          <a:p>
            <a:fld id="{C28D1C5B-1A72-4C3F-8024-8CCDB939A3E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8363A-4EC0-4FE2-9796-20A294D013D4}"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6C74C-60A3-444F-B489-6DC09E947A69}"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17AE9-2C0B-4F9B-BDE5-D4B2A3853CD3}"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75FA2-AB98-44B5-9A92-9CBBF53315FF}"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855826-C471-4B1D-B50F-1D838DB1CC07}"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D1C5B-1A72-4C3F-8024-8CCDB939A3E0}" type="slidenum">
              <a:rPr lang="en-US" smtClean="0"/>
              <a:t>‹#›</a:t>
            </a:fld>
            <a:endParaRPr lang="en-US"/>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BF59D03-4AFF-4FF9-B5AB-1458CAB56225}" type="datetime1">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D1C5B-1A72-4C3F-8024-8CCDB939A3E0}" type="slidenum">
              <a:rPr lang="en-US" smtClean="0"/>
              <a:t>‹#›</a:t>
            </a:fld>
            <a:endParaRPr lang="en-US"/>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76F092-BCF8-49E7-812B-7D24BCAF6E4B}" type="datetime1">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39E4F-6754-47BB-BF0B-564C76F7BCC6}" type="datetime1">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F8DCE-3D7D-4E0E-A9A3-D4E10D76BB52}"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0EC5B-0037-4F49-9159-4D052328BD9A}"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D1C5B-1A72-4C3F-8024-8CCDB939A3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63F7D4B-EE80-47E0-A8E0-0FBEBCE61A33}" type="datetime1">
              <a:rPr lang="en-US" smtClean="0"/>
              <a:t>5/23/2022</a:t>
            </a:fld>
            <a:endParaRPr lang="en-US"/>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C28D1C5B-1A72-4C3F-8024-8CCDB939A3E0}" type="slidenum">
              <a:rPr lang="en-US" smtClean="0"/>
              <a:t>‹#›</a:t>
            </a:fld>
            <a:endParaRPr lang="en-US"/>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250" y="1090612"/>
            <a:ext cx="8191500" cy="46767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520231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524"/>
            <a:ext cx="9753600" cy="675149"/>
          </a:xfrm>
        </p:spPr>
        <p:txBody>
          <a:bodyPr>
            <a:normAutofit fontScale="90000"/>
          </a:bodyPr>
          <a:lstStyle/>
          <a:p>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2. Descriptive </a:t>
            </a:r>
            <a:r>
              <a:rPr lang="en-GB" sz="44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use case of </a:t>
            </a:r>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Login</a:t>
            </a:r>
            <a:endParaRPr lang="en-GB" dirty="0"/>
          </a:p>
        </p:txBody>
      </p:sp>
      <p:sp>
        <p:nvSpPr>
          <p:cNvPr id="4" name="Slide Number Placeholder 3"/>
          <p:cNvSpPr>
            <a:spLocks noGrp="1"/>
          </p:cNvSpPr>
          <p:nvPr>
            <p:ph type="sldNum" sz="quarter" idx="11"/>
          </p:nvPr>
        </p:nvSpPr>
        <p:spPr/>
        <p:txBody>
          <a:bodyPr/>
          <a:lstStyle/>
          <a:p>
            <a:r>
              <a:rPr lang="en-US" dirty="0" smtClean="0"/>
              <a:t>07</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2742589"/>
              </p:ext>
            </p:extLst>
          </p:nvPr>
        </p:nvGraphicFramePr>
        <p:xfrm>
          <a:off x="534838" y="1002951"/>
          <a:ext cx="8954219" cy="1241552"/>
        </p:xfrm>
        <a:graphic>
          <a:graphicData uri="http://schemas.openxmlformats.org/drawingml/2006/table">
            <a:tbl>
              <a:tblPr firstRow="1" firstCol="1" bandRow="1">
                <a:tableStyleId>{5C22544A-7EE6-4342-B048-85BDC9FD1C3A}</a:tableStyleId>
              </a:tblPr>
              <a:tblGrid>
                <a:gridCol w="2029262"/>
                <a:gridCol w="6924957"/>
              </a:tblGrid>
              <a:tr h="204470">
                <a:tc gridSpan="2">
                  <a:txBody>
                    <a:bodyPr/>
                    <a:lstStyle/>
                    <a:p>
                      <a:pPr>
                        <a:lnSpc>
                          <a:spcPct val="115000"/>
                        </a:lnSpc>
                        <a:spcAft>
                          <a:spcPts val="0"/>
                        </a:spcAft>
                      </a:pPr>
                      <a:r>
                        <a:rPr lang="en-GB" sz="1200" dirty="0">
                          <a:effectLst/>
                        </a:rPr>
                        <a:t>Use Case Identification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tc>
                <a:tc hMerge="1">
                  <a:txBody>
                    <a:bodyPr/>
                    <a:lstStyle/>
                    <a:p>
                      <a:endParaRPr lang="en-GB"/>
                    </a:p>
                  </a:txBody>
                  <a:tcPr/>
                </a:tc>
              </a:tr>
              <a:tr h="307975">
                <a:tc>
                  <a:txBody>
                    <a:bodyPr/>
                    <a:lstStyle/>
                    <a:p>
                      <a:pPr algn="r">
                        <a:lnSpc>
                          <a:spcPct val="115000"/>
                        </a:lnSpc>
                        <a:spcAft>
                          <a:spcPts val="0"/>
                        </a:spcAft>
                      </a:pPr>
                      <a:r>
                        <a:rPr lang="en-GB" sz="1200">
                          <a:effectLst/>
                        </a:rPr>
                        <a:t>      Use Case ID: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tc>
                <a:tc>
                  <a:txBody>
                    <a:bodyPr/>
                    <a:lstStyle/>
                    <a:p>
                      <a:pPr marL="1270">
                        <a:lnSpc>
                          <a:spcPct val="115000"/>
                        </a:lnSpc>
                        <a:spcAft>
                          <a:spcPts val="0"/>
                        </a:spcAft>
                      </a:pPr>
                      <a:r>
                        <a:rPr lang="en-GB" sz="1200">
                          <a:effectLst/>
                        </a:rPr>
                        <a:t>UC-02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tc>
              </a:tr>
              <a:tr h="307975">
                <a:tc>
                  <a:txBody>
                    <a:bodyPr/>
                    <a:lstStyle/>
                    <a:p>
                      <a:pPr algn="r">
                        <a:lnSpc>
                          <a:spcPct val="115000"/>
                        </a:lnSpc>
                        <a:spcAft>
                          <a:spcPts val="0"/>
                        </a:spcAft>
                      </a:pPr>
                      <a:r>
                        <a:rPr lang="en-GB" sz="1200">
                          <a:effectLst/>
                        </a:rPr>
                        <a:t>Use Case Name: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tc>
                <a:tc>
                  <a:txBody>
                    <a:bodyPr/>
                    <a:lstStyle/>
                    <a:p>
                      <a:pPr marL="1270">
                        <a:lnSpc>
                          <a:spcPct val="115000"/>
                        </a:lnSpc>
                        <a:spcAft>
                          <a:spcPts val="0"/>
                        </a:spcAft>
                      </a:pPr>
                      <a:r>
                        <a:rPr lang="en-GB" sz="1200">
                          <a:effectLst/>
                        </a:rPr>
                        <a:t>Login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tc>
              </a:tr>
              <a:tr h="319405">
                <a:tc>
                  <a:txBody>
                    <a:bodyPr/>
                    <a:lstStyle/>
                    <a:p>
                      <a:pPr algn="r">
                        <a:lnSpc>
                          <a:spcPct val="115000"/>
                        </a:lnSpc>
                        <a:spcAft>
                          <a:spcPts val="0"/>
                        </a:spcAft>
                      </a:pPr>
                      <a:r>
                        <a:rPr lang="en-GB" sz="1200">
                          <a:effectLst/>
                        </a:rPr>
                        <a:t>User/Actor: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tc>
                <a:tc>
                  <a:txBody>
                    <a:bodyPr/>
                    <a:lstStyle/>
                    <a:p>
                      <a:pPr marL="1270">
                        <a:lnSpc>
                          <a:spcPct val="115000"/>
                        </a:lnSpc>
                        <a:spcAft>
                          <a:spcPts val="0"/>
                        </a:spcAft>
                      </a:pPr>
                      <a:r>
                        <a:rPr lang="en-GB" sz="1200" dirty="0">
                          <a:effectLst/>
                        </a:rPr>
                        <a:t>Customer, Admin, Shopkeeper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4610" anchor="b"/>
                </a:tc>
              </a:tr>
            </a:tbl>
          </a:graphicData>
        </a:graphic>
      </p:graphicFrame>
      <p:sp>
        <p:nvSpPr>
          <p:cNvPr id="7" name="Rectangle 1"/>
          <p:cNvSpPr>
            <a:spLocks noChangeArrowheads="1"/>
          </p:cNvSpPr>
          <p:nvPr/>
        </p:nvSpPr>
        <p:spPr bwMode="auto">
          <a:xfrm>
            <a:off x="-1821918" y="1092321"/>
            <a:ext cx="170654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34398805"/>
              </p:ext>
            </p:extLst>
          </p:nvPr>
        </p:nvGraphicFramePr>
        <p:xfrm>
          <a:off x="534838" y="2363638"/>
          <a:ext cx="8954219" cy="758002"/>
        </p:xfrm>
        <a:graphic>
          <a:graphicData uri="http://schemas.openxmlformats.org/drawingml/2006/table">
            <a:tbl>
              <a:tblPr firstRow="1" firstCol="1" bandRow="1">
                <a:tableStyleId>{5C22544A-7EE6-4342-B048-85BDC9FD1C3A}</a:tableStyleId>
              </a:tblPr>
              <a:tblGrid>
                <a:gridCol w="8954219"/>
              </a:tblGrid>
              <a:tr h="379001">
                <a:tc>
                  <a:txBody>
                    <a:bodyPr/>
                    <a:lstStyle/>
                    <a:p>
                      <a:pPr>
                        <a:lnSpc>
                          <a:spcPct val="115000"/>
                        </a:lnSpc>
                        <a:spcAft>
                          <a:spcPts val="0"/>
                        </a:spcAft>
                      </a:pPr>
                      <a:r>
                        <a:rPr lang="en-GB" sz="1200" dirty="0">
                          <a:effectLst/>
                        </a:rPr>
                        <a:t>Preconditions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55245"/>
                </a:tc>
              </a:tr>
              <a:tr h="379001">
                <a:tc>
                  <a:txBody>
                    <a:bodyPr/>
                    <a:lstStyle/>
                    <a:p>
                      <a:pPr>
                        <a:lnSpc>
                          <a:spcPct val="115000"/>
                        </a:lnSpc>
                        <a:spcAft>
                          <a:spcPts val="0"/>
                        </a:spcAft>
                      </a:pPr>
                      <a:r>
                        <a:rPr lang="en-GB" sz="1200" dirty="0">
                          <a:effectLst/>
                        </a:rPr>
                        <a:t>User must have an account.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55245" anchor="b"/>
                </a:tc>
              </a:tr>
            </a:tbl>
          </a:graphicData>
        </a:graphic>
      </p:graphicFrame>
      <p:sp>
        <p:nvSpPr>
          <p:cNvPr id="9" name="Rectangle 2"/>
          <p:cNvSpPr>
            <a:spLocks noChangeArrowheads="1"/>
          </p:cNvSpPr>
          <p:nvPr/>
        </p:nvSpPr>
        <p:spPr bwMode="auto">
          <a:xfrm>
            <a:off x="28607" y="2597092"/>
            <a:ext cx="171015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376783463"/>
              </p:ext>
            </p:extLst>
          </p:nvPr>
        </p:nvGraphicFramePr>
        <p:xfrm>
          <a:off x="534836" y="3179387"/>
          <a:ext cx="8919714" cy="1167384"/>
        </p:xfrm>
        <a:graphic>
          <a:graphicData uri="http://schemas.openxmlformats.org/drawingml/2006/table">
            <a:tbl>
              <a:tblPr firstRow="1" firstCol="1" bandRow="1">
                <a:tableStyleId>{5C22544A-7EE6-4342-B048-85BDC9FD1C3A}</a:tableStyleId>
              </a:tblPr>
              <a:tblGrid>
                <a:gridCol w="1216447"/>
                <a:gridCol w="2920375"/>
                <a:gridCol w="4782892"/>
              </a:tblGrid>
              <a:tr h="306705">
                <a:tc gridSpan="2">
                  <a:txBody>
                    <a:bodyPr/>
                    <a:lstStyle/>
                    <a:p>
                      <a:pPr>
                        <a:lnSpc>
                          <a:spcPct val="115000"/>
                        </a:lnSpc>
                        <a:spcAft>
                          <a:spcPts val="0"/>
                        </a:spcAft>
                      </a:pPr>
                      <a:r>
                        <a:rPr lang="en-GB" sz="1200">
                          <a:effectLst/>
                        </a:rPr>
                        <a:t>Primary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r>
              <a:tr h="306705">
                <a:tc>
                  <a:txBody>
                    <a:bodyPr/>
                    <a:lstStyle/>
                    <a:p>
                      <a:pPr algn="ctr">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c>
                  <a:txBody>
                    <a:bodyPr/>
                    <a:lstStyle/>
                    <a:p>
                      <a:pPr algn="ctr">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c>
                  <a:txBody>
                    <a:bodyPr/>
                    <a:lstStyle/>
                    <a:p>
                      <a:pPr algn="ctr">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r>
              <a:tr h="517525">
                <a:tc>
                  <a:txBody>
                    <a:bodyPr/>
                    <a:lstStyle/>
                    <a:p>
                      <a:pPr>
                        <a:lnSpc>
                          <a:spcPct val="115000"/>
                        </a:lnSpc>
                        <a:spcAft>
                          <a:spcPts val="330"/>
                        </a:spcAft>
                      </a:pPr>
                      <a:r>
                        <a:rPr lang="en-GB" sz="1200">
                          <a:effectLst/>
                        </a:rPr>
                        <a:t>                   </a:t>
                      </a:r>
                      <a:endParaRPr lang="en-GB" sz="1100">
                        <a:effectLst/>
                      </a:endParaRPr>
                    </a:p>
                    <a:p>
                      <a:pPr>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c>
                  <a:txBody>
                    <a:bodyPr/>
                    <a:lstStyle/>
                    <a:p>
                      <a:pPr marL="1270">
                        <a:lnSpc>
                          <a:spcPct val="115000"/>
                        </a:lnSpc>
                        <a:spcAft>
                          <a:spcPts val="0"/>
                        </a:spcAft>
                      </a:pPr>
                      <a:r>
                        <a:rPr lang="en-GB" sz="1200">
                          <a:effectLst/>
                        </a:rPr>
                        <a:t>User will enter username and Password to login.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nchor="b"/>
                </a:tc>
                <a:tc>
                  <a:txBody>
                    <a:bodyPr/>
                    <a:lstStyle/>
                    <a:p>
                      <a:pPr marL="1270">
                        <a:lnSpc>
                          <a:spcPct val="115000"/>
                        </a:lnSpc>
                        <a:spcAft>
                          <a:spcPts val="0"/>
                        </a:spcAft>
                      </a:pPr>
                      <a:r>
                        <a:rPr lang="en-GB" sz="1200" dirty="0">
                          <a:effectLst/>
                        </a:rPr>
                        <a:t>1.1 Verify the Login Details.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0005" marB="55245"/>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3304751"/>
              </p:ext>
            </p:extLst>
          </p:nvPr>
        </p:nvGraphicFramePr>
        <p:xfrm>
          <a:off x="552090" y="4400537"/>
          <a:ext cx="8885207" cy="2076990"/>
        </p:xfrm>
        <a:graphic>
          <a:graphicData uri="http://schemas.openxmlformats.org/drawingml/2006/table">
            <a:tbl>
              <a:tblPr firstRow="1" firstCol="1" bandRow="1">
                <a:tableStyleId>{5C22544A-7EE6-4342-B048-85BDC9FD1C3A}</a:tableStyleId>
              </a:tblPr>
              <a:tblGrid>
                <a:gridCol w="1213414"/>
                <a:gridCol w="2906988"/>
                <a:gridCol w="4764805"/>
              </a:tblGrid>
              <a:tr h="204470">
                <a:tc gridSpan="2">
                  <a:txBody>
                    <a:bodyPr/>
                    <a:lstStyle/>
                    <a:p>
                      <a:pPr marL="1270">
                        <a:lnSpc>
                          <a:spcPct val="115000"/>
                        </a:lnSpc>
                        <a:spcAft>
                          <a:spcPts val="0"/>
                        </a:spcAft>
                      </a:pPr>
                      <a:r>
                        <a:rPr lang="en-GB" sz="1200">
                          <a:effectLst/>
                        </a:rPr>
                        <a:t>Alternate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r>
              <a:tr h="306705">
                <a:tc>
                  <a:txBody>
                    <a:bodyPr/>
                    <a:lstStyle/>
                    <a:p>
                      <a:pPr algn="ctr">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algn="ctr">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algn="ctr">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r>
              <a:tr h="510318">
                <a:tc>
                  <a:txBody>
                    <a:bodyPr/>
                    <a:lstStyle/>
                    <a:p>
                      <a:pPr marL="1270">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marL="635">
                        <a:lnSpc>
                          <a:spcPct val="115000"/>
                        </a:lnSpc>
                        <a:spcAft>
                          <a:spcPts val="0"/>
                        </a:spcAft>
                      </a:pPr>
                      <a:r>
                        <a:rPr lang="en-GB" sz="1200">
                          <a:effectLst/>
                        </a:rPr>
                        <a:t>If user enter wrong password.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a:lnSpc>
                          <a:spcPct val="115000"/>
                        </a:lnSpc>
                        <a:spcAft>
                          <a:spcPts val="0"/>
                        </a:spcAft>
                      </a:pPr>
                      <a:r>
                        <a:rPr lang="en-GB" sz="1200">
                          <a:effectLst/>
                        </a:rPr>
                        <a:t>1.1 Login Failed and give error message Please renter your password.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r>
              <a:tr h="504190">
                <a:tc>
                  <a:txBody>
                    <a:bodyPr/>
                    <a:lstStyle/>
                    <a:p>
                      <a:pPr marL="1270">
                        <a:lnSpc>
                          <a:spcPct val="115000"/>
                        </a:lnSpc>
                        <a:spcAft>
                          <a:spcPts val="0"/>
                        </a:spcAft>
                      </a:pPr>
                      <a:r>
                        <a:rPr lang="en-GB" sz="1200">
                          <a:effectLst/>
                        </a:rPr>
                        <a:t>2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marL="635">
                        <a:lnSpc>
                          <a:spcPct val="115000"/>
                        </a:lnSpc>
                        <a:spcAft>
                          <a:spcPts val="0"/>
                        </a:spcAft>
                      </a:pPr>
                      <a:r>
                        <a:rPr lang="en-GB" sz="1200">
                          <a:effectLst/>
                        </a:rPr>
                        <a:t>If user forgot his password.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a:lnSpc>
                          <a:spcPct val="115000"/>
                        </a:lnSpc>
                        <a:spcAft>
                          <a:spcPts val="0"/>
                        </a:spcAft>
                      </a:pPr>
                      <a:r>
                        <a:rPr lang="en-GB" sz="1200">
                          <a:effectLst/>
                        </a:rPr>
                        <a:t>2.1 Ask user to reset password via email or phone number.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r>
              <a:tr h="504190">
                <a:tc>
                  <a:txBody>
                    <a:bodyPr/>
                    <a:lstStyle/>
                    <a:p>
                      <a:pPr marL="1270">
                        <a:lnSpc>
                          <a:spcPct val="115000"/>
                        </a:lnSpc>
                        <a:spcAft>
                          <a:spcPts val="0"/>
                        </a:spcAft>
                      </a:pPr>
                      <a:r>
                        <a:rPr lang="en-GB" sz="1200">
                          <a:effectLst/>
                        </a:rPr>
                        <a:t>3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marL="635">
                        <a:lnSpc>
                          <a:spcPct val="115000"/>
                        </a:lnSpc>
                        <a:spcAft>
                          <a:spcPts val="0"/>
                        </a:spcAft>
                      </a:pPr>
                      <a:r>
                        <a:rPr lang="en-GB" sz="1200">
                          <a:effectLst/>
                        </a:rPr>
                        <a:t>User can retry password for only 5 times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c>
                  <a:txBody>
                    <a:bodyPr/>
                    <a:lstStyle/>
                    <a:p>
                      <a:pPr>
                        <a:lnSpc>
                          <a:spcPct val="115000"/>
                        </a:lnSpc>
                        <a:spcAft>
                          <a:spcPts val="0"/>
                        </a:spcAft>
                      </a:pPr>
                      <a:r>
                        <a:rPr lang="en-GB" sz="1200" dirty="0">
                          <a:effectLst/>
                        </a:rPr>
                        <a:t>3.1 Pause Login for 60 Sec.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1275" marB="0"/>
                </a:tc>
              </a:tr>
            </a:tbl>
          </a:graphicData>
        </a:graphic>
      </p:graphicFrame>
    </p:spTree>
    <p:extLst>
      <p:ext uri="{BB962C8B-B14F-4D97-AF65-F5344CB8AC3E}">
        <p14:creationId xmlns:p14="http://schemas.microsoft.com/office/powerpoint/2010/main" val="105544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72" y="110789"/>
            <a:ext cx="9753600" cy="588884"/>
          </a:xfrm>
        </p:spPr>
        <p:txBody>
          <a:bodyPr>
            <a:noAutofit/>
          </a:bodyPr>
          <a:lstStyle/>
          <a:p>
            <a:r>
              <a:rPr lang="en-GB" sz="40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Conn…</a:t>
            </a:r>
            <a:endParaRPr lang="en-GB" sz="40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r>
              <a:rPr lang="en-US" dirty="0" smtClean="0"/>
              <a:t>08</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5371044"/>
              </p:ext>
            </p:extLst>
          </p:nvPr>
        </p:nvGraphicFramePr>
        <p:xfrm>
          <a:off x="295497" y="1059734"/>
          <a:ext cx="9228065" cy="1096870"/>
        </p:xfrm>
        <a:graphic>
          <a:graphicData uri="http://schemas.openxmlformats.org/drawingml/2006/table">
            <a:tbl>
              <a:tblPr firstRow="1" firstCol="1" bandRow="1">
                <a:tableStyleId>{5C22544A-7EE6-4342-B048-85BDC9FD1C3A}</a:tableStyleId>
              </a:tblPr>
              <a:tblGrid>
                <a:gridCol w="1260237"/>
                <a:gridCol w="2968827"/>
                <a:gridCol w="4999001"/>
              </a:tblGrid>
              <a:tr h="365133">
                <a:tc gridSpan="2">
                  <a:txBody>
                    <a:bodyPr/>
                    <a:lstStyle/>
                    <a:p>
                      <a:pPr marL="635">
                        <a:lnSpc>
                          <a:spcPct val="115000"/>
                        </a:lnSpc>
                        <a:spcAft>
                          <a:spcPts val="0"/>
                        </a:spcAft>
                      </a:pPr>
                      <a:r>
                        <a:rPr lang="en-GB" sz="1200">
                          <a:effectLst/>
                        </a:rPr>
                        <a:t>Exception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r h="731737">
                <a:tc>
                  <a:txBody>
                    <a:bodyPr/>
                    <a:lstStyle/>
                    <a:p>
                      <a:pPr marL="635">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200">
                          <a:effectLst/>
                        </a:rPr>
                        <a:t>If the system fail to login user.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200" dirty="0">
                          <a:effectLst/>
                        </a:rPr>
                        <a:t>1.1 Ask the user to Retry after 2 minutes.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bl>
          </a:graphicData>
        </a:graphic>
      </p:graphicFrame>
      <p:sp>
        <p:nvSpPr>
          <p:cNvPr id="6" name="Rectangle 1"/>
          <p:cNvSpPr>
            <a:spLocks noChangeArrowheads="1"/>
          </p:cNvSpPr>
          <p:nvPr/>
        </p:nvSpPr>
        <p:spPr bwMode="auto">
          <a:xfrm>
            <a:off x="295815" y="1150057"/>
            <a:ext cx="178950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942961145"/>
              </p:ext>
            </p:extLst>
          </p:nvPr>
        </p:nvGraphicFramePr>
        <p:xfrm>
          <a:off x="295815" y="2274056"/>
          <a:ext cx="9210494" cy="848706"/>
        </p:xfrm>
        <a:graphic>
          <a:graphicData uri="http://schemas.openxmlformats.org/drawingml/2006/table">
            <a:tbl>
              <a:tblPr firstRow="1" firstCol="1" bandRow="1">
                <a:tableStyleId>{5C22544A-7EE6-4342-B048-85BDC9FD1C3A}</a:tableStyleId>
              </a:tblPr>
              <a:tblGrid>
                <a:gridCol w="9210494"/>
              </a:tblGrid>
              <a:tr h="424353">
                <a:tc>
                  <a:txBody>
                    <a:bodyPr/>
                    <a:lstStyle/>
                    <a:p>
                      <a:pPr>
                        <a:lnSpc>
                          <a:spcPct val="115000"/>
                        </a:lnSpc>
                        <a:spcAft>
                          <a:spcPts val="0"/>
                        </a:spcAft>
                      </a:pPr>
                      <a:r>
                        <a:rPr lang="en-GB" sz="1200">
                          <a:effectLst/>
                        </a:rPr>
                        <a:t>Post conditions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46355"/>
                </a:tc>
              </a:tr>
              <a:tr h="424353">
                <a:tc>
                  <a:txBody>
                    <a:bodyPr/>
                    <a:lstStyle/>
                    <a:p>
                      <a:pPr>
                        <a:lnSpc>
                          <a:spcPct val="115000"/>
                        </a:lnSpc>
                        <a:spcAft>
                          <a:spcPts val="0"/>
                        </a:spcAft>
                      </a:pPr>
                      <a:r>
                        <a:rPr lang="en-GB" sz="1200" dirty="0">
                          <a:effectLst/>
                        </a:rPr>
                        <a:t>The user login successfully.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46355" anchor="b"/>
                </a:tc>
              </a:tr>
            </a:tbl>
          </a:graphicData>
        </a:graphic>
      </p:graphicFrame>
    </p:spTree>
    <p:extLst>
      <p:ext uri="{BB962C8B-B14F-4D97-AF65-F5344CB8AC3E}">
        <p14:creationId xmlns:p14="http://schemas.microsoft.com/office/powerpoint/2010/main" val="415642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753600" cy="726906"/>
          </a:xfrm>
        </p:spPr>
        <p:txBody>
          <a:bodyPr>
            <a:normAutofit fontScale="90000"/>
          </a:bodyPr>
          <a:lstStyle/>
          <a:p>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3.Descriptive </a:t>
            </a:r>
            <a:r>
              <a:rPr lang="en-GB" sz="44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use case of </a:t>
            </a:r>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Manage Product</a:t>
            </a:r>
            <a:endParaRPr lang="en-GB" dirty="0"/>
          </a:p>
        </p:txBody>
      </p:sp>
      <p:sp>
        <p:nvSpPr>
          <p:cNvPr id="4" name="Slide Number Placeholder 3"/>
          <p:cNvSpPr>
            <a:spLocks noGrp="1"/>
          </p:cNvSpPr>
          <p:nvPr>
            <p:ph type="sldNum" sz="quarter" idx="11"/>
          </p:nvPr>
        </p:nvSpPr>
        <p:spPr/>
        <p:txBody>
          <a:bodyPr/>
          <a:lstStyle/>
          <a:p>
            <a:r>
              <a:rPr lang="en-US" dirty="0" smtClean="0"/>
              <a:t>09</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59281914"/>
              </p:ext>
            </p:extLst>
          </p:nvPr>
        </p:nvGraphicFramePr>
        <p:xfrm>
          <a:off x="230396" y="1040314"/>
          <a:ext cx="9522157" cy="1133543"/>
        </p:xfrm>
        <a:graphic>
          <a:graphicData uri="http://schemas.openxmlformats.org/drawingml/2006/table">
            <a:tbl>
              <a:tblPr>
                <a:tableStyleId>{5C22544A-7EE6-4342-B048-85BDC9FD1C3A}</a:tableStyleId>
              </a:tblPr>
              <a:tblGrid>
                <a:gridCol w="2190680"/>
                <a:gridCol w="7331477"/>
              </a:tblGrid>
              <a:tr h="196800">
                <a:tc gridSpan="2">
                  <a:txBody>
                    <a:bodyPr/>
                    <a:lstStyle/>
                    <a:p>
                      <a:pPr algn="l">
                        <a:lnSpc>
                          <a:spcPct val="107000"/>
                        </a:lnSpc>
                        <a:spcBef>
                          <a:spcPts val="600"/>
                        </a:spcBef>
                        <a:spcAft>
                          <a:spcPts val="0"/>
                        </a:spcAft>
                      </a:pPr>
                      <a:r>
                        <a:rPr lang="en-US" sz="1100" u="none" dirty="0">
                          <a:effectLst/>
                        </a:rPr>
                        <a:t>Use Case Identification and History</a:t>
                      </a:r>
                      <a:endParaRPr lang="en-GB" sz="1100" b="1" u="none"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GB"/>
                    </a:p>
                  </a:txBody>
                  <a:tcPr/>
                </a:tc>
              </a:tr>
              <a:tr h="322267">
                <a:tc>
                  <a:txBody>
                    <a:bodyPr/>
                    <a:lstStyle/>
                    <a:p>
                      <a:pPr algn="r">
                        <a:lnSpc>
                          <a:spcPct val="107000"/>
                        </a:lnSpc>
                        <a:spcAft>
                          <a:spcPts val="800"/>
                        </a:spcAft>
                      </a:pPr>
                      <a:r>
                        <a:rPr lang="en-GB" sz="1600" u="none" strike="noStrike">
                          <a:effectLst/>
                        </a:rPr>
                        <a:t>Use Case ID:</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600" u="none" strike="noStrike">
                          <a:effectLst/>
                        </a:rPr>
                        <a:t>UC-05</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r h="307238">
                <a:tc>
                  <a:txBody>
                    <a:bodyPr/>
                    <a:lstStyle/>
                    <a:p>
                      <a:pPr algn="r">
                        <a:lnSpc>
                          <a:spcPct val="107000"/>
                        </a:lnSpc>
                        <a:spcAft>
                          <a:spcPts val="800"/>
                        </a:spcAft>
                      </a:pPr>
                      <a:r>
                        <a:rPr lang="en-GB" sz="1600" u="none" strike="noStrike">
                          <a:effectLst/>
                        </a:rPr>
                        <a:t>Use Case Name:</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400" u="none" strike="noStrike">
                          <a:effectLst/>
                        </a:rPr>
                        <a:t>Manage product.</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r h="307238">
                <a:tc>
                  <a:txBody>
                    <a:bodyPr/>
                    <a:lstStyle/>
                    <a:p>
                      <a:pPr algn="r">
                        <a:lnSpc>
                          <a:spcPct val="107000"/>
                        </a:lnSpc>
                        <a:spcAft>
                          <a:spcPts val="800"/>
                        </a:spcAft>
                      </a:pPr>
                      <a:r>
                        <a:rPr lang="en-GB" sz="1600" u="none" strike="noStrike">
                          <a:effectLst/>
                        </a:rPr>
                        <a:t>User/Actor:</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400" u="none" dirty="0">
                          <a:effectLst/>
                        </a:rPr>
                        <a:t>Customer, Shopkeeper </a:t>
                      </a:r>
                      <a:endParaRPr lang="en-GB" sz="1200" b="1" u="none"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5082837"/>
              </p:ext>
            </p:extLst>
          </p:nvPr>
        </p:nvGraphicFramePr>
        <p:xfrm>
          <a:off x="226802" y="2225614"/>
          <a:ext cx="9525751" cy="638355"/>
        </p:xfrm>
        <a:graphic>
          <a:graphicData uri="http://schemas.openxmlformats.org/drawingml/2006/table">
            <a:tbl>
              <a:tblPr>
                <a:tableStyleId>{5C22544A-7EE6-4342-B048-85BDC9FD1C3A}</a:tableStyleId>
              </a:tblPr>
              <a:tblGrid>
                <a:gridCol w="9525751"/>
              </a:tblGrid>
              <a:tr h="305292">
                <a:tc>
                  <a:txBody>
                    <a:bodyPr/>
                    <a:lstStyle/>
                    <a:p>
                      <a:pPr algn="l">
                        <a:lnSpc>
                          <a:spcPct val="107000"/>
                        </a:lnSpc>
                        <a:spcBef>
                          <a:spcPts val="600"/>
                        </a:spcBef>
                        <a:spcAft>
                          <a:spcPts val="0"/>
                        </a:spcAft>
                      </a:pPr>
                      <a:r>
                        <a:rPr lang="en-US" sz="1100" u="none" dirty="0">
                          <a:effectLst/>
                        </a:rPr>
                        <a:t>Preconditions</a:t>
                      </a:r>
                      <a:endParaRPr lang="en-GB" sz="1100" b="1" u="none"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33063">
                <a:tc>
                  <a:txBody>
                    <a:bodyPr/>
                    <a:lstStyle/>
                    <a:p>
                      <a:pPr>
                        <a:lnSpc>
                          <a:spcPct val="107000"/>
                        </a:lnSpc>
                        <a:spcBef>
                          <a:spcPts val="600"/>
                        </a:spcBef>
                        <a:spcAft>
                          <a:spcPts val="300"/>
                        </a:spcAft>
                      </a:pPr>
                      <a:r>
                        <a:rPr lang="en-US" sz="1200" u="none" dirty="0">
                          <a:effectLst/>
                        </a:rPr>
                        <a:t>User should must be logged into the system.</a:t>
                      </a:r>
                      <a:endParaRPr lang="en-GB" sz="1200" b="1" u="none"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52142964"/>
              </p:ext>
            </p:extLst>
          </p:nvPr>
        </p:nvGraphicFramePr>
        <p:xfrm>
          <a:off x="261307" y="2915728"/>
          <a:ext cx="9491246" cy="1466490"/>
        </p:xfrm>
        <a:graphic>
          <a:graphicData uri="http://schemas.openxmlformats.org/drawingml/2006/table">
            <a:tbl>
              <a:tblPr>
                <a:tableStyleId>{5C22544A-7EE6-4342-B048-85BDC9FD1C3A}</a:tableStyleId>
              </a:tblPr>
              <a:tblGrid>
                <a:gridCol w="1294261"/>
                <a:gridCol w="3106226"/>
                <a:gridCol w="5090759"/>
              </a:tblGrid>
              <a:tr h="246777">
                <a:tc gridSpan="3">
                  <a:txBody>
                    <a:bodyPr/>
                    <a:lstStyle/>
                    <a:p>
                      <a:pPr>
                        <a:lnSpc>
                          <a:spcPct val="107000"/>
                        </a:lnSpc>
                        <a:spcAft>
                          <a:spcPts val="800"/>
                        </a:spcAft>
                      </a:pPr>
                      <a:r>
                        <a:rPr lang="en-GB" sz="1600" u="none" strike="noStrike" dirty="0">
                          <a:effectLst/>
                        </a:rPr>
                        <a:t>Basic Flow </a:t>
                      </a:r>
                      <a:endParaRPr lang="en-GB" sz="1600" b="1" u="heavy"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r>
              <a:tr h="246777">
                <a:tc>
                  <a:txBody>
                    <a:bodyPr/>
                    <a:lstStyle/>
                    <a:p>
                      <a:pPr algn="ctr">
                        <a:lnSpc>
                          <a:spcPct val="107000"/>
                        </a:lnSpc>
                        <a:spcAft>
                          <a:spcPts val="800"/>
                        </a:spcAft>
                      </a:pPr>
                      <a:r>
                        <a:rPr lang="en-GB" sz="1600" u="none" strike="noStrike">
                          <a:effectLst/>
                        </a:rPr>
                        <a:t>Step</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600" u="none" strike="noStrike">
                          <a:effectLst/>
                        </a:rPr>
                        <a:t>User Actions</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600" u="none" strike="noStrike">
                          <a:effectLst/>
                        </a:rPr>
                        <a:t>System Actions</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r h="324312">
                <a:tc>
                  <a:txBody>
                    <a:bodyPr/>
                    <a:lstStyle/>
                    <a:p>
                      <a:pPr>
                        <a:lnSpc>
                          <a:spcPct val="107000"/>
                        </a:lnSpc>
                        <a:spcAft>
                          <a:spcPts val="800"/>
                        </a:spcAft>
                      </a:pPr>
                      <a:r>
                        <a:rPr lang="en-GB" sz="1600" u="none" strike="noStrike">
                          <a:effectLst/>
                        </a:rPr>
                        <a:t>1</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200" u="none" dirty="0">
                          <a:effectLst/>
                        </a:rPr>
                        <a:t>User wants to edit the product</a:t>
                      </a:r>
                      <a:endParaRPr lang="en-GB" sz="1200" b="1" u="none"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200" u="none">
                          <a:effectLst/>
                        </a:rPr>
                        <a:t>1.1 System saves the edited data for further.</a:t>
                      </a:r>
                      <a:endParaRPr lang="en-GB" sz="1200" b="1" u="none">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24312">
                <a:tc>
                  <a:txBody>
                    <a:bodyPr/>
                    <a:lstStyle/>
                    <a:p>
                      <a:pPr>
                        <a:lnSpc>
                          <a:spcPct val="107000"/>
                        </a:lnSpc>
                        <a:spcAft>
                          <a:spcPts val="800"/>
                        </a:spcAft>
                      </a:pPr>
                      <a:r>
                        <a:rPr lang="en-GB" sz="1600" u="none" strike="noStrike">
                          <a:effectLst/>
                        </a:rPr>
                        <a:t>2</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200" u="none" dirty="0">
                          <a:effectLst/>
                        </a:rPr>
                        <a:t>User wants to delete the product</a:t>
                      </a:r>
                      <a:endParaRPr lang="en-GB" sz="1200" b="1" u="none"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200" u="none">
                          <a:effectLst/>
                        </a:rPr>
                        <a:t>2.1 System deletes the deleted item.</a:t>
                      </a:r>
                      <a:endParaRPr lang="en-GB" sz="1200" b="1" u="none">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24312">
                <a:tc>
                  <a:txBody>
                    <a:bodyPr/>
                    <a:lstStyle/>
                    <a:p>
                      <a:pPr>
                        <a:lnSpc>
                          <a:spcPct val="107000"/>
                        </a:lnSpc>
                        <a:spcAft>
                          <a:spcPts val="800"/>
                        </a:spcAft>
                      </a:pPr>
                      <a:r>
                        <a:rPr lang="en-GB" sz="1600" u="none" strike="noStrike">
                          <a:effectLst/>
                        </a:rPr>
                        <a:t>3</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200" u="none" dirty="0">
                          <a:effectLst/>
                        </a:rPr>
                        <a:t>User wants to add the product.</a:t>
                      </a:r>
                      <a:endParaRPr lang="en-GB" sz="1200" b="1" u="none"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nSpc>
                          <a:spcPct val="107000"/>
                        </a:lnSpc>
                        <a:spcBef>
                          <a:spcPts val="600"/>
                        </a:spcBef>
                        <a:spcAft>
                          <a:spcPts val="300"/>
                        </a:spcAft>
                      </a:pPr>
                      <a:r>
                        <a:rPr lang="en-US" sz="1200" u="none" dirty="0">
                          <a:effectLst/>
                        </a:rPr>
                        <a:t>3.1 System adds the item.</a:t>
                      </a:r>
                      <a:endParaRPr lang="en-GB" sz="1200" b="1" u="none"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41965278"/>
              </p:ext>
            </p:extLst>
          </p:nvPr>
        </p:nvGraphicFramePr>
        <p:xfrm>
          <a:off x="244056" y="4451229"/>
          <a:ext cx="9508499" cy="847432"/>
        </p:xfrm>
        <a:graphic>
          <a:graphicData uri="http://schemas.openxmlformats.org/drawingml/2006/table">
            <a:tbl>
              <a:tblPr>
                <a:tableStyleId>{5C22544A-7EE6-4342-B048-85BDC9FD1C3A}</a:tableStyleId>
              </a:tblPr>
              <a:tblGrid>
                <a:gridCol w="1298273"/>
                <a:gridCol w="3111243"/>
                <a:gridCol w="5098983"/>
              </a:tblGrid>
              <a:tr h="278091">
                <a:tc gridSpan="3">
                  <a:txBody>
                    <a:bodyPr/>
                    <a:lstStyle/>
                    <a:p>
                      <a:pPr algn="l">
                        <a:lnSpc>
                          <a:spcPct val="107000"/>
                        </a:lnSpc>
                        <a:spcBef>
                          <a:spcPts val="600"/>
                        </a:spcBef>
                        <a:spcAft>
                          <a:spcPts val="0"/>
                        </a:spcAft>
                      </a:pPr>
                      <a:r>
                        <a:rPr lang="en-US" sz="1100" u="none" strike="noStrike" dirty="0">
                          <a:effectLst/>
                        </a:rPr>
                        <a:t/>
                      </a:r>
                      <a:br>
                        <a:rPr lang="en-US" sz="1100" u="none" strike="noStrike" dirty="0">
                          <a:effectLst/>
                        </a:rPr>
                      </a:br>
                      <a:r>
                        <a:rPr lang="en-US" sz="1100" u="none" dirty="0">
                          <a:effectLst/>
                        </a:rPr>
                        <a:t>Alternate Flow  </a:t>
                      </a:r>
                      <a:endParaRPr lang="en-GB" sz="1100" b="1" u="none"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r>
              <a:tr h="257834">
                <a:tc>
                  <a:txBody>
                    <a:bodyPr/>
                    <a:lstStyle/>
                    <a:p>
                      <a:pPr algn="ctr">
                        <a:lnSpc>
                          <a:spcPct val="107000"/>
                        </a:lnSpc>
                        <a:spcAft>
                          <a:spcPts val="800"/>
                        </a:spcAft>
                      </a:pPr>
                      <a:r>
                        <a:rPr lang="en-GB" sz="1600" u="none" strike="noStrike">
                          <a:effectLst/>
                        </a:rPr>
                        <a:t>Step</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600" u="none" strike="noStrike">
                          <a:effectLst/>
                        </a:rPr>
                        <a:t>User Actions</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GB" sz="1600" u="none" strike="noStrike">
                          <a:effectLst/>
                        </a:rPr>
                        <a:t>System Actions</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r h="195076">
                <a:tc>
                  <a:txBody>
                    <a:bodyPr/>
                    <a:lstStyle/>
                    <a:p>
                      <a:pPr>
                        <a:lnSpc>
                          <a:spcPct val="107000"/>
                        </a:lnSpc>
                        <a:spcAft>
                          <a:spcPts val="800"/>
                        </a:spcAft>
                      </a:pPr>
                      <a:r>
                        <a:rPr lang="en-GB" sz="1600" u="none" strike="noStrike">
                          <a:effectLst/>
                        </a:rPr>
                        <a:t>1</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600" u="none" strike="noStrike">
                          <a:effectLst/>
                        </a:rPr>
                        <a:t>None</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600" u="none" strike="noStrike" dirty="0">
                          <a:effectLst/>
                        </a:rPr>
                        <a:t>None</a:t>
                      </a:r>
                      <a:endParaRPr lang="en-GB" sz="1600" b="1" u="heavy"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37328074"/>
              </p:ext>
            </p:extLst>
          </p:nvPr>
        </p:nvGraphicFramePr>
        <p:xfrm>
          <a:off x="249806" y="5348377"/>
          <a:ext cx="9502748" cy="500332"/>
        </p:xfrm>
        <a:graphic>
          <a:graphicData uri="http://schemas.openxmlformats.org/drawingml/2006/table">
            <a:tbl>
              <a:tblPr>
                <a:tableStyleId>{5C22544A-7EE6-4342-B048-85BDC9FD1C3A}</a:tableStyleId>
              </a:tblPr>
              <a:tblGrid>
                <a:gridCol w="1297487"/>
                <a:gridCol w="3056580"/>
                <a:gridCol w="5148681"/>
              </a:tblGrid>
              <a:tr h="203842">
                <a:tc gridSpan="3">
                  <a:txBody>
                    <a:bodyPr/>
                    <a:lstStyle/>
                    <a:p>
                      <a:pPr algn="l">
                        <a:lnSpc>
                          <a:spcPct val="107000"/>
                        </a:lnSpc>
                        <a:spcBef>
                          <a:spcPts val="600"/>
                        </a:spcBef>
                        <a:spcAft>
                          <a:spcPts val="0"/>
                        </a:spcAft>
                      </a:pPr>
                      <a:r>
                        <a:rPr lang="en-US" sz="1100" u="none" dirty="0">
                          <a:effectLst/>
                        </a:rPr>
                        <a:t>Exception Flow  </a:t>
                      </a:r>
                      <a:endParaRPr lang="en-GB" sz="1100" b="1" u="none"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GB"/>
                    </a:p>
                  </a:txBody>
                  <a:tcPr/>
                </a:tc>
                <a:tc hMerge="1">
                  <a:txBody>
                    <a:bodyPr/>
                    <a:lstStyle/>
                    <a:p>
                      <a:endParaRPr lang="en-GB"/>
                    </a:p>
                  </a:txBody>
                  <a:tcPr/>
                </a:tc>
              </a:tr>
              <a:tr h="296490">
                <a:tc>
                  <a:txBody>
                    <a:bodyPr/>
                    <a:lstStyle/>
                    <a:p>
                      <a:pPr algn="l">
                        <a:lnSpc>
                          <a:spcPct val="107000"/>
                        </a:lnSpc>
                        <a:spcBef>
                          <a:spcPts val="600"/>
                        </a:spcBef>
                        <a:spcAft>
                          <a:spcPts val="0"/>
                        </a:spcAft>
                      </a:pPr>
                      <a:r>
                        <a:rPr lang="en-US" sz="1100" u="heavy">
                          <a:effectLst/>
                        </a:rPr>
                        <a:t>1</a:t>
                      </a:r>
                      <a:endParaRPr lang="en-GB" sz="1100" b="1" u="heavy">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nSpc>
                          <a:spcPct val="107000"/>
                        </a:lnSpc>
                        <a:spcAft>
                          <a:spcPts val="800"/>
                        </a:spcAft>
                      </a:pPr>
                      <a:r>
                        <a:rPr lang="en-GB" sz="1600" u="none" strike="noStrike">
                          <a:effectLst/>
                        </a:rPr>
                        <a:t>none</a:t>
                      </a:r>
                      <a:endParaRPr lang="en-GB" sz="1600" b="1" u="heavy">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600" u="none" strike="noStrike" dirty="0">
                          <a:effectLst/>
                        </a:rPr>
                        <a:t>none</a:t>
                      </a:r>
                      <a:endParaRPr lang="en-GB" sz="1600" b="1" u="heavy"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13" name="Rectangle 1"/>
          <p:cNvSpPr>
            <a:spLocks noChangeArrowheads="1"/>
          </p:cNvSpPr>
          <p:nvPr/>
        </p:nvSpPr>
        <p:spPr bwMode="auto">
          <a:xfrm>
            <a:off x="249806" y="5182230"/>
            <a:ext cx="184295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14" name="Table 13"/>
          <p:cNvGraphicFramePr>
            <a:graphicFrameLocks noGrp="1"/>
          </p:cNvGraphicFramePr>
          <p:nvPr>
            <p:extLst>
              <p:ext uri="{D42A27DB-BD31-4B8C-83A1-F6EECF244321}">
                <p14:modId xmlns:p14="http://schemas.microsoft.com/office/powerpoint/2010/main" val="2458386839"/>
              </p:ext>
            </p:extLst>
          </p:nvPr>
        </p:nvGraphicFramePr>
        <p:xfrm>
          <a:off x="249806" y="5900468"/>
          <a:ext cx="9502748" cy="534838"/>
        </p:xfrm>
        <a:graphic>
          <a:graphicData uri="http://schemas.openxmlformats.org/drawingml/2006/table">
            <a:tbl>
              <a:tblPr>
                <a:tableStyleId>{5C22544A-7EE6-4342-B048-85BDC9FD1C3A}</a:tableStyleId>
              </a:tblPr>
              <a:tblGrid>
                <a:gridCol w="9502748"/>
              </a:tblGrid>
              <a:tr h="217900">
                <a:tc>
                  <a:txBody>
                    <a:bodyPr/>
                    <a:lstStyle/>
                    <a:p>
                      <a:pPr>
                        <a:lnSpc>
                          <a:spcPct val="107000"/>
                        </a:lnSpc>
                        <a:spcBef>
                          <a:spcPts val="300"/>
                        </a:spcBef>
                        <a:spcAft>
                          <a:spcPts val="0"/>
                        </a:spcAft>
                      </a:pPr>
                      <a:r>
                        <a:rPr lang="en-US" sz="1100" u="none" dirty="0">
                          <a:effectLst/>
                        </a:rPr>
                        <a:t>Post conditions</a:t>
                      </a:r>
                      <a:endParaRPr lang="en-GB" sz="1100" b="1" u="none"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r>
              <a:tr h="316938">
                <a:tc>
                  <a:txBody>
                    <a:bodyPr/>
                    <a:lstStyle/>
                    <a:p>
                      <a:pPr>
                        <a:lnSpc>
                          <a:spcPct val="107000"/>
                        </a:lnSpc>
                        <a:spcBef>
                          <a:spcPts val="600"/>
                        </a:spcBef>
                        <a:spcAft>
                          <a:spcPts val="300"/>
                        </a:spcAft>
                        <a:tabLst>
                          <a:tab pos="457200" algn="l"/>
                        </a:tabLst>
                      </a:pPr>
                      <a:r>
                        <a:rPr lang="en-GB" sz="1600" u="none" strike="noStrike" dirty="0">
                          <a:effectLst/>
                        </a:rPr>
                        <a:t>User managed the product successfully.</a:t>
                      </a:r>
                      <a:endParaRPr lang="en-GB" sz="1600" b="1" u="heavy"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6396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0" y="56506"/>
            <a:ext cx="9753600" cy="643167"/>
          </a:xfrm>
        </p:spPr>
        <p:txBody>
          <a:bodyPr>
            <a:normAutofit fontScale="90000"/>
          </a:bodyPr>
          <a:lstStyle/>
          <a:p>
            <a:r>
              <a:rPr lang="en-GB" sz="44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4</a:t>
            </a:r>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 Descriptive </a:t>
            </a:r>
            <a:r>
              <a:rPr lang="en-GB" sz="44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use case of </a:t>
            </a:r>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Feedback</a:t>
            </a:r>
            <a:endParaRPr lang="en-GB" dirty="0"/>
          </a:p>
        </p:txBody>
      </p:sp>
      <p:sp>
        <p:nvSpPr>
          <p:cNvPr id="4" name="Slide Number Placeholder 3"/>
          <p:cNvSpPr>
            <a:spLocks noGrp="1"/>
          </p:cNvSpPr>
          <p:nvPr>
            <p:ph type="sldNum" sz="quarter" idx="11"/>
          </p:nvPr>
        </p:nvSpPr>
        <p:spPr/>
        <p:txBody>
          <a:bodyPr/>
          <a:lstStyle/>
          <a:p>
            <a:r>
              <a:rPr lang="en-US" dirty="0" smtClean="0"/>
              <a:t>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9816695"/>
              </p:ext>
            </p:extLst>
          </p:nvPr>
        </p:nvGraphicFramePr>
        <p:xfrm>
          <a:off x="534838" y="850549"/>
          <a:ext cx="9217716" cy="1240917"/>
        </p:xfrm>
        <a:graphic>
          <a:graphicData uri="http://schemas.openxmlformats.org/drawingml/2006/table">
            <a:tbl>
              <a:tblPr firstRow="1" firstCol="1" bandRow="1">
                <a:tableStyleId>{5C22544A-7EE6-4342-B048-85BDC9FD1C3A}</a:tableStyleId>
              </a:tblPr>
              <a:tblGrid>
                <a:gridCol w="2119188"/>
                <a:gridCol w="7098528"/>
              </a:tblGrid>
              <a:tr h="204470">
                <a:tc gridSpan="2">
                  <a:txBody>
                    <a:bodyPr/>
                    <a:lstStyle/>
                    <a:p>
                      <a:pPr>
                        <a:lnSpc>
                          <a:spcPct val="115000"/>
                        </a:lnSpc>
                        <a:spcAft>
                          <a:spcPts val="0"/>
                        </a:spcAft>
                      </a:pPr>
                      <a:r>
                        <a:rPr lang="en-GB" sz="1200" dirty="0">
                          <a:effectLst/>
                        </a:rPr>
                        <a:t>Use Case Identification and History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tc>
                <a:tc hMerge="1">
                  <a:txBody>
                    <a:bodyPr/>
                    <a:lstStyle/>
                    <a:p>
                      <a:endParaRPr lang="en-GB"/>
                    </a:p>
                  </a:txBody>
                  <a:tcPr/>
                </a:tc>
              </a:tr>
              <a:tr h="307975">
                <a:tc>
                  <a:txBody>
                    <a:bodyPr/>
                    <a:lstStyle/>
                    <a:p>
                      <a:pPr algn="r">
                        <a:lnSpc>
                          <a:spcPct val="115000"/>
                        </a:lnSpc>
                        <a:spcAft>
                          <a:spcPts val="0"/>
                        </a:spcAft>
                      </a:pPr>
                      <a:r>
                        <a:rPr lang="en-GB" sz="1200">
                          <a:effectLst/>
                        </a:rPr>
                        <a:t>Use Case ID: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tc>
                <a:tc>
                  <a:txBody>
                    <a:bodyPr/>
                    <a:lstStyle/>
                    <a:p>
                      <a:pPr marL="2540">
                        <a:lnSpc>
                          <a:spcPct val="115000"/>
                        </a:lnSpc>
                        <a:spcAft>
                          <a:spcPts val="0"/>
                        </a:spcAft>
                      </a:pPr>
                      <a:r>
                        <a:rPr lang="en-GB" sz="1200">
                          <a:effectLst/>
                        </a:rPr>
                        <a:t>UC-07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tc>
              </a:tr>
              <a:tr h="307975">
                <a:tc>
                  <a:txBody>
                    <a:bodyPr/>
                    <a:lstStyle/>
                    <a:p>
                      <a:pPr algn="r">
                        <a:lnSpc>
                          <a:spcPct val="115000"/>
                        </a:lnSpc>
                        <a:spcAft>
                          <a:spcPts val="0"/>
                        </a:spcAft>
                      </a:pPr>
                      <a:r>
                        <a:rPr lang="en-GB" sz="1200">
                          <a:effectLst/>
                        </a:rPr>
                        <a:t>Use Case Name: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tc>
                <a:tc>
                  <a:txBody>
                    <a:bodyPr/>
                    <a:lstStyle/>
                    <a:p>
                      <a:pPr marL="2540">
                        <a:lnSpc>
                          <a:spcPct val="115000"/>
                        </a:lnSpc>
                        <a:spcAft>
                          <a:spcPts val="0"/>
                        </a:spcAft>
                      </a:pPr>
                      <a:r>
                        <a:rPr lang="en-GB" sz="1200">
                          <a:effectLst/>
                        </a:rPr>
                        <a:t>Giving Feedback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tc>
              </a:tr>
              <a:tr h="319405">
                <a:tc>
                  <a:txBody>
                    <a:bodyPr/>
                    <a:lstStyle/>
                    <a:p>
                      <a:pPr algn="r">
                        <a:lnSpc>
                          <a:spcPct val="115000"/>
                        </a:lnSpc>
                        <a:spcAft>
                          <a:spcPts val="0"/>
                        </a:spcAft>
                      </a:pPr>
                      <a:r>
                        <a:rPr lang="en-GB" sz="1200" dirty="0">
                          <a:effectLst/>
                        </a:rPr>
                        <a:t>User/Actor: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tc>
                <a:tc>
                  <a:txBody>
                    <a:bodyPr/>
                    <a:lstStyle/>
                    <a:p>
                      <a:pPr marL="2540">
                        <a:lnSpc>
                          <a:spcPct val="115000"/>
                        </a:lnSpc>
                        <a:spcAft>
                          <a:spcPts val="0"/>
                        </a:spcAft>
                      </a:pPr>
                      <a:r>
                        <a:rPr lang="en-GB" sz="1200" dirty="0">
                          <a:effectLst/>
                        </a:rPr>
                        <a:t>Customer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31115" marT="41275" marB="53975"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5753696"/>
              </p:ext>
            </p:extLst>
          </p:nvPr>
        </p:nvGraphicFramePr>
        <p:xfrm>
          <a:off x="534838" y="2208361"/>
          <a:ext cx="9217715" cy="879896"/>
        </p:xfrm>
        <a:graphic>
          <a:graphicData uri="http://schemas.openxmlformats.org/drawingml/2006/table">
            <a:tbl>
              <a:tblPr firstRow="1" firstCol="1" bandRow="1">
                <a:tableStyleId>{5C22544A-7EE6-4342-B048-85BDC9FD1C3A}</a:tableStyleId>
              </a:tblPr>
              <a:tblGrid>
                <a:gridCol w="9217715"/>
              </a:tblGrid>
              <a:tr h="439948">
                <a:tc>
                  <a:txBody>
                    <a:bodyPr/>
                    <a:lstStyle/>
                    <a:p>
                      <a:pPr>
                        <a:lnSpc>
                          <a:spcPct val="115000"/>
                        </a:lnSpc>
                        <a:spcAft>
                          <a:spcPts val="0"/>
                        </a:spcAft>
                      </a:pPr>
                      <a:r>
                        <a:rPr lang="en-GB" sz="1200" dirty="0">
                          <a:effectLst/>
                        </a:rPr>
                        <a:t>Preconditions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56515"/>
                </a:tc>
              </a:tr>
              <a:tr h="439948">
                <a:tc>
                  <a:txBody>
                    <a:bodyPr/>
                    <a:lstStyle/>
                    <a:p>
                      <a:pPr>
                        <a:lnSpc>
                          <a:spcPct val="115000"/>
                        </a:lnSpc>
                        <a:spcAft>
                          <a:spcPts val="0"/>
                        </a:spcAft>
                      </a:pPr>
                      <a:r>
                        <a:rPr lang="en-GB" sz="1200" dirty="0">
                          <a:effectLst/>
                        </a:rPr>
                        <a:t>User must had a account to give feedback on.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56515" anchor="b"/>
                </a:tc>
              </a:tr>
            </a:tbl>
          </a:graphicData>
        </a:graphic>
      </p:graphicFrame>
      <p:sp>
        <p:nvSpPr>
          <p:cNvPr id="7" name="Rectangle 1"/>
          <p:cNvSpPr>
            <a:spLocks noChangeArrowheads="1"/>
          </p:cNvSpPr>
          <p:nvPr/>
        </p:nvSpPr>
        <p:spPr bwMode="auto">
          <a:xfrm>
            <a:off x="-1671780" y="4320788"/>
            <a:ext cx="17813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69805315"/>
              </p:ext>
            </p:extLst>
          </p:nvPr>
        </p:nvGraphicFramePr>
        <p:xfrm>
          <a:off x="554289" y="3205379"/>
          <a:ext cx="9198265" cy="2386862"/>
        </p:xfrm>
        <a:graphic>
          <a:graphicData uri="http://schemas.openxmlformats.org/drawingml/2006/table">
            <a:tbl>
              <a:tblPr firstRow="1" firstCol="1" bandRow="1">
                <a:tableStyleId>{5C22544A-7EE6-4342-B048-85BDC9FD1C3A}</a:tableStyleId>
              </a:tblPr>
              <a:tblGrid>
                <a:gridCol w="1256040"/>
                <a:gridCol w="3010966"/>
                <a:gridCol w="4931259"/>
              </a:tblGrid>
              <a:tr h="244075">
                <a:tc gridSpan="2">
                  <a:txBody>
                    <a:bodyPr/>
                    <a:lstStyle/>
                    <a:p>
                      <a:pPr marL="635">
                        <a:lnSpc>
                          <a:spcPct val="115000"/>
                        </a:lnSpc>
                        <a:spcAft>
                          <a:spcPts val="0"/>
                        </a:spcAft>
                      </a:pPr>
                      <a:r>
                        <a:rPr lang="en-GB" sz="1200" dirty="0">
                          <a:effectLst/>
                        </a:rPr>
                        <a:t>Basic Flow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r>
              <a:tr h="244075">
                <a:tc>
                  <a:txBody>
                    <a:bodyPr/>
                    <a:lstStyle/>
                    <a:p>
                      <a:pPr algn="ctr">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gn="ctr">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gn="ctr">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r>
              <a:tr h="568497">
                <a:tc>
                  <a:txBody>
                    <a:bodyPr/>
                    <a:lstStyle/>
                    <a:p>
                      <a:pPr marL="635">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nSpc>
                          <a:spcPct val="115000"/>
                        </a:lnSpc>
                        <a:spcAft>
                          <a:spcPts val="0"/>
                        </a:spcAft>
                      </a:pPr>
                      <a:r>
                        <a:rPr lang="en-GB" sz="1200">
                          <a:effectLst/>
                        </a:rPr>
                        <a:t>User selects the feedback option from feedback through ratting  or review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nchor="b"/>
                </a:tc>
                <a:tc>
                  <a:txBody>
                    <a:bodyPr/>
                    <a:lstStyle/>
                    <a:p>
                      <a:pPr>
                        <a:lnSpc>
                          <a:spcPct val="115000"/>
                        </a:lnSpc>
                        <a:spcAft>
                          <a:spcPts val="0"/>
                        </a:spcAft>
                      </a:pPr>
                      <a:r>
                        <a:rPr lang="en-GB" sz="1200">
                          <a:effectLst/>
                        </a:rPr>
                        <a:t>1.1 User can give more than 1 review but only at one time give ratting.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r>
              <a:tr h="413361">
                <a:tc>
                  <a:txBody>
                    <a:bodyPr/>
                    <a:lstStyle/>
                    <a:p>
                      <a:pPr marL="635">
                        <a:lnSpc>
                          <a:spcPct val="115000"/>
                        </a:lnSpc>
                        <a:spcAft>
                          <a:spcPts val="0"/>
                        </a:spcAft>
                      </a:pPr>
                      <a:r>
                        <a:rPr lang="en-GB" sz="1200">
                          <a:effectLst/>
                        </a:rPr>
                        <a:t>2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nSpc>
                          <a:spcPct val="115000"/>
                        </a:lnSpc>
                        <a:spcAft>
                          <a:spcPts val="0"/>
                        </a:spcAft>
                      </a:pPr>
                      <a:r>
                        <a:rPr lang="en-GB" sz="1200" dirty="0">
                          <a:effectLst/>
                        </a:rPr>
                        <a:t>When the user gets satisfied with his/her feedback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nchor="b"/>
                </a:tc>
                <a:tc>
                  <a:txBody>
                    <a:bodyPr/>
                    <a:lstStyle/>
                    <a:p>
                      <a:pPr>
                        <a:lnSpc>
                          <a:spcPct val="115000"/>
                        </a:lnSpc>
                        <a:spcAft>
                          <a:spcPts val="0"/>
                        </a:spcAft>
                      </a:pPr>
                      <a:r>
                        <a:rPr lang="en-GB" sz="1200">
                          <a:effectLst/>
                        </a:rPr>
                        <a:t>2.1 then ask for the confirmation message of posting that feedback.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nchor="b"/>
                </a:tc>
              </a:tr>
              <a:tr h="199202">
                <a:tc gridSpan="2">
                  <a:txBody>
                    <a:bodyPr/>
                    <a:lstStyle/>
                    <a:p>
                      <a:pPr marL="635">
                        <a:lnSpc>
                          <a:spcPct val="115000"/>
                        </a:lnSpc>
                        <a:spcAft>
                          <a:spcPts val="0"/>
                        </a:spcAft>
                      </a:pPr>
                      <a:r>
                        <a:rPr lang="en-GB" sz="1200">
                          <a:effectLst/>
                        </a:rPr>
                        <a:t>Alternate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r>
              <a:tr h="244075">
                <a:tc>
                  <a:txBody>
                    <a:bodyPr/>
                    <a:lstStyle/>
                    <a:p>
                      <a:pPr algn="ctr">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gn="ctr">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gn="ctr">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r>
              <a:tr h="402244">
                <a:tc>
                  <a:txBody>
                    <a:bodyPr/>
                    <a:lstStyle/>
                    <a:p>
                      <a:pPr marL="635">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nSpc>
                          <a:spcPct val="115000"/>
                        </a:lnSpc>
                        <a:spcAft>
                          <a:spcPts val="0"/>
                        </a:spcAft>
                      </a:pPr>
                      <a:r>
                        <a:rPr lang="en-GB" sz="1200">
                          <a:effectLst/>
                        </a:rPr>
                        <a:t>If the user try to use abusive language.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c>
                  <a:txBody>
                    <a:bodyPr/>
                    <a:lstStyle/>
                    <a:p>
                      <a:pPr>
                        <a:lnSpc>
                          <a:spcPct val="115000"/>
                        </a:lnSpc>
                        <a:spcAft>
                          <a:spcPts val="0"/>
                        </a:spcAft>
                      </a:pPr>
                      <a:r>
                        <a:rPr lang="en-GB" sz="1200" dirty="0">
                          <a:effectLst/>
                        </a:rPr>
                        <a:t>1.1 then block them for not making further feedbacks.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0005"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81937537"/>
              </p:ext>
            </p:extLst>
          </p:nvPr>
        </p:nvGraphicFramePr>
        <p:xfrm>
          <a:off x="537036" y="5692021"/>
          <a:ext cx="9215518" cy="593344"/>
        </p:xfrm>
        <a:graphic>
          <a:graphicData uri="http://schemas.openxmlformats.org/drawingml/2006/table">
            <a:tbl>
              <a:tblPr firstRow="1" firstCol="1" bandRow="1">
                <a:tableStyleId>{5C22544A-7EE6-4342-B048-85BDC9FD1C3A}</a:tableStyleId>
              </a:tblPr>
              <a:tblGrid>
                <a:gridCol w="9215518"/>
              </a:tblGrid>
              <a:tr h="0">
                <a:tc>
                  <a:txBody>
                    <a:bodyPr/>
                    <a:lstStyle/>
                    <a:p>
                      <a:pPr>
                        <a:lnSpc>
                          <a:spcPct val="115000"/>
                        </a:lnSpc>
                        <a:spcAft>
                          <a:spcPts val="0"/>
                        </a:spcAft>
                      </a:pPr>
                      <a:r>
                        <a:rPr lang="en-GB" sz="1200">
                          <a:effectLst/>
                        </a:rPr>
                        <a:t>Post conditions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44450"/>
                </a:tc>
              </a:tr>
              <a:tr h="0">
                <a:tc>
                  <a:txBody>
                    <a:bodyPr/>
                    <a:lstStyle/>
                    <a:p>
                      <a:pPr>
                        <a:lnSpc>
                          <a:spcPct val="115000"/>
                        </a:lnSpc>
                        <a:spcAft>
                          <a:spcPts val="0"/>
                        </a:spcAft>
                      </a:pPr>
                      <a:r>
                        <a:rPr lang="en-GB" sz="1200" dirty="0">
                          <a:effectLst/>
                        </a:rPr>
                        <a:t>User have given the feedback successfully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44450" anchor="b"/>
                </a:tc>
              </a:tr>
            </a:tbl>
          </a:graphicData>
        </a:graphic>
      </p:graphicFrame>
    </p:spTree>
    <p:extLst>
      <p:ext uri="{BB962C8B-B14F-4D97-AF65-F5344CB8AC3E}">
        <p14:creationId xmlns:p14="http://schemas.microsoft.com/office/powerpoint/2010/main" val="163516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77" y="140895"/>
            <a:ext cx="9753600" cy="709654"/>
          </a:xfrm>
        </p:spPr>
        <p:txBody>
          <a:bodyPr>
            <a:normAutofit fontScale="90000"/>
          </a:bodyPr>
          <a:lstStyle/>
          <a:p>
            <a:r>
              <a:rPr lang="en-GB" sz="44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5</a:t>
            </a:r>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 </a:t>
            </a:r>
            <a:r>
              <a:rPr lang="en-GB" sz="44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Descriptive use case </a:t>
            </a:r>
            <a:r>
              <a:rPr lang="en-GB" sz="4400" b="1" dirty="0" smtClean="0">
                <a:solidFill>
                  <a:srgbClr val="FF8600"/>
                </a:solidFill>
                <a:latin typeface="Times New Roman" panose="02020603050405020304" pitchFamily="18" charset="0"/>
                <a:ea typeface="Calibri" panose="020F0502020204030204" pitchFamily="34" charset="0"/>
                <a:cs typeface="Times New Roman" panose="02020603050405020304" pitchFamily="18" charset="0"/>
              </a:rPr>
              <a:t>of Make Payment  </a:t>
            </a:r>
            <a:endParaRPr lang="en-GB" dirty="0"/>
          </a:p>
        </p:txBody>
      </p:sp>
      <p:sp>
        <p:nvSpPr>
          <p:cNvPr id="4" name="Slide Number Placeholder 3"/>
          <p:cNvSpPr>
            <a:spLocks noGrp="1"/>
          </p:cNvSpPr>
          <p:nvPr>
            <p:ph type="sldNum" sz="quarter" idx="11"/>
          </p:nvPr>
        </p:nvSpPr>
        <p:spPr/>
        <p:txBody>
          <a:bodyPr/>
          <a:lstStyle/>
          <a:p>
            <a:r>
              <a:rPr lang="en-US" dirty="0" smtClean="0"/>
              <a:t>11</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4781458"/>
              </p:ext>
            </p:extLst>
          </p:nvPr>
        </p:nvGraphicFramePr>
        <p:xfrm>
          <a:off x="713374" y="953467"/>
          <a:ext cx="9638324" cy="1045591"/>
        </p:xfrm>
        <a:graphic>
          <a:graphicData uri="http://schemas.openxmlformats.org/drawingml/2006/table">
            <a:tbl>
              <a:tblPr firstRow="1" firstCol="1" bandRow="1">
                <a:tableStyleId>{5C22544A-7EE6-4342-B048-85BDC9FD1C3A}</a:tableStyleId>
              </a:tblPr>
              <a:tblGrid>
                <a:gridCol w="2215382"/>
                <a:gridCol w="7422942"/>
              </a:tblGrid>
              <a:tr h="204470">
                <a:tc gridSpan="2">
                  <a:txBody>
                    <a:bodyPr/>
                    <a:lstStyle/>
                    <a:p>
                      <a:pPr>
                        <a:lnSpc>
                          <a:spcPct val="115000"/>
                        </a:lnSpc>
                        <a:spcAft>
                          <a:spcPts val="0"/>
                        </a:spcAft>
                      </a:pPr>
                      <a:r>
                        <a:rPr lang="en-GB" sz="1200">
                          <a:effectLst/>
                        </a:rPr>
                        <a:t>Use Case Identification and History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c hMerge="1">
                  <a:txBody>
                    <a:bodyPr/>
                    <a:lstStyle/>
                    <a:p>
                      <a:endParaRPr lang="en-GB"/>
                    </a:p>
                  </a:txBody>
                  <a:tcPr/>
                </a:tc>
              </a:tr>
              <a:tr h="288925">
                <a:tc>
                  <a:txBody>
                    <a:bodyPr/>
                    <a:lstStyle/>
                    <a:p>
                      <a:pPr>
                        <a:lnSpc>
                          <a:spcPct val="115000"/>
                        </a:lnSpc>
                        <a:spcAft>
                          <a:spcPts val="0"/>
                        </a:spcAft>
                      </a:pPr>
                      <a:r>
                        <a:rPr lang="en-GB" sz="1200">
                          <a:effectLst/>
                        </a:rPr>
                        <a:t>Use Case ID: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c>
                  <a:txBody>
                    <a:bodyPr/>
                    <a:lstStyle/>
                    <a:p>
                      <a:pPr>
                        <a:lnSpc>
                          <a:spcPct val="115000"/>
                        </a:lnSpc>
                        <a:spcAft>
                          <a:spcPts val="0"/>
                        </a:spcAft>
                      </a:pPr>
                      <a:r>
                        <a:rPr lang="en-GB" sz="1200">
                          <a:effectLst/>
                        </a:rPr>
                        <a:t>UC-10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r>
              <a:tr h="215900">
                <a:tc>
                  <a:txBody>
                    <a:bodyPr/>
                    <a:lstStyle/>
                    <a:p>
                      <a:pPr>
                        <a:lnSpc>
                          <a:spcPct val="115000"/>
                        </a:lnSpc>
                        <a:spcAft>
                          <a:spcPts val="0"/>
                        </a:spcAft>
                      </a:pPr>
                      <a:r>
                        <a:rPr lang="en-GB" sz="1200">
                          <a:effectLst/>
                        </a:rPr>
                        <a:t>Use Case Name: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c>
                  <a:txBody>
                    <a:bodyPr/>
                    <a:lstStyle/>
                    <a:p>
                      <a:pPr>
                        <a:lnSpc>
                          <a:spcPct val="115000"/>
                        </a:lnSpc>
                        <a:spcAft>
                          <a:spcPts val="0"/>
                        </a:spcAft>
                      </a:pPr>
                      <a:r>
                        <a:rPr lang="en-GB" sz="1200">
                          <a:effectLst/>
                        </a:rPr>
                        <a:t>Make payment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r>
              <a:tr h="205740">
                <a:tc>
                  <a:txBody>
                    <a:bodyPr/>
                    <a:lstStyle/>
                    <a:p>
                      <a:pPr>
                        <a:lnSpc>
                          <a:spcPct val="115000"/>
                        </a:lnSpc>
                        <a:spcAft>
                          <a:spcPts val="0"/>
                        </a:spcAft>
                      </a:pPr>
                      <a:r>
                        <a:rPr lang="en-GB" sz="1200">
                          <a:effectLst/>
                        </a:rPr>
                        <a:t>User/Actor: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c>
                  <a:txBody>
                    <a:bodyPr/>
                    <a:lstStyle/>
                    <a:p>
                      <a:pPr>
                        <a:lnSpc>
                          <a:spcPct val="115000"/>
                        </a:lnSpc>
                        <a:spcAft>
                          <a:spcPts val="0"/>
                        </a:spcAft>
                      </a:pPr>
                      <a:r>
                        <a:rPr lang="en-GB" sz="1200" dirty="0">
                          <a:effectLst/>
                        </a:rPr>
                        <a:t>Customer , Payment Services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0"/>
                </a:tc>
              </a:tr>
            </a:tbl>
          </a:graphicData>
        </a:graphic>
      </p:graphicFrame>
      <p:sp>
        <p:nvSpPr>
          <p:cNvPr id="10" name="Rectangle 1"/>
          <p:cNvSpPr>
            <a:spLocks noChangeArrowheads="1"/>
          </p:cNvSpPr>
          <p:nvPr/>
        </p:nvSpPr>
        <p:spPr bwMode="auto">
          <a:xfrm>
            <a:off x="2952750" y="3803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76758058"/>
              </p:ext>
            </p:extLst>
          </p:nvPr>
        </p:nvGraphicFramePr>
        <p:xfrm>
          <a:off x="710517" y="2078871"/>
          <a:ext cx="9623928" cy="504444"/>
        </p:xfrm>
        <a:graphic>
          <a:graphicData uri="http://schemas.openxmlformats.org/drawingml/2006/table">
            <a:tbl>
              <a:tblPr firstRow="1" firstCol="1" bandRow="1">
                <a:tableStyleId>{5C22544A-7EE6-4342-B048-85BDC9FD1C3A}</a:tableStyleId>
              </a:tblPr>
              <a:tblGrid>
                <a:gridCol w="9623928"/>
              </a:tblGrid>
              <a:tr h="0">
                <a:tc>
                  <a:txBody>
                    <a:bodyPr/>
                    <a:lstStyle/>
                    <a:p>
                      <a:pPr>
                        <a:lnSpc>
                          <a:spcPct val="115000"/>
                        </a:lnSpc>
                        <a:spcAft>
                          <a:spcPts val="0"/>
                        </a:spcAft>
                      </a:pPr>
                      <a:r>
                        <a:rPr lang="en-GB" sz="1200" dirty="0">
                          <a:effectLst/>
                        </a:rPr>
                        <a:t>Preconditions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0"/>
                </a:tc>
              </a:tr>
              <a:tr h="0">
                <a:tc>
                  <a:txBody>
                    <a:bodyPr/>
                    <a:lstStyle/>
                    <a:p>
                      <a:pPr>
                        <a:lnSpc>
                          <a:spcPct val="115000"/>
                        </a:lnSpc>
                        <a:spcAft>
                          <a:spcPts val="0"/>
                        </a:spcAft>
                      </a:pPr>
                      <a:r>
                        <a:rPr lang="en-GB" sz="1200" dirty="0">
                          <a:effectLst/>
                        </a:rPr>
                        <a:t>The user must have order.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7469733"/>
              </p:ext>
            </p:extLst>
          </p:nvPr>
        </p:nvGraphicFramePr>
        <p:xfrm>
          <a:off x="711152" y="2640622"/>
          <a:ext cx="9640546" cy="1381342"/>
        </p:xfrm>
        <a:graphic>
          <a:graphicData uri="http://schemas.openxmlformats.org/drawingml/2006/table">
            <a:tbl>
              <a:tblPr firstRow="1" firstCol="1" bandRow="1">
                <a:tableStyleId>{5C22544A-7EE6-4342-B048-85BDC9FD1C3A}</a:tableStyleId>
              </a:tblPr>
              <a:tblGrid>
                <a:gridCol w="1283003"/>
                <a:gridCol w="3029719"/>
                <a:gridCol w="5327824"/>
              </a:tblGrid>
              <a:tr h="229678">
                <a:tc gridSpan="2">
                  <a:txBody>
                    <a:bodyPr/>
                    <a:lstStyle/>
                    <a:p>
                      <a:pPr>
                        <a:lnSpc>
                          <a:spcPct val="115000"/>
                        </a:lnSpc>
                        <a:spcAft>
                          <a:spcPts val="0"/>
                        </a:spcAft>
                      </a:pPr>
                      <a:r>
                        <a:rPr lang="en-GB" sz="1200" dirty="0">
                          <a:effectLst/>
                        </a:rPr>
                        <a:t>Basic Flow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r>
              <a:tr h="229678">
                <a:tc>
                  <a:txBody>
                    <a:bodyPr/>
                    <a:lstStyle/>
                    <a:p>
                      <a:pPr>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c>
                  <a:txBody>
                    <a:bodyPr/>
                    <a:lstStyle/>
                    <a:p>
                      <a:pPr marL="1905">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c>
                  <a:txBody>
                    <a:bodyPr/>
                    <a:lstStyle/>
                    <a:p>
                      <a:pPr marL="1270">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r>
              <a:tr h="902678">
                <a:tc>
                  <a:txBody>
                    <a:bodyPr/>
                    <a:lstStyle/>
                    <a:p>
                      <a:pPr>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c>
                  <a:txBody>
                    <a:bodyPr/>
                    <a:lstStyle/>
                    <a:p>
                      <a:pPr marL="1905">
                        <a:lnSpc>
                          <a:spcPct val="115000"/>
                        </a:lnSpc>
                        <a:spcAft>
                          <a:spcPts val="0"/>
                        </a:spcAft>
                      </a:pPr>
                      <a:r>
                        <a:rPr lang="en-GB" sz="1200" dirty="0">
                          <a:effectLst/>
                        </a:rPr>
                        <a:t>Selects the option from booking via </a:t>
                      </a:r>
                      <a:r>
                        <a:rPr lang="en-GB" sz="1200" dirty="0" err="1">
                          <a:effectLst/>
                        </a:rPr>
                        <a:t>easypaisa</a:t>
                      </a:r>
                      <a:r>
                        <a:rPr lang="en-GB" sz="1200" dirty="0">
                          <a:effectLst/>
                        </a:rPr>
                        <a:t>/</a:t>
                      </a:r>
                      <a:r>
                        <a:rPr lang="en-GB" sz="1200" dirty="0" err="1">
                          <a:effectLst/>
                        </a:rPr>
                        <a:t>jazzcash</a:t>
                      </a:r>
                      <a:r>
                        <a:rPr lang="en-GB" sz="1200" dirty="0">
                          <a:effectLst/>
                        </a:rPr>
                        <a:t> or through Credit Card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c>
                  <a:txBody>
                    <a:bodyPr/>
                    <a:lstStyle/>
                    <a:p>
                      <a:pPr marL="1270">
                        <a:lnSpc>
                          <a:spcPct val="115000"/>
                        </a:lnSpc>
                        <a:spcAft>
                          <a:spcPts val="0"/>
                        </a:spcAft>
                      </a:pPr>
                      <a:r>
                        <a:rPr lang="en-GB" sz="1200" dirty="0">
                          <a:effectLst/>
                        </a:rPr>
                        <a:t>1.1 if the user selected </a:t>
                      </a:r>
                      <a:r>
                        <a:rPr lang="en-GB" sz="1200" dirty="0" err="1">
                          <a:effectLst/>
                        </a:rPr>
                        <a:t>easypaisa</a:t>
                      </a:r>
                      <a:r>
                        <a:rPr lang="en-GB" sz="1200" dirty="0">
                          <a:effectLst/>
                        </a:rPr>
                        <a:t>/</a:t>
                      </a:r>
                      <a:r>
                        <a:rPr lang="en-GB" sz="1200" dirty="0" err="1">
                          <a:effectLst/>
                        </a:rPr>
                        <a:t>jazzcash</a:t>
                      </a:r>
                      <a:r>
                        <a:rPr lang="en-GB" sz="1200" dirty="0">
                          <a:effectLst/>
                        </a:rPr>
                        <a:t> then ask for this number and password and done the payment, if the user selected credit card  then ask for his/her bank account number and password and made the bill accordingly.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2545" marB="0"/>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86461507"/>
              </p:ext>
            </p:extLst>
          </p:nvPr>
        </p:nvGraphicFramePr>
        <p:xfrm>
          <a:off x="726817" y="4087723"/>
          <a:ext cx="9607628" cy="968883"/>
        </p:xfrm>
        <a:graphic>
          <a:graphicData uri="http://schemas.openxmlformats.org/drawingml/2006/table">
            <a:tbl>
              <a:tblPr firstRow="1" firstCol="1" bandRow="1">
                <a:tableStyleId>{5C22544A-7EE6-4342-B048-85BDC9FD1C3A}</a:tableStyleId>
              </a:tblPr>
              <a:tblGrid>
                <a:gridCol w="1312072"/>
                <a:gridCol w="3143344"/>
                <a:gridCol w="5152212"/>
              </a:tblGrid>
              <a:tr h="205105">
                <a:tc gridSpan="3">
                  <a:txBody>
                    <a:bodyPr/>
                    <a:lstStyle/>
                    <a:p>
                      <a:pPr marL="1270">
                        <a:lnSpc>
                          <a:spcPct val="115000"/>
                        </a:lnSpc>
                        <a:spcAft>
                          <a:spcPts val="0"/>
                        </a:spcAft>
                      </a:pPr>
                      <a:r>
                        <a:rPr lang="en-GB" sz="1200">
                          <a:effectLst/>
                        </a:rPr>
                        <a:t>Alternate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c hMerge="1">
                  <a:txBody>
                    <a:bodyPr/>
                    <a:lstStyle/>
                    <a:p>
                      <a:endParaRPr lang="en-GB"/>
                    </a:p>
                  </a:txBody>
                  <a:tcPr/>
                </a:tc>
                <a:tc hMerge="1">
                  <a:txBody>
                    <a:bodyPr/>
                    <a:lstStyle/>
                    <a:p>
                      <a:endParaRPr lang="en-GB"/>
                    </a:p>
                  </a:txBody>
                  <a:tcPr/>
                </a:tc>
              </a:tr>
              <a:tr h="204470">
                <a:tc>
                  <a:txBody>
                    <a:bodyPr/>
                    <a:lstStyle/>
                    <a:p>
                      <a:pPr marL="1270">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c>
                  <a:txBody>
                    <a:bodyPr/>
                    <a:lstStyle/>
                    <a:p>
                      <a:pPr marL="635">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c>
                  <a:txBody>
                    <a:bodyPr/>
                    <a:lstStyle/>
                    <a:p>
                      <a:pPr>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r>
              <a:tr h="405130">
                <a:tc>
                  <a:txBody>
                    <a:bodyPr/>
                    <a:lstStyle/>
                    <a:p>
                      <a:pPr marL="1270">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c>
                  <a:txBody>
                    <a:bodyPr/>
                    <a:lstStyle/>
                    <a:p>
                      <a:pPr marL="635">
                        <a:lnSpc>
                          <a:spcPct val="115000"/>
                        </a:lnSpc>
                        <a:spcAft>
                          <a:spcPts val="0"/>
                        </a:spcAft>
                      </a:pPr>
                      <a:r>
                        <a:rPr lang="en-GB" sz="1200">
                          <a:effectLst/>
                        </a:rPr>
                        <a:t>If the user wants to cancel his/ her order after payment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c>
                  <a:txBody>
                    <a:bodyPr/>
                    <a:lstStyle/>
                    <a:p>
                      <a:pPr>
                        <a:lnSpc>
                          <a:spcPct val="115000"/>
                        </a:lnSpc>
                        <a:spcAft>
                          <a:spcPts val="0"/>
                        </a:spcAft>
                      </a:pPr>
                      <a:r>
                        <a:rPr lang="en-GB" sz="1200" dirty="0">
                          <a:effectLst/>
                        </a:rPr>
                        <a:t>1.1 Allow them and return the money after 1 day.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945" marR="73025" marT="42545"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49617390"/>
              </p:ext>
            </p:extLst>
          </p:nvPr>
        </p:nvGraphicFramePr>
        <p:xfrm>
          <a:off x="726816" y="5130983"/>
          <a:ext cx="9607630" cy="655447"/>
        </p:xfrm>
        <a:graphic>
          <a:graphicData uri="http://schemas.openxmlformats.org/drawingml/2006/table">
            <a:tbl>
              <a:tblPr firstRow="1" firstCol="1" bandRow="1">
                <a:tableStyleId>{5C22544A-7EE6-4342-B048-85BDC9FD1C3A}</a:tableStyleId>
              </a:tblPr>
              <a:tblGrid>
                <a:gridCol w="1312073"/>
                <a:gridCol w="3090939"/>
                <a:gridCol w="5204618"/>
              </a:tblGrid>
              <a:tr h="203200">
                <a:tc gridSpan="2">
                  <a:txBody>
                    <a:bodyPr/>
                    <a:lstStyle/>
                    <a:p>
                      <a:pPr marL="635">
                        <a:lnSpc>
                          <a:spcPct val="115000"/>
                        </a:lnSpc>
                        <a:spcAft>
                          <a:spcPts val="0"/>
                        </a:spcAft>
                      </a:pPr>
                      <a:r>
                        <a:rPr lang="en-GB" sz="1200">
                          <a:effectLst/>
                        </a:rPr>
                        <a:t>Exception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r h="403225">
                <a:tc>
                  <a:txBody>
                    <a:bodyPr/>
                    <a:lstStyle/>
                    <a:p>
                      <a:pPr marL="635">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200">
                          <a:effectLst/>
                        </a:rPr>
                        <a:t>If the system failed to response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200" dirty="0">
                          <a:effectLst/>
                        </a:rPr>
                        <a:t>1.1 save the information of payment.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72253426"/>
              </p:ext>
            </p:extLst>
          </p:nvPr>
        </p:nvGraphicFramePr>
        <p:xfrm>
          <a:off x="726817" y="5874494"/>
          <a:ext cx="9573123" cy="504444"/>
        </p:xfrm>
        <a:graphic>
          <a:graphicData uri="http://schemas.openxmlformats.org/drawingml/2006/table">
            <a:tbl>
              <a:tblPr firstRow="1" firstCol="1" bandRow="1">
                <a:tableStyleId>{5C22544A-7EE6-4342-B048-85BDC9FD1C3A}</a:tableStyleId>
              </a:tblPr>
              <a:tblGrid>
                <a:gridCol w="4387722"/>
                <a:gridCol w="5185401"/>
              </a:tblGrid>
              <a:tr h="204470">
                <a:tc>
                  <a:txBody>
                    <a:bodyPr/>
                    <a:lstStyle/>
                    <a:p>
                      <a:pPr marL="635">
                        <a:lnSpc>
                          <a:spcPct val="115000"/>
                        </a:lnSpc>
                        <a:spcAft>
                          <a:spcPts val="0"/>
                        </a:spcAft>
                      </a:pPr>
                      <a:r>
                        <a:rPr lang="en-GB" sz="1200">
                          <a:effectLst/>
                        </a:rPr>
                        <a:t>Post conditions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r h="207010">
                <a:tc>
                  <a:txBody>
                    <a:bodyPr/>
                    <a:lstStyle/>
                    <a:p>
                      <a:pPr marL="635">
                        <a:lnSpc>
                          <a:spcPct val="115000"/>
                        </a:lnSpc>
                        <a:spcAft>
                          <a:spcPts val="0"/>
                        </a:spcAft>
                      </a:pPr>
                      <a:r>
                        <a:rPr lang="en-GB" sz="1200">
                          <a:effectLst/>
                        </a:rPr>
                        <a:t>User is ready to receive his parcel.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100" dirty="0">
                          <a:effectLst/>
                        </a:rPr>
                        <a:t>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bl>
          </a:graphicData>
        </a:graphic>
      </p:graphicFrame>
    </p:spTree>
    <p:extLst>
      <p:ext uri="{BB962C8B-B14F-4D97-AF65-F5344CB8AC3E}">
        <p14:creationId xmlns:p14="http://schemas.microsoft.com/office/powerpoint/2010/main" val="99173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 y="0"/>
            <a:ext cx="9753600" cy="850201"/>
          </a:xfrm>
        </p:spPr>
        <p:txBody>
          <a:bodyPr/>
          <a:lstStyle/>
          <a:p>
            <a:r>
              <a:rPr lang="en-US" b="1" dirty="0">
                <a:solidFill>
                  <a:srgbClr val="1F386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ea typeface="Calibri" panose="020F0502020204030204" pitchFamily="34" charset="0"/>
                <a:cs typeface="Times New Roman" panose="02020603050405020304" pitchFamily="18" charset="0"/>
              </a:rPr>
              <a:t>Activity </a:t>
            </a:r>
            <a:r>
              <a:rPr lang="en-US" sz="4400" b="1" dirty="0">
                <a:latin typeface="Times New Roman" panose="02020603050405020304" pitchFamily="18" charset="0"/>
                <a:ea typeface="Calibri" panose="020F0502020204030204" pitchFamily="34" charset="0"/>
                <a:cs typeface="Times New Roman" panose="02020603050405020304" pitchFamily="18" charset="0"/>
              </a:rPr>
              <a:t>Diagram</a:t>
            </a:r>
            <a:endParaRPr lang="en-GB" sz="4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138023" y="1398998"/>
            <a:ext cx="9851365" cy="2379372"/>
          </a:xfrm>
        </p:spPr>
        <p:txBody>
          <a:bodyPr>
            <a:normAutofit/>
          </a:bodyPr>
          <a:lstStyle/>
          <a:p>
            <a:pPr>
              <a:lnSpc>
                <a:spcPct val="107000"/>
              </a:lnSpc>
              <a:spcBef>
                <a:spcPts val="200"/>
              </a:spcBef>
            </a:pPr>
            <a:endParaRPr lang="en-US"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Bef>
                <a:spcPts val="0"/>
              </a:spcBef>
              <a:spcAft>
                <a:spcPts val="800"/>
              </a:spcAft>
            </a:pPr>
            <a:r>
              <a:rPr lang="en-US" sz="2400" b="1" dirty="0">
                <a:latin typeface="Arial Nova" panose="020B0504020202020204" pitchFamily="34" charset="0"/>
                <a:cs typeface="Times New Roman" panose="02020603050405020304" pitchFamily="18" charset="0"/>
              </a:rPr>
              <a:t>In this section we will discuss the activity diagram generated from pre designed use case of </a:t>
            </a:r>
            <a:r>
              <a:rPr lang="en-US" sz="2400" b="1" dirty="0" smtClean="0">
                <a:latin typeface="Arial Nova" panose="020B0504020202020204" pitchFamily="34" charset="0"/>
                <a:cs typeface="Times New Roman" panose="02020603050405020304" pitchFamily="18" charset="0"/>
              </a:rPr>
              <a:t>dress </a:t>
            </a:r>
            <a:r>
              <a:rPr lang="en-US" sz="2400" b="1" dirty="0">
                <a:latin typeface="Arial Nova" panose="020B0504020202020204" pitchFamily="34" charset="0"/>
                <a:cs typeface="Times New Roman" panose="02020603050405020304" pitchFamily="18" charset="0"/>
              </a:rPr>
              <a:t>management system. </a:t>
            </a:r>
            <a:r>
              <a:rPr lang="en-US" sz="2400" b="1" dirty="0">
                <a:latin typeface="Arial Nova" panose="020B0504020202020204" pitchFamily="34" charset="0"/>
                <a:cs typeface="Times New Roman" panose="02020603050405020304" pitchFamily="18" charset="0"/>
              </a:rPr>
              <a:t>Activity Diagram elaborates how are use cases carried out in a flow.</a:t>
            </a:r>
          </a:p>
        </p:txBody>
      </p:sp>
      <p:sp>
        <p:nvSpPr>
          <p:cNvPr id="4" name="Slide Number Placeholder 3"/>
          <p:cNvSpPr>
            <a:spLocks noGrp="1"/>
          </p:cNvSpPr>
          <p:nvPr>
            <p:ph type="sldNum" sz="quarter" idx="11"/>
          </p:nvPr>
        </p:nvSpPr>
        <p:spPr/>
        <p:txBody>
          <a:bodyPr/>
          <a:lstStyle/>
          <a:p>
            <a:r>
              <a:rPr lang="en-US" dirty="0" smtClean="0"/>
              <a:t>12</a:t>
            </a:r>
            <a:endParaRPr lang="en-US" dirty="0"/>
          </a:p>
        </p:txBody>
      </p:sp>
    </p:spTree>
    <p:extLst>
      <p:ext uri="{BB962C8B-B14F-4D97-AF65-F5344CB8AC3E}">
        <p14:creationId xmlns:p14="http://schemas.microsoft.com/office/powerpoint/2010/main" val="411136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4ECF1-1BD8-717E-2133-5FD03D6DDDB9}"/>
              </a:ext>
            </a:extLst>
          </p:cNvPr>
          <p:cNvSpPr>
            <a:spLocks noGrp="1"/>
          </p:cNvSpPr>
          <p:nvPr>
            <p:ph type="ctrTitle"/>
          </p:nvPr>
        </p:nvSpPr>
        <p:spPr>
          <a:xfrm>
            <a:off x="189780" y="135083"/>
            <a:ext cx="8954219" cy="644235"/>
          </a:xfrm>
        </p:spPr>
        <p:txBody>
          <a:bodyPr>
            <a:noAutofit/>
          </a:bodyPr>
          <a:lstStyle/>
          <a:p>
            <a:pPr marL="742950" indent="-742950">
              <a:buFont typeface="+mj-lt"/>
              <a:buAutoNum type="arabicPeriod"/>
            </a:pPr>
            <a:r>
              <a:rPr lang="en-US" sz="4400" b="1" dirty="0">
                <a:latin typeface="Times New Roman" panose="02020603050405020304" pitchFamily="18" charset="0"/>
                <a:ea typeface="Calibri" panose="020F0502020204030204" pitchFamily="34" charset="0"/>
                <a:cs typeface="Times New Roman" panose="02020603050405020304" pitchFamily="18" charset="0"/>
              </a:rPr>
              <a:t>Activity Diagram For Login </a:t>
            </a:r>
            <a:endParaRPr lang="en-US" sz="4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r>
              <a:rPr lang="en-US" dirty="0" smtClean="0">
                <a:latin typeface="Arial Black" pitchFamily="34" charset="0"/>
              </a:rPr>
              <a:t>13</a:t>
            </a:r>
            <a:endParaRPr lang="en-US" dirty="0">
              <a:latin typeface="Arial Black" pitchFamily="34" charset="0"/>
            </a:endParaRPr>
          </a:p>
          <a:p>
            <a:endParaRPr lang="en-US" dirty="0"/>
          </a:p>
        </p:txBody>
      </p:sp>
      <p:pic>
        <p:nvPicPr>
          <p:cNvPr id="4" name="Picture 3"/>
          <p:cNvPicPr>
            <a:picLocks noChangeAspect="1"/>
          </p:cNvPicPr>
          <p:nvPr/>
        </p:nvPicPr>
        <p:blipFill>
          <a:blip r:embed="rId2"/>
          <a:stretch>
            <a:fillRect/>
          </a:stretch>
        </p:blipFill>
        <p:spPr>
          <a:xfrm>
            <a:off x="1224951" y="850549"/>
            <a:ext cx="9316528" cy="5653767"/>
          </a:xfrm>
          <a:prstGeom prst="rect">
            <a:avLst/>
          </a:prstGeom>
          <a:effectLst>
            <a:softEdge rad="88900"/>
          </a:effectLst>
        </p:spPr>
      </p:pic>
    </p:spTree>
    <p:extLst>
      <p:ext uri="{BB962C8B-B14F-4D97-AF65-F5344CB8AC3E}">
        <p14:creationId xmlns:p14="http://schemas.microsoft.com/office/powerpoint/2010/main" val="243106497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298" y="124692"/>
            <a:ext cx="10679502" cy="831272"/>
          </a:xfrm>
        </p:spPr>
        <p:txBody>
          <a:bodyPr>
            <a:normAutofit/>
          </a:bodyPr>
          <a:lstStyle/>
          <a:p>
            <a:r>
              <a:rPr lang="en-US" sz="3200" dirty="0" smtClean="0">
                <a:latin typeface="Arial Black" pitchFamily="34" charset="0"/>
              </a:rPr>
              <a:t>2. Activity Diagram For Manage Cart  </a:t>
            </a:r>
            <a:endParaRPr lang="en-US" sz="3200" dirty="0">
              <a:latin typeface="Arial Black" pitchFamily="34" charset="0"/>
            </a:endParaRPr>
          </a:p>
        </p:txBody>
      </p:sp>
      <p:sp>
        <p:nvSpPr>
          <p:cNvPr id="6" name="Slide Number Placeholder 5"/>
          <p:cNvSpPr>
            <a:spLocks noGrp="1"/>
          </p:cNvSpPr>
          <p:nvPr>
            <p:ph type="sldNum" sz="quarter" idx="11"/>
          </p:nvPr>
        </p:nvSpPr>
        <p:spPr/>
        <p:txBody>
          <a:bodyPr/>
          <a:lstStyle/>
          <a:p>
            <a:r>
              <a:rPr lang="en-US" dirty="0" smtClean="0">
                <a:latin typeface="Arial Black" pitchFamily="34" charset="0"/>
              </a:rPr>
              <a:t>14</a:t>
            </a:r>
            <a:endParaRPr lang="en-US" dirty="0">
              <a:latin typeface="Arial Black" pitchFamily="34" charset="0"/>
            </a:endParaRPr>
          </a:p>
          <a:p>
            <a:endParaRPr lang="en-US" dirty="0"/>
          </a:p>
        </p:txBody>
      </p:sp>
      <p:pic>
        <p:nvPicPr>
          <p:cNvPr id="4" name="Picture 3"/>
          <p:cNvPicPr>
            <a:picLocks noChangeAspect="1"/>
          </p:cNvPicPr>
          <p:nvPr/>
        </p:nvPicPr>
        <p:blipFill>
          <a:blip r:embed="rId2"/>
          <a:stretch>
            <a:fillRect/>
          </a:stretch>
        </p:blipFill>
        <p:spPr>
          <a:xfrm>
            <a:off x="734103" y="1094029"/>
            <a:ext cx="10723793" cy="4669941"/>
          </a:xfrm>
          <a:prstGeom prst="rect">
            <a:avLst/>
          </a:prstGeom>
        </p:spPr>
      </p:pic>
      <p:pic>
        <p:nvPicPr>
          <p:cNvPr id="5" name="Picture 4"/>
          <p:cNvPicPr>
            <a:picLocks noChangeAspect="1"/>
          </p:cNvPicPr>
          <p:nvPr/>
        </p:nvPicPr>
        <p:blipFill>
          <a:blip r:embed="rId3"/>
          <a:stretch>
            <a:fillRect/>
          </a:stretch>
        </p:blipFill>
        <p:spPr>
          <a:xfrm>
            <a:off x="1069675" y="1094029"/>
            <a:ext cx="9489057" cy="5410288"/>
          </a:xfrm>
          <a:prstGeom prst="rect">
            <a:avLst/>
          </a:prstGeom>
          <a:effectLst>
            <a:softEdge rad="63500"/>
          </a:effectLst>
        </p:spPr>
      </p:pic>
    </p:spTree>
    <p:extLst>
      <p:ext uri="{BB962C8B-B14F-4D97-AF65-F5344CB8AC3E}">
        <p14:creationId xmlns:p14="http://schemas.microsoft.com/office/powerpoint/2010/main" val="2804548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27" y="135083"/>
            <a:ext cx="10775373" cy="4316147"/>
          </a:xfrm>
        </p:spPr>
        <p:txBody>
          <a:bodyPr>
            <a:normAutofit/>
          </a:bodyPr>
          <a:lstStyle/>
          <a:p>
            <a:r>
              <a:rPr lang="en-US" sz="3200" dirty="0" smtClean="0">
                <a:latin typeface="Arial Black" pitchFamily="34" charset="0"/>
              </a:rPr>
              <a:t>3. Activity </a:t>
            </a:r>
            <a:r>
              <a:rPr lang="en-US" sz="3200" dirty="0">
                <a:latin typeface="Arial Black" pitchFamily="34" charset="0"/>
              </a:rPr>
              <a:t>Diagram </a:t>
            </a:r>
            <a:r>
              <a:rPr lang="en-US" sz="3200" dirty="0" smtClean="0">
                <a:latin typeface="Arial Black" pitchFamily="34" charset="0"/>
              </a:rPr>
              <a:t>For Manage Product  </a:t>
            </a:r>
            <a:r>
              <a:rPr lang="en-US" b="1" dirty="0" smtClean="0"/>
              <a:t/>
            </a:r>
            <a:br>
              <a:rPr lang="en-US" b="1" dirty="0" smtClean="0"/>
            </a:br>
            <a:r>
              <a:rPr lang="en-US" b="1" dirty="0" smtClean="0"/>
              <a:t/>
            </a:r>
            <a:br>
              <a:rPr lang="en-US" b="1" dirty="0" smtClean="0"/>
            </a:br>
            <a:r>
              <a:rPr lang="en-US" b="1" dirty="0"/>
              <a:t/>
            </a:r>
            <a:br>
              <a:rPr lang="en-US" b="1" dirty="0"/>
            </a:br>
            <a:r>
              <a:rPr lang="en-US" b="1" dirty="0"/>
              <a:t/>
            </a:r>
            <a:br>
              <a:rPr lang="en-US" b="1" dirty="0"/>
            </a:br>
            <a:r>
              <a:rPr lang="en-US" b="1" dirty="0"/>
              <a:t/>
            </a:r>
            <a:br>
              <a:rPr lang="en-US" b="1" dirty="0"/>
            </a:br>
            <a:endParaRPr lang="en-US" dirty="0"/>
          </a:p>
        </p:txBody>
      </p:sp>
      <p:sp>
        <p:nvSpPr>
          <p:cNvPr id="4" name="Slide Number Placeholder 3"/>
          <p:cNvSpPr>
            <a:spLocks noGrp="1"/>
          </p:cNvSpPr>
          <p:nvPr>
            <p:ph type="sldNum" sz="quarter" idx="11"/>
          </p:nvPr>
        </p:nvSpPr>
        <p:spPr/>
        <p:txBody>
          <a:bodyPr/>
          <a:lstStyle/>
          <a:p>
            <a:r>
              <a:rPr lang="en-US" dirty="0" smtClean="0">
                <a:latin typeface="Arial Black" pitchFamily="34" charset="0"/>
              </a:rPr>
              <a:t>15</a:t>
            </a:r>
            <a:endParaRPr lang="en-US" dirty="0"/>
          </a:p>
        </p:txBody>
      </p:sp>
      <p:pic>
        <p:nvPicPr>
          <p:cNvPr id="6" name="Picture 5"/>
          <p:cNvPicPr>
            <a:picLocks noChangeAspect="1"/>
          </p:cNvPicPr>
          <p:nvPr/>
        </p:nvPicPr>
        <p:blipFill>
          <a:blip r:embed="rId2"/>
          <a:stretch>
            <a:fillRect/>
          </a:stretch>
        </p:blipFill>
        <p:spPr>
          <a:xfrm>
            <a:off x="593883" y="923327"/>
            <a:ext cx="11004234" cy="5011346"/>
          </a:xfrm>
          <a:prstGeom prst="rect">
            <a:avLst/>
          </a:prstGeom>
        </p:spPr>
      </p:pic>
      <p:pic>
        <p:nvPicPr>
          <p:cNvPr id="8" name="Picture 7"/>
          <p:cNvPicPr>
            <a:picLocks noChangeAspect="1"/>
          </p:cNvPicPr>
          <p:nvPr/>
        </p:nvPicPr>
        <p:blipFill>
          <a:blip r:embed="rId3"/>
          <a:stretch>
            <a:fillRect/>
          </a:stretch>
        </p:blipFill>
        <p:spPr>
          <a:xfrm>
            <a:off x="593884" y="850549"/>
            <a:ext cx="10378916" cy="5688274"/>
          </a:xfrm>
          <a:prstGeom prst="rect">
            <a:avLst/>
          </a:prstGeom>
          <a:effectLst>
            <a:softEdge rad="38100"/>
          </a:effectLst>
        </p:spPr>
      </p:pic>
    </p:spTree>
    <p:extLst>
      <p:ext uri="{BB962C8B-B14F-4D97-AF65-F5344CB8AC3E}">
        <p14:creationId xmlns:p14="http://schemas.microsoft.com/office/powerpoint/2010/main" val="3508398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804" y="166256"/>
            <a:ext cx="10644995" cy="684293"/>
          </a:xfrm>
        </p:spPr>
        <p:txBody>
          <a:bodyPr>
            <a:normAutofit/>
          </a:bodyPr>
          <a:lstStyle/>
          <a:p>
            <a:r>
              <a:rPr lang="en-US" sz="3200" dirty="0" smtClean="0">
                <a:latin typeface="Arial Black" pitchFamily="34" charset="0"/>
              </a:rPr>
              <a:t>4. Activity </a:t>
            </a:r>
            <a:r>
              <a:rPr lang="en-US" sz="3200" dirty="0">
                <a:latin typeface="Arial Black" pitchFamily="34" charset="0"/>
              </a:rPr>
              <a:t>Diagram </a:t>
            </a:r>
            <a:r>
              <a:rPr lang="en-US" sz="3200" dirty="0" smtClean="0">
                <a:latin typeface="Arial Black" pitchFamily="34" charset="0"/>
              </a:rPr>
              <a:t>For Make Payment </a:t>
            </a:r>
            <a:endParaRPr lang="en-US" sz="3200" dirty="0">
              <a:latin typeface="Arial Black" pitchFamily="34" charset="0"/>
            </a:endParaRPr>
          </a:p>
        </p:txBody>
      </p:sp>
      <p:sp>
        <p:nvSpPr>
          <p:cNvPr id="6" name="Slide Number Placeholder 5"/>
          <p:cNvSpPr>
            <a:spLocks noGrp="1"/>
          </p:cNvSpPr>
          <p:nvPr>
            <p:ph type="sldNum" sz="quarter" idx="12"/>
          </p:nvPr>
        </p:nvSpPr>
        <p:spPr/>
        <p:txBody>
          <a:bodyPr/>
          <a:lstStyle/>
          <a:p>
            <a:r>
              <a:rPr lang="en-US" dirty="0" smtClean="0">
                <a:latin typeface="Arial Black" pitchFamily="34" charset="0"/>
              </a:rPr>
              <a:t>16</a:t>
            </a:r>
            <a:endParaRPr lang="en-US" dirty="0">
              <a:latin typeface="Arial Black" pitchFamily="34" charset="0"/>
            </a:endParaRPr>
          </a:p>
          <a:p>
            <a:endParaRPr lang="en-US" dirty="0"/>
          </a:p>
        </p:txBody>
      </p:sp>
      <p:pic>
        <p:nvPicPr>
          <p:cNvPr id="5" name="Content Placeholder 4"/>
          <p:cNvPicPr>
            <a:picLocks noGrp="1" noChangeAspect="1"/>
          </p:cNvPicPr>
          <p:nvPr>
            <p:ph idx="1"/>
          </p:nvPr>
        </p:nvPicPr>
        <p:blipFill>
          <a:blip r:embed="rId2"/>
          <a:stretch>
            <a:fillRect/>
          </a:stretch>
        </p:blipFill>
        <p:spPr>
          <a:xfrm>
            <a:off x="845389" y="850549"/>
            <a:ext cx="10162101" cy="5774537"/>
          </a:xfrm>
          <a:prstGeom prst="rect">
            <a:avLst/>
          </a:prstGeom>
          <a:effectLst>
            <a:softEdge rad="50800"/>
          </a:effectLst>
        </p:spPr>
      </p:pic>
    </p:spTree>
    <p:extLst>
      <p:ext uri="{BB962C8B-B14F-4D97-AF65-F5344CB8AC3E}">
        <p14:creationId xmlns:p14="http://schemas.microsoft.com/office/powerpoint/2010/main" val="211621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8601"/>
            <a:ext cx="9753600" cy="1364225"/>
          </a:xfrm>
        </p:spPr>
        <p:txBody>
          <a:bodyPr>
            <a:normAutofit fontScale="90000"/>
          </a:bodyPr>
          <a:lstStyle/>
          <a:p>
            <a:r>
              <a:rPr lang="en-US" sz="4000" b="1" dirty="0" smtClean="0"/>
              <a:t/>
            </a:r>
            <a:br>
              <a:rPr lang="en-US" sz="4000" b="1" dirty="0" smtClean="0"/>
            </a:br>
            <a:r>
              <a:rPr lang="en-US" sz="4000" b="1" dirty="0" smtClean="0"/>
              <a:t>                     </a:t>
            </a:r>
            <a:br>
              <a:rPr lang="en-US" sz="4000" b="1" dirty="0" smtClean="0"/>
            </a:br>
            <a:r>
              <a:rPr lang="en-US" sz="4000" b="1" dirty="0"/>
              <a:t/>
            </a:r>
            <a:br>
              <a:rPr lang="en-US" sz="4000" b="1" dirty="0"/>
            </a:br>
            <a:r>
              <a:rPr lang="en-US" sz="4000" b="1" dirty="0" smtClean="0"/>
              <a:t/>
            </a:r>
            <a:br>
              <a:rPr lang="en-US" sz="4000" b="1" dirty="0" smtClean="0"/>
            </a:br>
            <a:r>
              <a:rPr lang="en-US" sz="4000" b="1" dirty="0" smtClean="0"/>
              <a:t/>
            </a:r>
            <a:br>
              <a:rPr lang="en-US" sz="4000" b="1" dirty="0" smtClean="0"/>
            </a:br>
            <a:r>
              <a:rPr lang="en-US" sz="3600" b="1" dirty="0"/>
              <a:t> </a:t>
            </a:r>
            <a:r>
              <a:rPr lang="en-US" sz="3600" b="1" dirty="0" smtClean="0"/>
              <a:t/>
            </a:r>
            <a:br>
              <a:rPr lang="en-US" sz="3600" b="1" dirty="0" smtClean="0"/>
            </a:br>
            <a:r>
              <a:rPr lang="en-US" sz="3600" b="1" dirty="0"/>
              <a:t/>
            </a:r>
            <a:br>
              <a:rPr lang="en-US" sz="3600" b="1" dirty="0"/>
            </a:br>
            <a:r>
              <a:rPr lang="en-US" sz="4000" b="1" dirty="0" smtClean="0"/>
              <a:t/>
            </a:r>
            <a:br>
              <a:rPr lang="en-US" sz="4000" b="1" dirty="0" smtClean="0"/>
            </a:br>
            <a:r>
              <a:rPr lang="en-US" sz="4000" b="1" dirty="0"/>
              <a:t> </a:t>
            </a:r>
            <a:r>
              <a:rPr lang="en-US" sz="4000" b="1" dirty="0" smtClean="0"/>
              <a:t>                      </a:t>
            </a:r>
            <a:r>
              <a:rPr lang="en-US" sz="4900" b="1" dirty="0">
                <a:latin typeface="Arial Black" pitchFamily="34" charset="0"/>
              </a:rPr>
              <a:t>Presentation</a:t>
            </a:r>
          </a:p>
        </p:txBody>
      </p:sp>
      <p:sp>
        <p:nvSpPr>
          <p:cNvPr id="3" name="Subtitle 2"/>
          <p:cNvSpPr>
            <a:spLocks noGrp="1"/>
          </p:cNvSpPr>
          <p:nvPr>
            <p:ph type="subTitle" idx="1"/>
          </p:nvPr>
        </p:nvSpPr>
        <p:spPr>
          <a:xfrm>
            <a:off x="1219200" y="2795155"/>
            <a:ext cx="9753600" cy="3516007"/>
          </a:xfrm>
        </p:spPr>
        <p:txBody>
          <a:bodyPr>
            <a:normAutofit/>
          </a:bodyPr>
          <a:lstStyle/>
          <a:p>
            <a:r>
              <a:rPr lang="en-US" b="1" dirty="0" smtClean="0"/>
              <a:t>                                            </a:t>
            </a:r>
            <a:r>
              <a:rPr lang="en-GB" b="1" dirty="0" smtClean="0">
                <a:latin typeface="Arial Black" pitchFamily="34" charset="0"/>
              </a:rPr>
              <a:t>Presented</a:t>
            </a:r>
            <a:r>
              <a:rPr lang="en-US" b="1" dirty="0" smtClean="0">
                <a:latin typeface="Arial Black" pitchFamily="34" charset="0"/>
              </a:rPr>
              <a:t> By</a:t>
            </a:r>
          </a:p>
          <a:p>
            <a:r>
              <a:rPr lang="en-US" sz="2000" b="1" dirty="0" smtClean="0">
                <a:latin typeface="Arial Black" pitchFamily="34" charset="0"/>
              </a:rPr>
              <a:t>                                   </a:t>
            </a:r>
          </a:p>
          <a:p>
            <a:r>
              <a:rPr lang="en-US" sz="2000" b="1" dirty="0">
                <a:latin typeface="Arial Black" pitchFamily="34" charset="0"/>
              </a:rPr>
              <a:t> </a:t>
            </a:r>
            <a:r>
              <a:rPr lang="en-US" sz="2000" b="1" dirty="0" smtClean="0">
                <a:latin typeface="Arial Black" pitchFamily="34" charset="0"/>
              </a:rPr>
              <a:t>                                     </a:t>
            </a:r>
            <a:r>
              <a:rPr lang="en-US" sz="2000" b="1" dirty="0" err="1" smtClean="0">
                <a:latin typeface="Arial Black" pitchFamily="34" charset="0"/>
              </a:rPr>
              <a:t>Maheen</a:t>
            </a:r>
            <a:r>
              <a:rPr lang="en-US" sz="2000" b="1" dirty="0" smtClean="0">
                <a:latin typeface="Arial Black" pitchFamily="34" charset="0"/>
              </a:rPr>
              <a:t> Nasir (12315)</a:t>
            </a:r>
          </a:p>
          <a:p>
            <a:r>
              <a:rPr lang="en-US" sz="2000" b="1" dirty="0" smtClean="0">
                <a:latin typeface="Arial Black" pitchFamily="34" charset="0"/>
              </a:rPr>
              <a:t>                                         Soma Nasir(12322)</a:t>
            </a:r>
          </a:p>
          <a:p>
            <a:r>
              <a:rPr lang="en-US" sz="2000" b="1" dirty="0">
                <a:latin typeface="Arial Black" pitchFamily="34" charset="0"/>
              </a:rPr>
              <a:t> </a:t>
            </a:r>
            <a:r>
              <a:rPr lang="en-US" sz="2000" b="1" dirty="0" smtClean="0">
                <a:latin typeface="Arial Black" pitchFamily="34" charset="0"/>
              </a:rPr>
              <a:t>                                  </a:t>
            </a:r>
            <a:r>
              <a:rPr lang="en-US" sz="2000" b="1" dirty="0">
                <a:solidFill>
                  <a:schemeClr val="accent2">
                    <a:lumMod val="40000"/>
                    <a:lumOff val="60000"/>
                  </a:schemeClr>
                </a:solidFill>
                <a:latin typeface="Arial Black" pitchFamily="34" charset="0"/>
              </a:rPr>
              <a:t> </a:t>
            </a:r>
            <a:r>
              <a:rPr lang="en-US" sz="2000" b="1" dirty="0" smtClean="0">
                <a:solidFill>
                  <a:schemeClr val="accent2">
                    <a:lumMod val="40000"/>
                    <a:lumOff val="60000"/>
                  </a:schemeClr>
                </a:solidFill>
                <a:latin typeface="Arial Black" pitchFamily="34" charset="0"/>
              </a:rPr>
              <a:t>          BSSE-5B</a:t>
            </a:r>
          </a:p>
          <a:p>
            <a:endParaRPr lang="en-US" sz="2000" b="1" dirty="0" smtClean="0">
              <a:solidFill>
                <a:schemeClr val="accent2">
                  <a:lumMod val="40000"/>
                  <a:lumOff val="60000"/>
                </a:schemeClr>
              </a:solidFill>
              <a:latin typeface="Arial Black" pitchFamily="34" charset="0"/>
            </a:endParaRPr>
          </a:p>
          <a:p>
            <a:r>
              <a:rPr lang="en-US" sz="2000" b="1" dirty="0" smtClean="0">
                <a:latin typeface="Arial Black" pitchFamily="34" charset="0"/>
              </a:rPr>
              <a:t>                    </a:t>
            </a:r>
            <a:r>
              <a:rPr lang="en-US" sz="2000" b="1" i="1" dirty="0" smtClean="0">
                <a:latin typeface="Arial Black" pitchFamily="34" charset="0"/>
              </a:rPr>
              <a:t>National University of Modern Languages</a:t>
            </a:r>
          </a:p>
          <a:p>
            <a:r>
              <a:rPr lang="en-US" sz="2000" b="1" i="1" dirty="0" smtClean="0">
                <a:latin typeface="Arial Black" pitchFamily="34" charset="0"/>
              </a:rPr>
              <a:t>                               </a:t>
            </a:r>
            <a:endParaRPr lang="en-US" sz="2000" b="1" i="1" dirty="0">
              <a:latin typeface="Arial Black" pitchFamily="34" charset="0"/>
            </a:endParaRPr>
          </a:p>
          <a:p>
            <a:r>
              <a:rPr lang="en-US" sz="2400" b="1" dirty="0" smtClean="0">
                <a:latin typeface="Arial Black" pitchFamily="34" charset="0"/>
              </a:rPr>
              <a:t>                                   </a:t>
            </a:r>
            <a:endParaRPr lang="en-US" sz="2400" b="1" dirty="0">
              <a:latin typeface="Arial Black" pitchFamily="34" charset="0"/>
            </a:endParaRPr>
          </a:p>
        </p:txBody>
      </p:sp>
    </p:spTree>
    <p:extLst>
      <p:ext uri="{BB962C8B-B14F-4D97-AF65-F5344CB8AC3E}">
        <p14:creationId xmlns:p14="http://schemas.microsoft.com/office/powerpoint/2010/main" val="3834148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18" y="1"/>
            <a:ext cx="10879282" cy="4665517"/>
          </a:xfrm>
        </p:spPr>
        <p:txBody>
          <a:bodyPr>
            <a:normAutofit fontScale="90000"/>
          </a:bodyPr>
          <a:lstStyle/>
          <a:p>
            <a:r>
              <a:rPr lang="en-US" sz="3600" dirty="0" smtClean="0">
                <a:latin typeface="Arial Black" pitchFamily="34" charset="0"/>
              </a:rPr>
              <a:t>5. Activity Diagram For Place Order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6" name="Picture 5"/>
          <p:cNvPicPr>
            <a:picLocks noChangeAspect="1"/>
          </p:cNvPicPr>
          <p:nvPr/>
        </p:nvPicPr>
        <p:blipFill>
          <a:blip r:embed="rId2"/>
          <a:stretch>
            <a:fillRect/>
          </a:stretch>
        </p:blipFill>
        <p:spPr>
          <a:xfrm>
            <a:off x="914400" y="862444"/>
            <a:ext cx="9454551" cy="5676379"/>
          </a:xfrm>
          <a:prstGeom prst="rect">
            <a:avLst/>
          </a:prstGeom>
          <a:effectLst>
            <a:softEdge rad="25400"/>
          </a:effectLst>
        </p:spPr>
      </p:pic>
      <p:sp>
        <p:nvSpPr>
          <p:cNvPr id="4" name="Slide Number Placeholder 3"/>
          <p:cNvSpPr>
            <a:spLocks noGrp="1"/>
          </p:cNvSpPr>
          <p:nvPr>
            <p:ph type="sldNum" sz="quarter" idx="11"/>
          </p:nvPr>
        </p:nvSpPr>
        <p:spPr/>
        <p:txBody>
          <a:bodyPr/>
          <a:lstStyle/>
          <a:p>
            <a:r>
              <a:rPr lang="en-US" dirty="0" smtClean="0"/>
              <a:t>17</a:t>
            </a:r>
            <a:endParaRPr lang="en-US" dirty="0"/>
          </a:p>
        </p:txBody>
      </p:sp>
    </p:spTree>
    <p:extLst>
      <p:ext uri="{BB962C8B-B14F-4D97-AF65-F5344CB8AC3E}">
        <p14:creationId xmlns:p14="http://schemas.microsoft.com/office/powerpoint/2010/main" val="2338086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536" y="699673"/>
            <a:ext cx="9753600" cy="862643"/>
          </a:xfrm>
        </p:spPr>
        <p:txBody>
          <a:bodyPr>
            <a:noAutofit/>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State Machine Diagram:</a:t>
            </a:r>
            <a:br>
              <a:rPr lang="en-US" sz="4400" b="1" dirty="0">
                <a:latin typeface="Times New Roman" panose="02020603050405020304" pitchFamily="18" charset="0"/>
                <a:ea typeface="Calibri" panose="020F0502020204030204" pitchFamily="34" charset="0"/>
                <a:cs typeface="Times New Roman" panose="02020603050405020304" pitchFamily="18" charset="0"/>
              </a:rPr>
            </a:br>
            <a:endParaRPr lang="en-GB" sz="4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218536" y="1562317"/>
            <a:ext cx="10754264" cy="2992432"/>
          </a:xfrm>
        </p:spPr>
        <p:txBody>
          <a:bodyPr>
            <a:normAutofit/>
          </a:bodyPr>
          <a:lstStyle/>
          <a:p>
            <a:pPr>
              <a:lnSpc>
                <a:spcPct val="107000"/>
              </a:lnSpc>
              <a:spcBef>
                <a:spcPts val="200"/>
              </a:spcBef>
            </a:pPr>
            <a:endParaRPr lang="en-US"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400" b="1" dirty="0">
                <a:latin typeface="Arial Nova" panose="020B0504020202020204" pitchFamily="34" charset="0"/>
                <a:cs typeface="Times New Roman" panose="02020603050405020304" pitchFamily="18" charset="0"/>
              </a:rPr>
              <a:t>In this section we will discuss state machine diagram for system. State Machine Diagram explains states of objects drawn from Classes.</a:t>
            </a:r>
          </a:p>
          <a:p>
            <a:endParaRPr lang="en-GB" sz="2400" b="1" dirty="0">
              <a:latin typeface="Arial Nova" panose="020B0504020202020204" pitchFamily="34"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r>
              <a:rPr lang="en-US" dirty="0" smtClean="0"/>
              <a:t>18</a:t>
            </a:r>
            <a:endParaRPr lang="en-US" dirty="0"/>
          </a:p>
        </p:txBody>
      </p:sp>
    </p:spTree>
    <p:extLst>
      <p:ext uri="{BB962C8B-B14F-4D97-AF65-F5344CB8AC3E}">
        <p14:creationId xmlns:p14="http://schemas.microsoft.com/office/powerpoint/2010/main" val="101168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 y="197428"/>
            <a:ext cx="10889673" cy="653121"/>
          </a:xfrm>
        </p:spPr>
        <p:txBody>
          <a:bodyPr>
            <a:normAutofit/>
          </a:bodyPr>
          <a:lstStyle/>
          <a:p>
            <a:pPr lvl="0"/>
            <a:r>
              <a:rPr lang="en-US" sz="3200" dirty="0">
                <a:latin typeface="Arial Black" pitchFamily="34" charset="0"/>
              </a:rPr>
              <a:t>1. State Diagram For Login </a:t>
            </a:r>
            <a:endParaRPr lang="en-US" sz="3200" dirty="0">
              <a:latin typeface="Arial Black" pitchFamily="34" charset="0"/>
            </a:endParaRPr>
          </a:p>
        </p:txBody>
      </p:sp>
      <p:sp>
        <p:nvSpPr>
          <p:cNvPr id="6" name="Slide Number Placeholder 5"/>
          <p:cNvSpPr>
            <a:spLocks noGrp="1"/>
          </p:cNvSpPr>
          <p:nvPr>
            <p:ph type="sldNum" sz="quarter" idx="11"/>
          </p:nvPr>
        </p:nvSpPr>
        <p:spPr/>
        <p:txBody>
          <a:bodyPr/>
          <a:lstStyle/>
          <a:p>
            <a:r>
              <a:rPr lang="en-US" dirty="0" smtClean="0">
                <a:latin typeface="Arial Black" pitchFamily="34" charset="0"/>
              </a:rPr>
              <a:t>19</a:t>
            </a:r>
            <a:endParaRPr lang="en-US" dirty="0">
              <a:latin typeface="Arial Black" pitchFamily="34" charset="0"/>
            </a:endParaRPr>
          </a:p>
          <a:p>
            <a:endParaRPr lang="en-US" dirty="0"/>
          </a:p>
        </p:txBody>
      </p:sp>
      <p:pic>
        <p:nvPicPr>
          <p:cNvPr id="4" name="Picture 3"/>
          <p:cNvPicPr>
            <a:picLocks noChangeAspect="1"/>
          </p:cNvPicPr>
          <p:nvPr/>
        </p:nvPicPr>
        <p:blipFill>
          <a:blip r:embed="rId2"/>
          <a:stretch>
            <a:fillRect/>
          </a:stretch>
        </p:blipFill>
        <p:spPr>
          <a:xfrm>
            <a:off x="948906" y="850549"/>
            <a:ext cx="10023894" cy="5826296"/>
          </a:xfrm>
          <a:prstGeom prst="rect">
            <a:avLst/>
          </a:prstGeom>
          <a:effectLst>
            <a:softEdge rad="76200"/>
          </a:effectLst>
        </p:spPr>
      </p:pic>
    </p:spTree>
    <p:extLst>
      <p:ext uri="{BB962C8B-B14F-4D97-AF65-F5344CB8AC3E}">
        <p14:creationId xmlns:p14="http://schemas.microsoft.com/office/powerpoint/2010/main" val="2674010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1"/>
            <a:ext cx="10972800" cy="716972"/>
          </a:xfrm>
        </p:spPr>
        <p:txBody>
          <a:bodyPr>
            <a:normAutofit/>
          </a:bodyPr>
          <a:lstStyle/>
          <a:p>
            <a:r>
              <a:rPr lang="en-US" sz="3200" b="1" dirty="0" smtClean="0">
                <a:latin typeface="Arial Black" pitchFamily="34" charset="0"/>
              </a:rPr>
              <a:t>2. </a:t>
            </a:r>
            <a:r>
              <a:rPr lang="en-US" sz="3200" dirty="0">
                <a:latin typeface="Arial Black" pitchFamily="34" charset="0"/>
              </a:rPr>
              <a:t>State Diagram For Manage Cart </a:t>
            </a:r>
            <a:endParaRPr lang="en-US" sz="3200" dirty="0">
              <a:latin typeface="Arial Black" pitchFamily="34" charset="0"/>
            </a:endParaRPr>
          </a:p>
        </p:txBody>
      </p:sp>
      <p:sp>
        <p:nvSpPr>
          <p:cNvPr id="6" name="Slide Number Placeholder 5"/>
          <p:cNvSpPr>
            <a:spLocks noGrp="1"/>
          </p:cNvSpPr>
          <p:nvPr>
            <p:ph type="sldNum" sz="quarter" idx="11"/>
          </p:nvPr>
        </p:nvSpPr>
        <p:spPr/>
        <p:txBody>
          <a:bodyPr/>
          <a:lstStyle/>
          <a:p>
            <a:r>
              <a:rPr lang="en-US" dirty="0" smtClean="0">
                <a:latin typeface="Arial Black" pitchFamily="34" charset="0"/>
              </a:rPr>
              <a:t>20</a:t>
            </a:r>
            <a:endParaRPr lang="en-US" dirty="0">
              <a:latin typeface="Arial Black" pitchFamily="34" charset="0"/>
            </a:endParaRPr>
          </a:p>
          <a:p>
            <a:endParaRPr lang="en-US" dirty="0"/>
          </a:p>
        </p:txBody>
      </p:sp>
      <p:pic>
        <p:nvPicPr>
          <p:cNvPr id="4" name="Picture 3"/>
          <p:cNvPicPr>
            <a:picLocks noChangeAspect="1"/>
          </p:cNvPicPr>
          <p:nvPr/>
        </p:nvPicPr>
        <p:blipFill>
          <a:blip r:embed="rId2"/>
          <a:stretch>
            <a:fillRect/>
          </a:stretch>
        </p:blipFill>
        <p:spPr>
          <a:xfrm>
            <a:off x="672859" y="850549"/>
            <a:ext cx="10334631" cy="5688274"/>
          </a:xfrm>
          <a:prstGeom prst="rect">
            <a:avLst/>
          </a:prstGeom>
          <a:effectLst>
            <a:softEdge rad="101600"/>
          </a:effectLst>
        </p:spPr>
      </p:pic>
    </p:spTree>
    <p:extLst>
      <p:ext uri="{BB962C8B-B14F-4D97-AF65-F5344CB8AC3E}">
        <p14:creationId xmlns:p14="http://schemas.microsoft.com/office/powerpoint/2010/main" val="3884795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103909"/>
            <a:ext cx="10858500" cy="5007741"/>
          </a:xfrm>
        </p:spPr>
        <p:txBody>
          <a:bodyPr>
            <a:normAutofit/>
          </a:bodyPr>
          <a:lstStyle/>
          <a:p>
            <a:r>
              <a:rPr lang="en-US" sz="3200" dirty="0" smtClean="0">
                <a:latin typeface="Arial Black" pitchFamily="34" charset="0"/>
              </a:rPr>
              <a:t>3. </a:t>
            </a:r>
            <a:r>
              <a:rPr lang="en-US" sz="3200" dirty="0">
                <a:latin typeface="Arial Black" pitchFamily="34" charset="0"/>
              </a:rPr>
              <a:t>State Diagram For Place Order </a:t>
            </a:r>
            <a:br>
              <a:rPr lang="en-US" sz="3200" dirty="0">
                <a:latin typeface="Arial Black" pitchFamily="34" charset="0"/>
              </a:rPr>
            </a:br>
            <a:r>
              <a:rPr lang="en-US" sz="3200" dirty="0">
                <a:latin typeface="Arial Black" pitchFamily="34" charset="0"/>
              </a:rPr>
              <a:t/>
            </a:r>
            <a:br>
              <a:rPr lang="en-US" sz="3200" dirty="0">
                <a:latin typeface="Arial Black" pitchFamily="34" charset="0"/>
              </a:rPr>
            </a:br>
            <a:r>
              <a:rPr lang="en-US" sz="3200" dirty="0" smtClean="0">
                <a:latin typeface="Arial Black" pitchFamily="34" charset="0"/>
              </a:rPr>
              <a:t/>
            </a:r>
            <a:br>
              <a:rPr lang="en-US" sz="3200" dirty="0" smtClean="0">
                <a:latin typeface="Arial Black" pitchFamily="34" charset="0"/>
              </a:rPr>
            </a:br>
            <a:r>
              <a:rPr lang="en-US" sz="3200" dirty="0">
                <a:latin typeface="Arial Black" pitchFamily="34" charset="0"/>
              </a:rPr>
              <a:t/>
            </a:r>
            <a:br>
              <a:rPr lang="en-US" sz="3200" dirty="0">
                <a:latin typeface="Arial Black" pitchFamily="34" charset="0"/>
              </a:rPr>
            </a:br>
            <a:r>
              <a:rPr lang="en-US" sz="3200" dirty="0" smtClean="0">
                <a:latin typeface="Arial Black" pitchFamily="34" charset="0"/>
              </a:rPr>
              <a:t/>
            </a:r>
            <a:br>
              <a:rPr lang="en-US" sz="3200" dirty="0" smtClean="0">
                <a:latin typeface="Arial Black" pitchFamily="34" charset="0"/>
              </a:rPr>
            </a:br>
            <a:r>
              <a:rPr lang="en-US" sz="3200" dirty="0">
                <a:latin typeface="Arial Black" pitchFamily="34" charset="0"/>
              </a:rPr>
              <a:t/>
            </a:r>
            <a:br>
              <a:rPr lang="en-US" sz="3200" dirty="0">
                <a:latin typeface="Arial Black" pitchFamily="34" charset="0"/>
              </a:rPr>
            </a:br>
            <a:r>
              <a:rPr lang="en-US" sz="3200" dirty="0" smtClean="0">
                <a:latin typeface="Arial Black" pitchFamily="34" charset="0"/>
              </a:rPr>
              <a:t/>
            </a:r>
            <a:br>
              <a:rPr lang="en-US" sz="3200" dirty="0" smtClean="0">
                <a:latin typeface="Arial Black" pitchFamily="34" charset="0"/>
              </a:rPr>
            </a:br>
            <a:r>
              <a:rPr lang="en-US" sz="3200" dirty="0">
                <a:latin typeface="Arial Black" pitchFamily="34" charset="0"/>
              </a:rPr>
              <a:t/>
            </a:r>
            <a:br>
              <a:rPr lang="en-US" sz="3200" dirty="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Slide Number Placeholder 3"/>
          <p:cNvSpPr>
            <a:spLocks noGrp="1"/>
          </p:cNvSpPr>
          <p:nvPr>
            <p:ph type="sldNum" sz="quarter" idx="11"/>
          </p:nvPr>
        </p:nvSpPr>
        <p:spPr/>
        <p:txBody>
          <a:bodyPr/>
          <a:lstStyle/>
          <a:p>
            <a:r>
              <a:rPr lang="en-US" dirty="0" smtClean="0"/>
              <a:t>21</a:t>
            </a:r>
            <a:endParaRPr lang="en-US" dirty="0"/>
          </a:p>
        </p:txBody>
      </p:sp>
      <p:pic>
        <p:nvPicPr>
          <p:cNvPr id="6" name="Picture 5"/>
          <p:cNvPicPr>
            <a:picLocks noChangeAspect="1"/>
          </p:cNvPicPr>
          <p:nvPr/>
        </p:nvPicPr>
        <p:blipFill>
          <a:blip r:embed="rId2"/>
          <a:stretch>
            <a:fillRect/>
          </a:stretch>
        </p:blipFill>
        <p:spPr>
          <a:xfrm>
            <a:off x="724620" y="850549"/>
            <a:ext cx="9937630" cy="5757285"/>
          </a:xfrm>
          <a:prstGeom prst="rect">
            <a:avLst/>
          </a:prstGeom>
          <a:effectLst>
            <a:softEdge rad="50800"/>
          </a:effectLst>
        </p:spPr>
      </p:pic>
    </p:spTree>
    <p:extLst>
      <p:ext uri="{BB962C8B-B14F-4D97-AF65-F5344CB8AC3E}">
        <p14:creationId xmlns:p14="http://schemas.microsoft.com/office/powerpoint/2010/main" val="1223176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 y="83128"/>
            <a:ext cx="10889673" cy="1049482"/>
          </a:xfrm>
        </p:spPr>
        <p:txBody>
          <a:bodyPr>
            <a:normAutofit fontScale="90000"/>
          </a:bodyPr>
          <a:lstStyle/>
          <a:p>
            <a:r>
              <a:rPr lang="en-US" sz="3600" dirty="0" smtClean="0">
                <a:latin typeface="Arial Black" pitchFamily="34" charset="0"/>
              </a:rPr>
              <a:t>4</a:t>
            </a:r>
            <a:r>
              <a:rPr lang="en-US" sz="3600" dirty="0">
                <a:latin typeface="Arial Black" pitchFamily="34" charset="0"/>
              </a:rPr>
              <a:t>. </a:t>
            </a:r>
            <a:r>
              <a:rPr lang="en-US" sz="3600" dirty="0" smtClean="0">
                <a:latin typeface="Arial Black" pitchFamily="34" charset="0"/>
              </a:rPr>
              <a:t>State </a:t>
            </a:r>
            <a:r>
              <a:rPr lang="en-US" sz="3600" dirty="0">
                <a:latin typeface="Arial Black" pitchFamily="34" charset="0"/>
              </a:rPr>
              <a:t>Diagram For Make Payment </a:t>
            </a:r>
            <a:r>
              <a:rPr lang="en-US" sz="3200" dirty="0" smtClean="0">
                <a:latin typeface="Arial Black" pitchFamily="34" charset="0"/>
              </a:rPr>
              <a:t/>
            </a:r>
            <a:br>
              <a:rPr lang="en-US" sz="3200" dirty="0" smtClean="0">
                <a:latin typeface="Arial Black" pitchFamily="34" charset="0"/>
              </a:rPr>
            </a:br>
            <a:endParaRPr lang="en-US" sz="3200" b="1" dirty="0">
              <a:latin typeface="Arial Black" pitchFamily="34" charset="0"/>
            </a:endParaRPr>
          </a:p>
        </p:txBody>
      </p:sp>
      <p:pic>
        <p:nvPicPr>
          <p:cNvPr id="4" name="Picture 3"/>
          <p:cNvPicPr>
            <a:picLocks noChangeAspect="1"/>
          </p:cNvPicPr>
          <p:nvPr/>
        </p:nvPicPr>
        <p:blipFill>
          <a:blip r:embed="rId2"/>
          <a:stretch>
            <a:fillRect/>
          </a:stretch>
        </p:blipFill>
        <p:spPr>
          <a:xfrm>
            <a:off x="1155941" y="850548"/>
            <a:ext cx="8764436" cy="5670352"/>
          </a:xfrm>
          <a:prstGeom prst="rect">
            <a:avLst/>
          </a:prstGeom>
          <a:effectLst>
            <a:softEdge rad="114300"/>
          </a:effectLst>
        </p:spPr>
      </p:pic>
      <p:sp>
        <p:nvSpPr>
          <p:cNvPr id="6" name="Slide Number Placeholder 5"/>
          <p:cNvSpPr>
            <a:spLocks noGrp="1"/>
          </p:cNvSpPr>
          <p:nvPr>
            <p:ph type="sldNum" sz="quarter" idx="11"/>
          </p:nvPr>
        </p:nvSpPr>
        <p:spPr/>
        <p:txBody>
          <a:bodyPr/>
          <a:lstStyle/>
          <a:p>
            <a:r>
              <a:rPr lang="en-US" dirty="0" smtClean="0">
                <a:latin typeface="Arial Black" pitchFamily="34" charset="0"/>
              </a:rPr>
              <a:t>22</a:t>
            </a:r>
            <a:endParaRPr lang="en-US" dirty="0">
              <a:latin typeface="Arial Black" pitchFamily="34" charset="0"/>
            </a:endParaRPr>
          </a:p>
          <a:p>
            <a:endParaRPr lang="en-US" dirty="0"/>
          </a:p>
        </p:txBody>
      </p:sp>
    </p:spTree>
    <p:extLst>
      <p:ext uri="{BB962C8B-B14F-4D97-AF65-F5344CB8AC3E}">
        <p14:creationId xmlns:p14="http://schemas.microsoft.com/office/powerpoint/2010/main" val="2381402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 y="83128"/>
            <a:ext cx="10889673" cy="1091046"/>
          </a:xfrm>
        </p:spPr>
        <p:txBody>
          <a:bodyPr>
            <a:normAutofit/>
          </a:bodyPr>
          <a:lstStyle/>
          <a:p>
            <a:r>
              <a:rPr lang="en-US" sz="3200" dirty="0" smtClean="0">
                <a:latin typeface="Arial Black" pitchFamily="34" charset="0"/>
              </a:rPr>
              <a:t>5. State </a:t>
            </a:r>
            <a:r>
              <a:rPr lang="en-US" sz="3200" dirty="0">
                <a:latin typeface="Arial Black" pitchFamily="34" charset="0"/>
              </a:rPr>
              <a:t>Diagram For Deliver Order </a:t>
            </a:r>
            <a:br>
              <a:rPr lang="en-US" sz="3200" dirty="0">
                <a:latin typeface="Arial Black" pitchFamily="34" charset="0"/>
              </a:rPr>
            </a:br>
            <a:endParaRPr lang="en-US" sz="3200" dirty="0">
              <a:latin typeface="Arial Black" pitchFamily="34" charset="0"/>
            </a:endParaRPr>
          </a:p>
        </p:txBody>
      </p:sp>
      <p:sp>
        <p:nvSpPr>
          <p:cNvPr id="6" name="Slide Number Placeholder 5"/>
          <p:cNvSpPr>
            <a:spLocks noGrp="1"/>
          </p:cNvSpPr>
          <p:nvPr>
            <p:ph type="sldNum" sz="quarter" idx="11"/>
          </p:nvPr>
        </p:nvSpPr>
        <p:spPr/>
        <p:txBody>
          <a:bodyPr/>
          <a:lstStyle/>
          <a:p>
            <a:r>
              <a:rPr lang="en-US" dirty="0" smtClean="0">
                <a:latin typeface="Arial Black" pitchFamily="34" charset="0"/>
              </a:rPr>
              <a:t>23</a:t>
            </a:r>
            <a:endParaRPr lang="en-US" dirty="0">
              <a:latin typeface="Arial Black" pitchFamily="34" charset="0"/>
            </a:endParaRPr>
          </a:p>
          <a:p>
            <a:endParaRPr lang="en-US" dirty="0"/>
          </a:p>
        </p:txBody>
      </p:sp>
      <p:pic>
        <p:nvPicPr>
          <p:cNvPr id="4" name="Picture 3"/>
          <p:cNvPicPr>
            <a:picLocks noChangeAspect="1"/>
          </p:cNvPicPr>
          <p:nvPr/>
        </p:nvPicPr>
        <p:blipFill>
          <a:blip r:embed="rId2"/>
          <a:stretch>
            <a:fillRect/>
          </a:stretch>
        </p:blipFill>
        <p:spPr>
          <a:xfrm>
            <a:off x="707366" y="850550"/>
            <a:ext cx="10265433" cy="5757284"/>
          </a:xfrm>
          <a:prstGeom prst="rect">
            <a:avLst/>
          </a:prstGeom>
        </p:spPr>
      </p:pic>
    </p:spTree>
    <p:extLst>
      <p:ext uri="{BB962C8B-B14F-4D97-AF65-F5344CB8AC3E}">
        <p14:creationId xmlns:p14="http://schemas.microsoft.com/office/powerpoint/2010/main" val="1670184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78" y="0"/>
            <a:ext cx="9753600" cy="815695"/>
          </a:xfrm>
        </p:spPr>
        <p:txBody>
          <a:bodyPr>
            <a:normAutofit/>
          </a:bodyPr>
          <a:lstStyle/>
          <a:p>
            <a:r>
              <a:rPr lang="en-GB" sz="4400" b="1" dirty="0">
                <a:latin typeface="Times New Roman" panose="02020603050405020304" pitchFamily="18" charset="0"/>
                <a:ea typeface="Calibri" panose="020F0502020204030204" pitchFamily="34" charset="0"/>
                <a:cs typeface="Times New Roman" panose="02020603050405020304" pitchFamily="18" charset="0"/>
              </a:rPr>
              <a:t>Sequence </a:t>
            </a:r>
            <a:r>
              <a:rPr lang="en-GB" sz="4400" b="1" dirty="0">
                <a:latin typeface="Times New Roman" panose="02020603050405020304" pitchFamily="18" charset="0"/>
                <a:ea typeface="Calibri" panose="020F0502020204030204" pitchFamily="34" charset="0"/>
                <a:cs typeface="Times New Roman" panose="02020603050405020304" pitchFamily="18" charset="0"/>
              </a:rPr>
              <a:t>Diagram</a:t>
            </a:r>
          </a:p>
        </p:txBody>
      </p:sp>
      <p:sp>
        <p:nvSpPr>
          <p:cNvPr id="3" name="Subtitle 2"/>
          <p:cNvSpPr>
            <a:spLocks noGrp="1"/>
          </p:cNvSpPr>
          <p:nvPr>
            <p:ph type="subTitle" idx="1"/>
          </p:nvPr>
        </p:nvSpPr>
        <p:spPr>
          <a:xfrm>
            <a:off x="166778" y="1207698"/>
            <a:ext cx="10627743" cy="4189064"/>
          </a:xfrm>
        </p:spPr>
        <p:txBody>
          <a:bodyPr/>
          <a:lstStyle/>
          <a:p>
            <a:pPr algn="just"/>
            <a:r>
              <a:rPr lang="en-GB" sz="2400" b="1" dirty="0">
                <a:latin typeface="Arial Nova" panose="020B0504020202020204" pitchFamily="34" charset="0"/>
                <a:cs typeface="Times New Roman" panose="02020603050405020304" pitchFamily="18" charset="0"/>
              </a:rPr>
              <a:t>In this section we will discuss the sequence diagram generated from pre designed activity diagram of dress management system. Sequence Diagram visualizes how each activity is performed in core. </a:t>
            </a:r>
          </a:p>
          <a:p>
            <a:pPr algn="just"/>
            <a:endParaRPr lang="en-GB" sz="2400" b="1" dirty="0">
              <a:latin typeface="Arial Nova" panose="020B0504020202020204" pitchFamily="34" charset="0"/>
              <a:cs typeface="Times New Roman" panose="02020603050405020304" pitchFamily="18" charset="0"/>
            </a:endParaRPr>
          </a:p>
          <a:p>
            <a:pPr algn="just"/>
            <a:endParaRPr lang="en-GB" sz="2400" b="1" dirty="0">
              <a:latin typeface="Arial Nova" panose="020B050402020202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11"/>
          </p:nvPr>
        </p:nvSpPr>
        <p:spPr/>
        <p:txBody>
          <a:bodyPr/>
          <a:lstStyle/>
          <a:p>
            <a:r>
              <a:rPr lang="en-US" dirty="0" smtClean="0"/>
              <a:t>24</a:t>
            </a:r>
            <a:endParaRPr lang="en-US" dirty="0"/>
          </a:p>
        </p:txBody>
      </p:sp>
    </p:spTree>
    <p:extLst>
      <p:ext uri="{BB962C8B-B14F-4D97-AF65-F5344CB8AC3E}">
        <p14:creationId xmlns:p14="http://schemas.microsoft.com/office/powerpoint/2010/main" val="1024651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18" y="-93517"/>
            <a:ext cx="10879282" cy="1266709"/>
          </a:xfrm>
        </p:spPr>
        <p:txBody>
          <a:bodyPr>
            <a:normAutofit/>
          </a:bodyPr>
          <a:lstStyle/>
          <a:p>
            <a:r>
              <a:rPr lang="en-US" sz="3200" dirty="0" smtClean="0">
                <a:latin typeface="Arial Black" pitchFamily="34" charset="0"/>
              </a:rPr>
              <a:t>1. </a:t>
            </a:r>
            <a:r>
              <a:rPr lang="en-US" sz="3200" dirty="0">
                <a:latin typeface="Arial Black" pitchFamily="34" charset="0"/>
              </a:rPr>
              <a:t>Sequences Diagram For Login </a:t>
            </a:r>
            <a:r>
              <a:rPr lang="en-US" sz="3200" dirty="0">
                <a:latin typeface="Arial Black" pitchFamily="34" charset="0"/>
              </a:rPr>
              <a:t/>
            </a:r>
            <a:br>
              <a:rPr lang="en-US" sz="3200" dirty="0">
                <a:latin typeface="Arial Black" pitchFamily="34" charset="0"/>
              </a:rPr>
            </a:br>
            <a:endParaRPr lang="en-US" sz="3200" dirty="0">
              <a:latin typeface="Arial Black" pitchFamily="34" charset="0"/>
            </a:endParaRPr>
          </a:p>
        </p:txBody>
      </p:sp>
      <p:sp>
        <p:nvSpPr>
          <p:cNvPr id="6" name="Slide Number Placeholder 5"/>
          <p:cNvSpPr>
            <a:spLocks noGrp="1"/>
          </p:cNvSpPr>
          <p:nvPr>
            <p:ph type="sldNum" sz="quarter" idx="11"/>
          </p:nvPr>
        </p:nvSpPr>
        <p:spPr/>
        <p:txBody>
          <a:bodyPr/>
          <a:lstStyle/>
          <a:p>
            <a:r>
              <a:rPr lang="en-US" dirty="0" smtClean="0"/>
              <a:t>25</a:t>
            </a:r>
            <a:endParaRPr lang="en-US" dirty="0"/>
          </a:p>
        </p:txBody>
      </p:sp>
      <p:pic>
        <p:nvPicPr>
          <p:cNvPr id="5" name="Picture 4"/>
          <p:cNvPicPr>
            <a:picLocks noChangeAspect="1"/>
          </p:cNvPicPr>
          <p:nvPr/>
        </p:nvPicPr>
        <p:blipFill>
          <a:blip r:embed="rId2"/>
          <a:stretch>
            <a:fillRect/>
          </a:stretch>
        </p:blipFill>
        <p:spPr>
          <a:xfrm>
            <a:off x="672860" y="850549"/>
            <a:ext cx="10299940" cy="5843549"/>
          </a:xfrm>
          <a:prstGeom prst="rect">
            <a:avLst/>
          </a:prstGeom>
          <a:effectLst>
            <a:softEdge rad="88900"/>
          </a:effectLst>
        </p:spPr>
      </p:pic>
    </p:spTree>
    <p:extLst>
      <p:ext uri="{BB962C8B-B14F-4D97-AF65-F5344CB8AC3E}">
        <p14:creationId xmlns:p14="http://schemas.microsoft.com/office/powerpoint/2010/main" val="4030614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78" y="159464"/>
            <a:ext cx="9753600" cy="691085"/>
          </a:xfrm>
        </p:spPr>
        <p:txBody>
          <a:bodyPr>
            <a:normAutofit fontScale="90000"/>
          </a:bodyPr>
          <a:lstStyle/>
          <a:p>
            <a:r>
              <a:rPr lang="en-GB" sz="3600" dirty="0">
                <a:latin typeface="Arial Black" pitchFamily="34" charset="0"/>
              </a:rPr>
              <a:t>2</a:t>
            </a:r>
            <a:r>
              <a:rPr lang="en-GB" sz="3600" dirty="0">
                <a:latin typeface="Arial Black" pitchFamily="34" charset="0"/>
              </a:rPr>
              <a:t>. </a:t>
            </a:r>
            <a:r>
              <a:rPr lang="en-GB" sz="3600" dirty="0">
                <a:latin typeface="Arial Black" pitchFamily="34" charset="0"/>
              </a:rPr>
              <a:t>Sequences Diagram For </a:t>
            </a:r>
            <a:r>
              <a:rPr lang="en-GB" sz="3600" dirty="0" smtClean="0">
                <a:latin typeface="Arial Black" pitchFamily="34" charset="0"/>
              </a:rPr>
              <a:t>Manage Cart </a:t>
            </a:r>
            <a:endParaRPr lang="en-GB" sz="3600" dirty="0">
              <a:latin typeface="Arial Black" pitchFamily="34" charset="0"/>
            </a:endParaRPr>
          </a:p>
        </p:txBody>
      </p:sp>
      <p:sp>
        <p:nvSpPr>
          <p:cNvPr id="4" name="Slide Number Placeholder 3"/>
          <p:cNvSpPr>
            <a:spLocks noGrp="1"/>
          </p:cNvSpPr>
          <p:nvPr>
            <p:ph type="sldNum" sz="quarter" idx="11"/>
          </p:nvPr>
        </p:nvSpPr>
        <p:spPr/>
        <p:txBody>
          <a:bodyPr/>
          <a:lstStyle/>
          <a:p>
            <a:r>
              <a:rPr lang="en-US" dirty="0" smtClean="0"/>
              <a:t>26</a:t>
            </a:r>
            <a:endParaRPr lang="en-US" dirty="0"/>
          </a:p>
        </p:txBody>
      </p:sp>
      <p:pic>
        <p:nvPicPr>
          <p:cNvPr id="5" name="Picture 4"/>
          <p:cNvPicPr>
            <a:picLocks noChangeAspect="1"/>
          </p:cNvPicPr>
          <p:nvPr/>
        </p:nvPicPr>
        <p:blipFill rotWithShape="1">
          <a:blip r:embed="rId2"/>
          <a:srcRect l="8552" t="6196" r="8117" b="22549"/>
          <a:stretch/>
        </p:blipFill>
        <p:spPr>
          <a:xfrm>
            <a:off x="776377" y="845387"/>
            <a:ext cx="10161918" cy="5745194"/>
          </a:xfrm>
          <a:prstGeom prst="rect">
            <a:avLst/>
          </a:prstGeom>
          <a:effectLst>
            <a:softEdge rad="114300"/>
          </a:effectLst>
        </p:spPr>
      </p:pic>
    </p:spTree>
    <p:extLst>
      <p:ext uri="{BB962C8B-B14F-4D97-AF65-F5344CB8AC3E}">
        <p14:creationId xmlns:p14="http://schemas.microsoft.com/office/powerpoint/2010/main" val="983480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5000">
              <a:schemeClr val="bg2">
                <a:tint val="100000"/>
                <a:shade val="95000"/>
                <a:satMod val="100000"/>
                <a:lumMod val="100000"/>
              </a:schemeClr>
            </a:gs>
            <a:gs pos="100000">
              <a:schemeClr val="bg2">
                <a:tint val="88000"/>
                <a:shade val="100000"/>
                <a:satMod val="400000"/>
                <a:lumMod val="10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9753600" cy="1849581"/>
          </a:xfrm>
        </p:spPr>
        <p:txBody>
          <a:bodyPr>
            <a:normAutofit/>
          </a:bodyPr>
          <a:lstStyle/>
          <a:p>
            <a:r>
              <a:rPr lang="en-US" sz="3200" b="1" dirty="0" smtClean="0">
                <a:latin typeface="Arial Black" pitchFamily="34" charset="0"/>
              </a:rPr>
              <a:t/>
            </a:r>
            <a:br>
              <a:rPr lang="en-US" sz="3200" b="1" dirty="0" smtClean="0">
                <a:latin typeface="Arial Black" pitchFamily="34" charset="0"/>
              </a:rPr>
            </a:br>
            <a:r>
              <a:rPr lang="en-US" sz="3200" b="1" dirty="0">
                <a:latin typeface="Arial Black" pitchFamily="34" charset="0"/>
              </a:rPr>
              <a:t/>
            </a:r>
            <a:br>
              <a:rPr lang="en-US" sz="3200" b="1" dirty="0">
                <a:latin typeface="Arial Black" pitchFamily="34" charset="0"/>
              </a:rPr>
            </a:br>
            <a:endParaRPr lang="en-US" sz="3200" dirty="0"/>
          </a:p>
        </p:txBody>
      </p:sp>
      <p:sp>
        <p:nvSpPr>
          <p:cNvPr id="3" name="Subtitle 2"/>
          <p:cNvSpPr>
            <a:spLocks noGrp="1"/>
          </p:cNvSpPr>
          <p:nvPr>
            <p:ph type="subTitle" idx="1"/>
          </p:nvPr>
        </p:nvSpPr>
        <p:spPr>
          <a:xfrm>
            <a:off x="1219200" y="560438"/>
            <a:ext cx="9753600" cy="5750723"/>
          </a:xfrm>
        </p:spPr>
        <p:txBody>
          <a:bodyPr/>
          <a:lstStyle/>
          <a:p>
            <a:r>
              <a:rPr lang="en-US" sz="3200" dirty="0" smtClean="0">
                <a:solidFill>
                  <a:schemeClr val="tx2"/>
                </a:solidFill>
                <a:latin typeface="Arial Black" pitchFamily="34" charset="0"/>
              </a:rPr>
              <a:t> DRESS SHOP MANAGEMENT SYSTEM </a:t>
            </a:r>
          </a:p>
          <a:p>
            <a:endParaRPr lang="en-US" dirty="0" smtClean="0">
              <a:latin typeface="Arial Black" pitchFamily="34" charset="0"/>
            </a:endParaRPr>
          </a:p>
        </p:txBody>
      </p:sp>
      <p:pic>
        <p:nvPicPr>
          <p:cNvPr id="9" name="Picture 8"/>
          <p:cNvPicPr>
            <a:picLocks noChangeAspect="1"/>
          </p:cNvPicPr>
          <p:nvPr/>
        </p:nvPicPr>
        <p:blipFill>
          <a:blip r:embed="rId2"/>
          <a:stretch>
            <a:fillRect/>
          </a:stretch>
        </p:blipFill>
        <p:spPr>
          <a:xfrm>
            <a:off x="1371600" y="1490969"/>
            <a:ext cx="8495071" cy="4673857"/>
          </a:xfrm>
          <a:prstGeom prst="rect">
            <a:avLst/>
          </a:prstGeom>
          <a:effectLst>
            <a:softEdge rad="304800"/>
          </a:effectLst>
        </p:spPr>
      </p:pic>
    </p:spTree>
    <p:extLst>
      <p:ext uri="{BB962C8B-B14F-4D97-AF65-F5344CB8AC3E}">
        <p14:creationId xmlns:p14="http://schemas.microsoft.com/office/powerpoint/2010/main" val="2109438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23" y="224288"/>
            <a:ext cx="10834777" cy="626261"/>
          </a:xfrm>
        </p:spPr>
        <p:txBody>
          <a:bodyPr>
            <a:normAutofit/>
          </a:bodyPr>
          <a:lstStyle/>
          <a:p>
            <a:r>
              <a:rPr lang="en-GB" sz="3200" dirty="0">
                <a:latin typeface="Arial Black" pitchFamily="34" charset="0"/>
              </a:rPr>
              <a:t>3. Sequences </a:t>
            </a:r>
            <a:r>
              <a:rPr lang="en-GB" sz="3200" dirty="0">
                <a:latin typeface="Arial Black" pitchFamily="34" charset="0"/>
              </a:rPr>
              <a:t>Diagram </a:t>
            </a:r>
            <a:r>
              <a:rPr lang="en-GB" sz="3200" dirty="0">
                <a:latin typeface="Arial Black" pitchFamily="34" charset="0"/>
              </a:rPr>
              <a:t>For Manage Product </a:t>
            </a:r>
            <a:endParaRPr lang="en-GB" sz="3200" dirty="0">
              <a:latin typeface="Arial Black" pitchFamily="34" charset="0"/>
            </a:endParaRPr>
          </a:p>
        </p:txBody>
      </p:sp>
      <p:sp>
        <p:nvSpPr>
          <p:cNvPr id="4" name="Slide Number Placeholder 3"/>
          <p:cNvSpPr>
            <a:spLocks noGrp="1"/>
          </p:cNvSpPr>
          <p:nvPr>
            <p:ph type="sldNum" sz="quarter" idx="11"/>
          </p:nvPr>
        </p:nvSpPr>
        <p:spPr/>
        <p:txBody>
          <a:bodyPr/>
          <a:lstStyle/>
          <a:p>
            <a:r>
              <a:rPr lang="en-US" dirty="0" smtClean="0"/>
              <a:t>27</a:t>
            </a:r>
            <a:endParaRPr lang="en-US" dirty="0"/>
          </a:p>
        </p:txBody>
      </p:sp>
      <p:pic>
        <p:nvPicPr>
          <p:cNvPr id="6" name="Picture 5"/>
          <p:cNvPicPr>
            <a:picLocks noChangeAspect="1"/>
          </p:cNvPicPr>
          <p:nvPr/>
        </p:nvPicPr>
        <p:blipFill>
          <a:blip r:embed="rId2"/>
          <a:stretch>
            <a:fillRect/>
          </a:stretch>
        </p:blipFill>
        <p:spPr>
          <a:xfrm>
            <a:off x="862641" y="984291"/>
            <a:ext cx="10144849" cy="5640795"/>
          </a:xfrm>
          <a:prstGeom prst="rect">
            <a:avLst/>
          </a:prstGeom>
          <a:effectLst>
            <a:softEdge rad="76200"/>
          </a:effectLst>
        </p:spPr>
      </p:pic>
    </p:spTree>
    <p:extLst>
      <p:ext uri="{BB962C8B-B14F-4D97-AF65-F5344CB8AC3E}">
        <p14:creationId xmlns:p14="http://schemas.microsoft.com/office/powerpoint/2010/main" val="3251974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24" y="0"/>
            <a:ext cx="9753600" cy="778666"/>
          </a:xfrm>
        </p:spPr>
        <p:txBody>
          <a:bodyPr>
            <a:normAutofit/>
          </a:bodyPr>
          <a:lstStyle/>
          <a:p>
            <a:r>
              <a:rPr lang="en-GB" sz="3200" dirty="0">
                <a:latin typeface="Arial Black" pitchFamily="34" charset="0"/>
              </a:rPr>
              <a:t>4. </a:t>
            </a:r>
            <a:r>
              <a:rPr lang="en-GB" sz="3200" dirty="0">
                <a:latin typeface="Arial Black" pitchFamily="34" charset="0"/>
              </a:rPr>
              <a:t>S</a:t>
            </a:r>
            <a:r>
              <a:rPr lang="en-GB" sz="3200" dirty="0">
                <a:latin typeface="Arial Black" pitchFamily="34" charset="0"/>
              </a:rPr>
              <a:t>equences </a:t>
            </a:r>
            <a:r>
              <a:rPr lang="en-GB" sz="3200" dirty="0">
                <a:latin typeface="Arial Black" pitchFamily="34" charset="0"/>
              </a:rPr>
              <a:t>Diagram </a:t>
            </a:r>
            <a:r>
              <a:rPr lang="en-GB" sz="3200" dirty="0">
                <a:latin typeface="Arial Black" pitchFamily="34" charset="0"/>
              </a:rPr>
              <a:t>For Place Order </a:t>
            </a:r>
            <a:endParaRPr lang="en-GB" sz="3200" dirty="0">
              <a:latin typeface="Arial Black" pitchFamily="34" charset="0"/>
            </a:endParaRPr>
          </a:p>
        </p:txBody>
      </p:sp>
      <p:sp>
        <p:nvSpPr>
          <p:cNvPr id="4" name="Slide Number Placeholder 3"/>
          <p:cNvSpPr>
            <a:spLocks noGrp="1"/>
          </p:cNvSpPr>
          <p:nvPr>
            <p:ph type="sldNum" sz="quarter" idx="11"/>
          </p:nvPr>
        </p:nvSpPr>
        <p:spPr/>
        <p:txBody>
          <a:bodyPr/>
          <a:lstStyle/>
          <a:p>
            <a:r>
              <a:rPr lang="en-US" dirty="0" smtClean="0"/>
              <a:t>28</a:t>
            </a:r>
            <a:endParaRPr lang="en-US" dirty="0"/>
          </a:p>
        </p:txBody>
      </p:sp>
      <p:pic>
        <p:nvPicPr>
          <p:cNvPr id="5" name="Picture 4"/>
          <p:cNvPicPr>
            <a:picLocks noChangeAspect="1"/>
          </p:cNvPicPr>
          <p:nvPr/>
        </p:nvPicPr>
        <p:blipFill>
          <a:blip r:embed="rId2"/>
          <a:stretch>
            <a:fillRect/>
          </a:stretch>
        </p:blipFill>
        <p:spPr>
          <a:xfrm>
            <a:off x="793629" y="850549"/>
            <a:ext cx="10213861" cy="5791791"/>
          </a:xfrm>
          <a:prstGeom prst="rect">
            <a:avLst/>
          </a:prstGeom>
          <a:effectLst>
            <a:softEdge rad="50800"/>
          </a:effectLst>
        </p:spPr>
      </p:pic>
    </p:spTree>
    <p:extLst>
      <p:ext uri="{BB962C8B-B14F-4D97-AF65-F5344CB8AC3E}">
        <p14:creationId xmlns:p14="http://schemas.microsoft.com/office/powerpoint/2010/main" val="3364757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753600" cy="798442"/>
          </a:xfrm>
        </p:spPr>
        <p:txBody>
          <a:bodyPr/>
          <a:lstStyle/>
          <a:p>
            <a:r>
              <a:rPr lang="en-GB" sz="3200" dirty="0">
                <a:latin typeface="Arial Black" pitchFamily="34" charset="0"/>
              </a:rPr>
              <a:t>5</a:t>
            </a:r>
            <a:r>
              <a:rPr lang="en-GB" sz="3200" dirty="0">
                <a:latin typeface="Arial Black" pitchFamily="34" charset="0"/>
              </a:rPr>
              <a:t>. Sequences Diagram </a:t>
            </a:r>
            <a:r>
              <a:rPr lang="en-GB" sz="3200" dirty="0">
                <a:latin typeface="Arial Black" pitchFamily="34" charset="0"/>
              </a:rPr>
              <a:t>For Make Payment </a:t>
            </a:r>
            <a:endParaRPr lang="en-GB" sz="3200" dirty="0">
              <a:latin typeface="Arial Black" pitchFamily="34" charset="0"/>
            </a:endParaRPr>
          </a:p>
        </p:txBody>
      </p:sp>
      <p:sp>
        <p:nvSpPr>
          <p:cNvPr id="4" name="Slide Number Placeholder 3"/>
          <p:cNvSpPr>
            <a:spLocks noGrp="1"/>
          </p:cNvSpPr>
          <p:nvPr>
            <p:ph type="sldNum" sz="quarter" idx="11"/>
          </p:nvPr>
        </p:nvSpPr>
        <p:spPr/>
        <p:txBody>
          <a:bodyPr/>
          <a:lstStyle/>
          <a:p>
            <a:r>
              <a:rPr lang="en-US" dirty="0" smtClean="0"/>
              <a:t>29</a:t>
            </a:r>
            <a:endParaRPr lang="en-US" dirty="0"/>
          </a:p>
        </p:txBody>
      </p:sp>
      <p:pic>
        <p:nvPicPr>
          <p:cNvPr id="5" name="Picture 4"/>
          <p:cNvPicPr>
            <a:picLocks noChangeAspect="1"/>
          </p:cNvPicPr>
          <p:nvPr/>
        </p:nvPicPr>
        <p:blipFill>
          <a:blip r:embed="rId2"/>
          <a:stretch>
            <a:fillRect/>
          </a:stretch>
        </p:blipFill>
        <p:spPr>
          <a:xfrm>
            <a:off x="707367" y="798442"/>
            <a:ext cx="10262808" cy="5792139"/>
          </a:xfrm>
          <a:prstGeom prst="rect">
            <a:avLst/>
          </a:prstGeom>
        </p:spPr>
      </p:pic>
    </p:spTree>
    <p:extLst>
      <p:ext uri="{BB962C8B-B14F-4D97-AF65-F5344CB8AC3E}">
        <p14:creationId xmlns:p14="http://schemas.microsoft.com/office/powerpoint/2010/main" val="4039559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283" y="133585"/>
            <a:ext cx="9753600" cy="830424"/>
          </a:xfrm>
        </p:spPr>
        <p:txBody>
          <a:bodyPr/>
          <a:lstStyle/>
          <a:p>
            <a:r>
              <a:rPr lang="en-GB" dirty="0" smtClean="0"/>
              <a:t>Petri Nets </a:t>
            </a:r>
            <a:endParaRPr lang="en-GB" dirty="0"/>
          </a:p>
        </p:txBody>
      </p:sp>
      <p:sp>
        <p:nvSpPr>
          <p:cNvPr id="3" name="Subtitle 2"/>
          <p:cNvSpPr>
            <a:spLocks noGrp="1"/>
          </p:cNvSpPr>
          <p:nvPr>
            <p:ph type="subTitle" idx="1"/>
          </p:nvPr>
        </p:nvSpPr>
        <p:spPr>
          <a:xfrm>
            <a:off x="201283" y="1984075"/>
            <a:ext cx="10771517" cy="4327087"/>
          </a:xfrm>
        </p:spPr>
        <p:txBody>
          <a:bodyPr>
            <a:normAutofit/>
          </a:bodyPr>
          <a:lstStyle/>
          <a:p>
            <a:pPr lvl="0" algn="just">
              <a:lnSpc>
                <a:spcPct val="107000"/>
              </a:lnSpc>
              <a:spcAft>
                <a:spcPts val="800"/>
              </a:spcAft>
              <a:buClr>
                <a:srgbClr val="FF8600"/>
              </a:buClr>
            </a:pPr>
            <a:r>
              <a:rPr lang="en-US" sz="2400" b="1" dirty="0">
                <a:solidFill>
                  <a:prstClr val="white"/>
                </a:solidFill>
                <a:latin typeface="Arial Nova" panose="020B0504020202020204" pitchFamily="34" charset="0"/>
                <a:cs typeface="Times New Roman" panose="02020603050405020304" pitchFamily="18" charset="0"/>
              </a:rPr>
              <a:t>In this section we will discuss </a:t>
            </a:r>
            <a:r>
              <a:rPr lang="en-US" sz="2400" b="1" dirty="0" smtClean="0">
                <a:solidFill>
                  <a:prstClr val="white"/>
                </a:solidFill>
                <a:latin typeface="Arial Nova" panose="020B0504020202020204" pitchFamily="34" charset="0"/>
                <a:cs typeface="Times New Roman" panose="02020603050405020304" pitchFamily="18" charset="0"/>
              </a:rPr>
              <a:t>Petri Nets of our </a:t>
            </a:r>
            <a:r>
              <a:rPr lang="en-US" sz="2400" b="1" dirty="0">
                <a:solidFill>
                  <a:prstClr val="white"/>
                </a:solidFill>
                <a:latin typeface="Arial Nova" panose="020B0504020202020204" pitchFamily="34" charset="0"/>
                <a:cs typeface="Times New Roman" panose="02020603050405020304" pitchFamily="18" charset="0"/>
              </a:rPr>
              <a:t>system. </a:t>
            </a:r>
            <a:r>
              <a:rPr lang="en-US" sz="2400" b="1" dirty="0" smtClean="0">
                <a:solidFill>
                  <a:prstClr val="white"/>
                </a:solidFill>
                <a:latin typeface="Arial Nova" panose="020B0504020202020204" pitchFamily="34" charset="0"/>
                <a:cs typeface="Times New Roman" panose="02020603050405020304" pitchFamily="18" charset="0"/>
              </a:rPr>
              <a:t>Petri Nets  describe complex procedures and model the working of a System. </a:t>
            </a:r>
            <a:endParaRPr lang="en-US" sz="2400" b="1" dirty="0">
              <a:solidFill>
                <a:prstClr val="white"/>
              </a:solidFill>
              <a:latin typeface="Arial Nova" panose="020B050402020202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11"/>
          </p:nvPr>
        </p:nvSpPr>
        <p:spPr/>
        <p:txBody>
          <a:bodyPr/>
          <a:lstStyle/>
          <a:p>
            <a:r>
              <a:rPr lang="en-US" dirty="0" smtClean="0"/>
              <a:t>30</a:t>
            </a:r>
            <a:endParaRPr lang="en-US" dirty="0"/>
          </a:p>
        </p:txBody>
      </p:sp>
    </p:spTree>
    <p:extLst>
      <p:ext uri="{BB962C8B-B14F-4D97-AF65-F5344CB8AC3E}">
        <p14:creationId xmlns:p14="http://schemas.microsoft.com/office/powerpoint/2010/main" val="253197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dirty="0" smtClean="0"/>
              <a:t>31</a:t>
            </a:r>
            <a:endParaRPr lang="en-US" dirty="0"/>
          </a:p>
        </p:txBody>
      </p:sp>
      <p:pic>
        <p:nvPicPr>
          <p:cNvPr id="5" name="Picture 4"/>
          <p:cNvPicPr>
            <a:picLocks noChangeAspect="1"/>
          </p:cNvPicPr>
          <p:nvPr/>
        </p:nvPicPr>
        <p:blipFill>
          <a:blip r:embed="rId2"/>
          <a:stretch>
            <a:fillRect/>
          </a:stretch>
        </p:blipFill>
        <p:spPr>
          <a:xfrm>
            <a:off x="966158" y="548798"/>
            <a:ext cx="9609827" cy="5921014"/>
          </a:xfrm>
          <a:prstGeom prst="rect">
            <a:avLst/>
          </a:prstGeom>
        </p:spPr>
      </p:pic>
    </p:spTree>
    <p:extLst>
      <p:ext uri="{BB962C8B-B14F-4D97-AF65-F5344CB8AC3E}">
        <p14:creationId xmlns:p14="http://schemas.microsoft.com/office/powerpoint/2010/main" val="567108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846" y="1446501"/>
            <a:ext cx="5330536" cy="29384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787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F2442-602A-88FD-1193-06B3BE17B124}"/>
              </a:ext>
            </a:extLst>
          </p:cNvPr>
          <p:cNvSpPr>
            <a:spLocks noGrp="1"/>
          </p:cNvSpPr>
          <p:nvPr>
            <p:ph type="ctrTitle"/>
          </p:nvPr>
        </p:nvSpPr>
        <p:spPr>
          <a:xfrm>
            <a:off x="332508" y="828646"/>
            <a:ext cx="8811492" cy="870210"/>
          </a:xfrm>
        </p:spPr>
        <p:txBody>
          <a:bodyPr>
            <a:normAutofit fontScale="9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18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4900" b="1" dirty="0" smtClean="0">
                <a:latin typeface="Times New Roman" panose="02020603050405020304" pitchFamily="18" charset="0"/>
                <a:ea typeface="Calibri" panose="020F0502020204030204" pitchFamily="34" charset="0"/>
                <a:cs typeface="Times New Roman" panose="02020603050405020304" pitchFamily="18" charset="0"/>
              </a:rPr>
              <a:t>Functional </a:t>
            </a:r>
            <a:r>
              <a:rPr lang="en-US" sz="4900" b="1" dirty="0">
                <a:latin typeface="Times New Roman" panose="02020603050405020304" pitchFamily="18" charset="0"/>
                <a:ea typeface="Calibri" panose="020F0502020204030204" pitchFamily="34" charset="0"/>
                <a:cs typeface="Times New Roman" panose="02020603050405020304" pitchFamily="18" charset="0"/>
              </a:rPr>
              <a:t>requirements </a:t>
            </a:r>
            <a:br>
              <a:rPr lang="en-US" sz="4900" b="1" dirty="0">
                <a:latin typeface="Times New Roman" panose="02020603050405020304" pitchFamily="18" charset="0"/>
                <a:ea typeface="Calibri" panose="020F0502020204030204" pitchFamily="34" charset="0"/>
                <a:cs typeface="Times New Roman" panose="02020603050405020304" pitchFamily="18" charset="0"/>
              </a:rPr>
            </a:br>
            <a:endParaRPr lang="en-US" sz="49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8E0D94E6-CB53-DC9C-213E-122BB23113E9}"/>
              </a:ext>
            </a:extLst>
          </p:cNvPr>
          <p:cNvSpPr>
            <a:spLocks noGrp="1"/>
          </p:cNvSpPr>
          <p:nvPr>
            <p:ph type="subTitle" idx="1"/>
          </p:nvPr>
        </p:nvSpPr>
        <p:spPr>
          <a:xfrm>
            <a:off x="332508" y="1059874"/>
            <a:ext cx="11759407" cy="5798126"/>
          </a:xfrm>
        </p:spPr>
        <p:txBody>
          <a:bodyPr>
            <a:noAutofit/>
          </a:bodyPr>
          <a:lstStyle/>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The </a:t>
            </a:r>
            <a:r>
              <a:rPr lang="en-GB" sz="2400" b="1" dirty="0">
                <a:latin typeface="Arial Nova" panose="020B0504020202020204" pitchFamily="34" charset="0"/>
                <a:cs typeface="Times New Roman" panose="02020603050405020304" pitchFamily="18" charset="0"/>
              </a:rPr>
              <a:t>customer and shopkeeper shall be able to register </a:t>
            </a:r>
            <a:r>
              <a:rPr lang="en-GB" sz="2400" b="1" dirty="0" smtClean="0">
                <a:latin typeface="Arial Nova" panose="020B0504020202020204" pitchFamily="34" charset="0"/>
                <a:cs typeface="Times New Roman" panose="02020603050405020304" pitchFamily="18" charset="0"/>
              </a:rPr>
              <a:t>himself.</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Admin </a:t>
            </a:r>
            <a:r>
              <a:rPr lang="en-GB" sz="2400" b="1" dirty="0">
                <a:latin typeface="Arial Nova" panose="020B0504020202020204" pitchFamily="34" charset="0"/>
                <a:cs typeface="Times New Roman" panose="02020603050405020304" pitchFamily="18" charset="0"/>
              </a:rPr>
              <a:t>,customer ,shopkeeper shall be able to login with his username and unique </a:t>
            </a:r>
            <a:r>
              <a:rPr lang="en-GB" sz="2400" b="1" dirty="0" smtClean="0">
                <a:latin typeface="Arial Nova" panose="020B0504020202020204" pitchFamily="34" charset="0"/>
                <a:cs typeface="Times New Roman" panose="02020603050405020304" pitchFamily="18" charset="0"/>
              </a:rPr>
              <a:t>password.</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Shopkeeper </a:t>
            </a:r>
            <a:r>
              <a:rPr lang="en-GB" sz="2400" b="1" dirty="0">
                <a:latin typeface="Arial Nova" panose="020B0504020202020204" pitchFamily="34" charset="0"/>
                <a:cs typeface="Times New Roman" panose="02020603050405020304" pitchFamily="18" charset="0"/>
              </a:rPr>
              <a:t>shall be able to manage products or record of all </a:t>
            </a:r>
            <a:r>
              <a:rPr lang="en-GB" sz="2400" b="1" dirty="0" smtClean="0">
                <a:latin typeface="Arial Nova" panose="020B0504020202020204" pitchFamily="34" charset="0"/>
                <a:cs typeface="Times New Roman" panose="02020603050405020304" pitchFamily="18" charset="0"/>
              </a:rPr>
              <a:t>items.</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The </a:t>
            </a:r>
            <a:r>
              <a:rPr lang="en-GB" sz="2400" b="1" dirty="0">
                <a:latin typeface="Arial Nova" panose="020B0504020202020204" pitchFamily="34" charset="0"/>
                <a:cs typeface="Times New Roman" panose="02020603050405020304" pitchFamily="18" charset="0"/>
              </a:rPr>
              <a:t>customer shall be able to view products and its </a:t>
            </a:r>
            <a:r>
              <a:rPr lang="en-GB" sz="2400" b="1" dirty="0" smtClean="0">
                <a:latin typeface="Arial Nova" panose="020B0504020202020204" pitchFamily="34" charset="0"/>
                <a:cs typeface="Times New Roman" panose="02020603050405020304" pitchFamily="18" charset="0"/>
              </a:rPr>
              <a:t>price.</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Admin </a:t>
            </a:r>
            <a:r>
              <a:rPr lang="en-GB" sz="2400" b="1" dirty="0">
                <a:latin typeface="Arial Nova" panose="020B0504020202020204" pitchFamily="34" charset="0"/>
                <a:cs typeface="Times New Roman" panose="02020603050405020304" pitchFamily="18" charset="0"/>
              </a:rPr>
              <a:t>shall be able to manage customers and </a:t>
            </a:r>
            <a:r>
              <a:rPr lang="en-GB" sz="2400" b="1" dirty="0" smtClean="0">
                <a:latin typeface="Arial Nova" panose="020B0504020202020204" pitchFamily="34" charset="0"/>
                <a:cs typeface="Times New Roman" panose="02020603050405020304" pitchFamily="18" charset="0"/>
              </a:rPr>
              <a:t>shopkeeper.</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The </a:t>
            </a:r>
            <a:r>
              <a:rPr lang="en-GB" sz="2400" b="1" dirty="0">
                <a:latin typeface="Arial Nova" panose="020B0504020202020204" pitchFamily="34" charset="0"/>
                <a:cs typeface="Times New Roman" panose="02020603050405020304" pitchFamily="18" charset="0"/>
              </a:rPr>
              <a:t>customer shall be able to manage cart </a:t>
            </a:r>
            <a:r>
              <a:rPr lang="en-GB" sz="2400" b="1" dirty="0" smtClean="0">
                <a:latin typeface="Arial Nova" panose="020B0504020202020204" pitchFamily="34" charset="0"/>
                <a:cs typeface="Times New Roman" panose="02020603050405020304" pitchFamily="18" charset="0"/>
              </a:rPr>
              <a:t>.</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The </a:t>
            </a:r>
            <a:r>
              <a:rPr lang="en-GB" sz="2400" b="1" dirty="0">
                <a:latin typeface="Arial Nova" panose="020B0504020202020204" pitchFamily="34" charset="0"/>
                <a:cs typeface="Times New Roman" panose="02020603050405020304" pitchFamily="18" charset="0"/>
              </a:rPr>
              <a:t>customer shall be able to give </a:t>
            </a:r>
            <a:r>
              <a:rPr lang="en-GB" sz="2400" b="1" dirty="0" smtClean="0">
                <a:latin typeface="Arial Nova" panose="020B0504020202020204" pitchFamily="34" charset="0"/>
                <a:cs typeface="Times New Roman" panose="02020603050405020304" pitchFamily="18" charset="0"/>
              </a:rPr>
              <a:t>feedback.</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The </a:t>
            </a:r>
            <a:r>
              <a:rPr lang="en-GB" sz="2400" b="1" dirty="0">
                <a:latin typeface="Arial Nova" panose="020B0504020202020204" pitchFamily="34" charset="0"/>
                <a:cs typeface="Times New Roman" panose="02020603050405020304" pitchFamily="18" charset="0"/>
              </a:rPr>
              <a:t>customer shall be able to place order. </a:t>
            </a:r>
            <a:endParaRPr lang="en-GB" sz="2400" b="1" dirty="0" smtClean="0">
              <a:latin typeface="Arial Nova" panose="020B0504020202020204" pitchFamily="34" charset="0"/>
              <a:cs typeface="Times New Roman" panose="02020603050405020304" pitchFamily="18" charset="0"/>
            </a:endParaRP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Admin </a:t>
            </a:r>
            <a:r>
              <a:rPr lang="en-GB" sz="2400" b="1" dirty="0">
                <a:latin typeface="Arial Nova" panose="020B0504020202020204" pitchFamily="34" charset="0"/>
                <a:cs typeface="Times New Roman" panose="02020603050405020304" pitchFamily="18" charset="0"/>
              </a:rPr>
              <a:t>shall be able to see order </a:t>
            </a:r>
            <a:r>
              <a:rPr lang="en-GB" sz="2400" b="1" dirty="0" smtClean="0">
                <a:latin typeface="Arial Nova" panose="020B0504020202020204" pitchFamily="34" charset="0"/>
                <a:cs typeface="Times New Roman" panose="02020603050405020304" pitchFamily="18" charset="0"/>
              </a:rPr>
              <a:t>details.</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Customer </a:t>
            </a:r>
            <a:r>
              <a:rPr lang="en-GB" sz="2400" b="1" dirty="0">
                <a:latin typeface="Arial Nova" panose="020B0504020202020204" pitchFamily="34" charset="0"/>
                <a:cs typeface="Times New Roman" panose="02020603050405020304" pitchFamily="18" charset="0"/>
              </a:rPr>
              <a:t>shall be able to pay through credit card, debit card, easy paisa, jazz </a:t>
            </a:r>
            <a:r>
              <a:rPr lang="en-GB" sz="2400" b="1" dirty="0" smtClean="0">
                <a:latin typeface="Arial Nova" panose="020B0504020202020204" pitchFamily="34" charset="0"/>
                <a:cs typeface="Times New Roman" panose="02020603050405020304" pitchFamily="18" charset="0"/>
              </a:rPr>
              <a:t>cash.</a:t>
            </a:r>
          </a:p>
          <a:p>
            <a:pPr marL="457200" indent="-457200">
              <a:buFont typeface="+mj-lt"/>
              <a:buAutoNum type="arabicPeriod"/>
            </a:pPr>
            <a:r>
              <a:rPr lang="en-GB" sz="2400" b="1" dirty="0" smtClean="0">
                <a:latin typeface="Arial Nova" panose="020B0504020202020204" pitchFamily="34" charset="0"/>
                <a:cs typeface="Times New Roman" panose="02020603050405020304" pitchFamily="18" charset="0"/>
              </a:rPr>
              <a:t>Admin </a:t>
            </a:r>
            <a:r>
              <a:rPr lang="en-GB" sz="2400" b="1" dirty="0">
                <a:latin typeface="Arial Nova" panose="020B0504020202020204" pitchFamily="34" charset="0"/>
                <a:cs typeface="Times New Roman" panose="02020603050405020304" pitchFamily="18" charset="0"/>
              </a:rPr>
              <a:t>shall be able to deliver order through Leopards and TCS</a:t>
            </a:r>
          </a:p>
          <a:p>
            <a:pPr algn="l"/>
            <a:endParaRPr lang="en-US" sz="24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a:xfrm>
            <a:off x="9752554" y="568458"/>
            <a:ext cx="1254937" cy="301752"/>
          </a:xfrm>
        </p:spPr>
        <p:txBody>
          <a:bodyPr/>
          <a:lstStyle/>
          <a:p>
            <a:r>
              <a:rPr lang="en-US" dirty="0" smtClean="0">
                <a:latin typeface="Arial Black" pitchFamily="34" charset="0"/>
              </a:rPr>
              <a:t>0</a:t>
            </a:r>
            <a:r>
              <a:rPr lang="en-US" dirty="0">
                <a:latin typeface="Arial Black" pitchFamily="34" charset="0"/>
              </a:rPr>
              <a:t>1</a:t>
            </a:r>
          </a:p>
          <a:p>
            <a:endParaRPr lang="en-US" dirty="0"/>
          </a:p>
        </p:txBody>
      </p:sp>
    </p:spTree>
    <p:extLst>
      <p:ext uri="{BB962C8B-B14F-4D97-AF65-F5344CB8AC3E}">
        <p14:creationId xmlns:p14="http://schemas.microsoft.com/office/powerpoint/2010/main" val="273243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71" y="0"/>
            <a:ext cx="9753600" cy="1017917"/>
          </a:xfrm>
        </p:spPr>
        <p:txBody>
          <a:bodyPr>
            <a:normAutofit/>
          </a:bodyPr>
          <a:lstStyle/>
          <a:p>
            <a:r>
              <a:rPr lang="en-GB" sz="4400" b="1" dirty="0">
                <a:latin typeface="Times New Roman" panose="02020603050405020304" pitchFamily="18" charset="0"/>
                <a:ea typeface="Calibri" panose="020F0502020204030204" pitchFamily="34" charset="0"/>
                <a:cs typeface="Times New Roman" panose="02020603050405020304" pitchFamily="18" charset="0"/>
              </a:rPr>
              <a:t>Use Case Diagram </a:t>
            </a:r>
            <a:endParaRPr lang="en-GB" sz="4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166962" y="1399346"/>
            <a:ext cx="10840529" cy="4911816"/>
          </a:xfrm>
        </p:spPr>
        <p:txBody>
          <a:bodyPr>
            <a:normAutofit/>
          </a:bodyPr>
          <a:lstStyle/>
          <a:p>
            <a:pPr algn="justLow"/>
            <a:r>
              <a:rPr lang="en-GB" sz="2400" b="1" dirty="0" smtClean="0">
                <a:latin typeface="Arial Nova" panose="020B0504020202020204" pitchFamily="34" charset="0"/>
                <a:cs typeface="Times New Roman" panose="02020603050405020304" pitchFamily="18" charset="0"/>
              </a:rPr>
              <a:t>In this </a:t>
            </a:r>
            <a:r>
              <a:rPr lang="en-GB" sz="2400" b="1" dirty="0">
                <a:latin typeface="Arial Nova" panose="020B0504020202020204" pitchFamily="34" charset="0"/>
                <a:cs typeface="Times New Roman" panose="02020603050405020304" pitchFamily="18" charset="0"/>
              </a:rPr>
              <a:t>section we will discuss the use case of dress shop management system. </a:t>
            </a:r>
            <a:r>
              <a:rPr lang="en-GB" sz="2400" b="1" dirty="0">
                <a:latin typeface="Arial Nova" panose="020B0504020202020204" pitchFamily="34" charset="0"/>
                <a:cs typeface="Times New Roman" panose="02020603050405020304" pitchFamily="18" charset="0"/>
              </a:rPr>
              <a:t>Uses cases show how the users interact with the system. There are three actors in our system, Customer, Shopkeeper  and Admin. We have two secondary actors Payment service and Delivery Service . </a:t>
            </a:r>
            <a:r>
              <a:rPr lang="en-GB" sz="2400" b="1" dirty="0">
                <a:latin typeface="Arial Nova" panose="020B0504020202020204" pitchFamily="34" charset="0"/>
                <a:cs typeface="Times New Roman" panose="02020603050405020304" pitchFamily="18" charset="0"/>
              </a:rPr>
              <a:t>Each one has its own responsibilities and level of access to the </a:t>
            </a:r>
            <a:r>
              <a:rPr lang="en-GB" sz="2400" b="1" dirty="0" smtClean="0">
                <a:latin typeface="Arial Nova" panose="020B0504020202020204" pitchFamily="34" charset="0"/>
                <a:cs typeface="Times New Roman" panose="02020603050405020304" pitchFamily="18" charset="0"/>
              </a:rPr>
              <a:t>system.</a:t>
            </a:r>
            <a:endParaRPr lang="en-GB" sz="2400" b="1" dirty="0">
              <a:latin typeface="Arial Nova" panose="020B0504020202020204" pitchFamily="34" charset="0"/>
              <a:cs typeface="Times New Roman" panose="02020603050405020304" pitchFamily="18" charset="0"/>
            </a:endParaRPr>
          </a:p>
        </p:txBody>
      </p:sp>
      <p:sp>
        <p:nvSpPr>
          <p:cNvPr id="4" name="Slide Number Placeholder 3"/>
          <p:cNvSpPr>
            <a:spLocks noGrp="1"/>
          </p:cNvSpPr>
          <p:nvPr>
            <p:ph type="sldNum" sz="quarter" idx="11"/>
          </p:nvPr>
        </p:nvSpPr>
        <p:spPr>
          <a:xfrm>
            <a:off x="9752554" y="508958"/>
            <a:ext cx="1254937" cy="301752"/>
          </a:xfrm>
        </p:spPr>
        <p:txBody>
          <a:bodyPr/>
          <a:lstStyle/>
          <a:p>
            <a:r>
              <a:rPr lang="en-US" dirty="0" smtClean="0"/>
              <a:t>02</a:t>
            </a:r>
            <a:endParaRPr lang="en-US" dirty="0"/>
          </a:p>
        </p:txBody>
      </p:sp>
    </p:spTree>
    <p:extLst>
      <p:ext uri="{BB962C8B-B14F-4D97-AF65-F5344CB8AC3E}">
        <p14:creationId xmlns:p14="http://schemas.microsoft.com/office/powerpoint/2010/main" val="250050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6EBC4C-F86C-4249-4E66-778E2EA1397C}"/>
              </a:ext>
            </a:extLst>
          </p:cNvPr>
          <p:cNvSpPr>
            <a:spLocks noGrp="1"/>
          </p:cNvSpPr>
          <p:nvPr>
            <p:ph type="ctrTitle"/>
          </p:nvPr>
        </p:nvSpPr>
        <p:spPr>
          <a:xfrm>
            <a:off x="224286" y="322117"/>
            <a:ext cx="11967713" cy="629979"/>
          </a:xfrm>
        </p:spPr>
        <p:txBody>
          <a:bodyPr>
            <a:normAutofit fontScale="90000"/>
          </a:bodyPr>
          <a:lstStyle/>
          <a:p>
            <a:r>
              <a:rPr lang="en-US" sz="3600" b="1" dirty="0" smtClean="0">
                <a:effectLst/>
                <a:latin typeface="Arial Black" pitchFamily="34" charset="0"/>
                <a:ea typeface="Calibri" panose="020F0502020204030204" pitchFamily="34" charset="0"/>
                <a:cs typeface="Times New Roman" panose="02020603050405020304" pitchFamily="18" charset="0"/>
              </a:rPr>
              <a:t/>
            </a:r>
            <a:br>
              <a:rPr lang="en-US" sz="3600" b="1" dirty="0" smtClean="0">
                <a:effectLst/>
                <a:latin typeface="Arial Black"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900" b="1" dirty="0" smtClean="0">
                <a:latin typeface="Times New Roman" panose="02020603050405020304" pitchFamily="18" charset="0"/>
                <a:ea typeface="Calibri" panose="020F0502020204030204" pitchFamily="34" charset="0"/>
                <a:cs typeface="Times New Roman" panose="02020603050405020304" pitchFamily="18" charset="0"/>
              </a:rPr>
              <a:t>Use Case Diagram </a:t>
            </a:r>
            <a:endParaRPr lang="en-US" sz="49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r>
              <a:rPr lang="en-US" dirty="0" smtClean="0">
                <a:latin typeface="Arial Black" pitchFamily="34" charset="0"/>
              </a:rPr>
              <a:t>03</a:t>
            </a:r>
            <a:endParaRPr lang="en-US" dirty="0">
              <a:latin typeface="Arial Black"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779" y="1009312"/>
            <a:ext cx="8493071" cy="5732452"/>
          </a:xfrm>
          <a:prstGeom prst="rect">
            <a:avLst/>
          </a:prstGeom>
          <a:effectLst>
            <a:softEdge rad="114300"/>
          </a:effectLst>
        </p:spPr>
      </p:pic>
    </p:spTree>
    <p:extLst>
      <p:ext uri="{BB962C8B-B14F-4D97-AF65-F5344CB8AC3E}">
        <p14:creationId xmlns:p14="http://schemas.microsoft.com/office/powerpoint/2010/main" val="262492128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71" y="0"/>
            <a:ext cx="9753600" cy="1466490"/>
          </a:xfrm>
        </p:spPr>
        <p:txBody>
          <a:bodyPr>
            <a:noAutofit/>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Descriptive Use Case:</a:t>
            </a:r>
            <a:br>
              <a:rPr lang="en-US" sz="4400" b="1" dirty="0">
                <a:latin typeface="Times New Roman" panose="02020603050405020304" pitchFamily="18" charset="0"/>
                <a:ea typeface="Calibri" panose="020F0502020204030204" pitchFamily="34" charset="0"/>
                <a:cs typeface="Times New Roman" panose="02020603050405020304" pitchFamily="18" charset="0"/>
              </a:rPr>
            </a:br>
            <a:endParaRPr lang="en-GB" sz="2400" b="1" dirty="0">
              <a:solidFill>
                <a:schemeClr val="tx1"/>
              </a:solidFill>
              <a:latin typeface="Arial Nova" panose="020B0504020202020204" pitchFamily="34" charset="0"/>
              <a:ea typeface="+mn-ea"/>
              <a:cs typeface="Times New Roman" panose="02020603050405020304" pitchFamily="18" charset="0"/>
            </a:endParaRPr>
          </a:p>
        </p:txBody>
      </p:sp>
      <p:sp>
        <p:nvSpPr>
          <p:cNvPr id="3" name="Subtitle 2"/>
          <p:cNvSpPr>
            <a:spLocks noGrp="1"/>
          </p:cNvSpPr>
          <p:nvPr>
            <p:ph type="subTitle" idx="1"/>
          </p:nvPr>
        </p:nvSpPr>
        <p:spPr>
          <a:xfrm>
            <a:off x="132271" y="1604513"/>
            <a:ext cx="10840529" cy="4706649"/>
          </a:xfrm>
        </p:spPr>
        <p:txBody>
          <a:bodyPr>
            <a:normAutofit/>
          </a:bodyPr>
          <a:lstStyle/>
          <a:p>
            <a:pPr algn="just">
              <a:lnSpc>
                <a:spcPct val="107000"/>
              </a:lnSpc>
              <a:spcBef>
                <a:spcPts val="0"/>
              </a:spcBef>
              <a:spcAft>
                <a:spcPts val="800"/>
              </a:spcAft>
            </a:pPr>
            <a:r>
              <a:rPr lang="en-US" sz="2400" b="1" dirty="0">
                <a:latin typeface="Arial Nova" panose="020B0504020202020204" pitchFamily="34" charset="0"/>
                <a:cs typeface="Times New Roman" panose="02020603050405020304" pitchFamily="18" charset="0"/>
              </a:rPr>
              <a:t>In </a:t>
            </a:r>
            <a:r>
              <a:rPr lang="en-US" sz="2400" b="1" dirty="0">
                <a:latin typeface="Arial Nova" panose="020B0504020202020204" pitchFamily="34" charset="0"/>
                <a:cs typeface="Times New Roman" panose="02020603050405020304" pitchFamily="18" charset="0"/>
              </a:rPr>
              <a:t>this section we will discuss the descriptive use case </a:t>
            </a:r>
            <a:r>
              <a:rPr lang="en-US" sz="2400" b="1" dirty="0" smtClean="0">
                <a:latin typeface="Arial Nova" panose="020B0504020202020204" pitchFamily="34" charset="0"/>
                <a:cs typeface="Times New Roman" panose="02020603050405020304" pitchFamily="18" charset="0"/>
              </a:rPr>
              <a:t>of dress </a:t>
            </a:r>
            <a:r>
              <a:rPr lang="en-US" sz="2400" b="1" dirty="0">
                <a:latin typeface="Arial Nova" panose="020B0504020202020204" pitchFamily="34" charset="0"/>
                <a:cs typeface="Times New Roman" panose="02020603050405020304" pitchFamily="18" charset="0"/>
              </a:rPr>
              <a:t>management system. </a:t>
            </a:r>
            <a:r>
              <a:rPr lang="en-US" sz="2400" b="1" dirty="0">
                <a:latin typeface="Arial Nova" panose="020B0504020202020204" pitchFamily="34" charset="0"/>
                <a:cs typeface="Times New Roman" panose="02020603050405020304" pitchFamily="18" charset="0"/>
              </a:rPr>
              <a:t>Descriptive Uses cases show how the users interact with the system in descriptive form with all previous actors.</a:t>
            </a:r>
          </a:p>
          <a:p>
            <a:endParaRPr lang="en-GB" dirty="0"/>
          </a:p>
        </p:txBody>
      </p:sp>
      <p:sp>
        <p:nvSpPr>
          <p:cNvPr id="4" name="Slide Number Placeholder 3"/>
          <p:cNvSpPr>
            <a:spLocks noGrp="1"/>
          </p:cNvSpPr>
          <p:nvPr>
            <p:ph type="sldNum" sz="quarter" idx="11"/>
          </p:nvPr>
        </p:nvSpPr>
        <p:spPr/>
        <p:txBody>
          <a:bodyPr/>
          <a:lstStyle/>
          <a:p>
            <a:r>
              <a:rPr lang="en-US" dirty="0" smtClean="0"/>
              <a:t>04</a:t>
            </a:r>
            <a:endParaRPr lang="en-US" dirty="0"/>
          </a:p>
        </p:txBody>
      </p:sp>
    </p:spTree>
    <p:extLst>
      <p:ext uri="{BB962C8B-B14F-4D97-AF65-F5344CB8AC3E}">
        <p14:creationId xmlns:p14="http://schemas.microsoft.com/office/powerpoint/2010/main" val="375498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064" y="297487"/>
            <a:ext cx="9753600" cy="502620"/>
          </a:xfrm>
        </p:spPr>
        <p:txBody>
          <a:bodyPr>
            <a:noAutofit/>
          </a:bodyPr>
          <a:lstStyle/>
          <a:p>
            <a:r>
              <a:rPr lang="en-GB" sz="4400" b="1" dirty="0" smtClean="0">
                <a:latin typeface="Times New Roman" panose="02020603050405020304" pitchFamily="18" charset="0"/>
                <a:ea typeface="Calibri" panose="020F0502020204030204" pitchFamily="34" charset="0"/>
                <a:cs typeface="Times New Roman" panose="02020603050405020304" pitchFamily="18" charset="0"/>
              </a:rPr>
              <a:t>1. Descriptive </a:t>
            </a:r>
            <a:r>
              <a:rPr lang="en-GB" sz="4400" b="1" dirty="0">
                <a:latin typeface="Times New Roman" panose="02020603050405020304" pitchFamily="18" charset="0"/>
                <a:ea typeface="Calibri" panose="020F0502020204030204" pitchFamily="34" charset="0"/>
                <a:cs typeface="Times New Roman" panose="02020603050405020304" pitchFamily="18" charset="0"/>
              </a:rPr>
              <a:t>use case </a:t>
            </a:r>
            <a:r>
              <a:rPr lang="en-GB" sz="4400" b="1" dirty="0" smtClean="0">
                <a:latin typeface="Times New Roman" panose="02020603050405020304" pitchFamily="18" charset="0"/>
                <a:ea typeface="Calibri" panose="020F0502020204030204" pitchFamily="34" charset="0"/>
                <a:cs typeface="Times New Roman" panose="02020603050405020304" pitchFamily="18" charset="0"/>
              </a:rPr>
              <a:t>of Registration </a:t>
            </a:r>
            <a:endParaRPr lang="en-GB" sz="4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r>
              <a:rPr lang="en-US" dirty="0" smtClean="0"/>
              <a:t>05</a:t>
            </a:r>
            <a:endParaRPr lang="en-US" dirty="0"/>
          </a:p>
        </p:txBody>
      </p:sp>
      <p:sp>
        <p:nvSpPr>
          <p:cNvPr id="11" name="Rectangle 1"/>
          <p:cNvSpPr>
            <a:spLocks noGrp="1" noChangeArrowheads="1"/>
          </p:cNvSpPr>
          <p:nvPr>
            <p:ph type="subTitle" idx="1"/>
          </p:nvPr>
        </p:nvSpPr>
        <p:spPr bwMode="auto">
          <a:xfrm>
            <a:off x="390525" y="3020100"/>
            <a:ext cx="22794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119748923"/>
              </p:ext>
            </p:extLst>
          </p:nvPr>
        </p:nvGraphicFramePr>
        <p:xfrm>
          <a:off x="504499" y="1020839"/>
          <a:ext cx="9484890" cy="1446315"/>
        </p:xfrm>
        <a:graphic>
          <a:graphicData uri="http://schemas.openxmlformats.org/drawingml/2006/table">
            <a:tbl>
              <a:tblPr firstRow="1" firstCol="1" bandRow="1">
                <a:tableStyleId>{5C22544A-7EE6-4342-B048-85BDC9FD1C3A}</a:tableStyleId>
              </a:tblPr>
              <a:tblGrid>
                <a:gridCol w="2149526"/>
                <a:gridCol w="7335364"/>
              </a:tblGrid>
              <a:tr h="356321">
                <a:tc gridSpan="2">
                  <a:txBody>
                    <a:bodyPr/>
                    <a:lstStyle/>
                    <a:p>
                      <a:pPr>
                        <a:lnSpc>
                          <a:spcPct val="115000"/>
                        </a:lnSpc>
                        <a:spcAft>
                          <a:spcPts val="0"/>
                        </a:spcAft>
                      </a:pPr>
                      <a:r>
                        <a:rPr lang="en-GB" sz="1200" dirty="0" smtClean="0">
                          <a:effectLst/>
                        </a:rPr>
                        <a:t>Use Case</a:t>
                      </a:r>
                      <a:r>
                        <a:rPr lang="en-GB" sz="1200" baseline="0" dirty="0" smtClean="0">
                          <a:effectLst/>
                        </a:rPr>
                        <a:t> Identification</a:t>
                      </a:r>
                      <a:endParaRPr lang="en-GB" sz="1200" dirty="0" smtClean="0">
                        <a:effectLst/>
                      </a:endParaRPr>
                    </a:p>
                  </a:txBody>
                  <a:tcPr marL="67310" marR="29845" marT="41275" marB="53975"/>
                </a:tc>
                <a:tc hMerge="1">
                  <a:txBody>
                    <a:bodyPr/>
                    <a:lstStyle/>
                    <a:p>
                      <a:endParaRPr lang="en-GB"/>
                    </a:p>
                  </a:txBody>
                  <a:tcPr/>
                </a:tc>
              </a:tr>
              <a:tr h="359135">
                <a:tc>
                  <a:txBody>
                    <a:bodyPr/>
                    <a:lstStyle/>
                    <a:p>
                      <a:pPr algn="r">
                        <a:lnSpc>
                          <a:spcPct val="115000"/>
                        </a:lnSpc>
                        <a:spcAft>
                          <a:spcPts val="0"/>
                        </a:spcAft>
                      </a:pPr>
                      <a:r>
                        <a:rPr lang="en-GB" sz="1200" dirty="0">
                          <a:effectLst/>
                        </a:rPr>
                        <a:t>      Use Case ID: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3975"/>
                </a:tc>
                <a:tc>
                  <a:txBody>
                    <a:bodyPr/>
                    <a:lstStyle/>
                    <a:p>
                      <a:pPr marL="1270">
                        <a:lnSpc>
                          <a:spcPct val="115000"/>
                        </a:lnSpc>
                        <a:spcAft>
                          <a:spcPts val="0"/>
                        </a:spcAft>
                      </a:pPr>
                      <a:r>
                        <a:rPr lang="en-GB" sz="1200">
                          <a:effectLst/>
                        </a:rPr>
                        <a:t>UC-01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3975"/>
                </a:tc>
              </a:tr>
              <a:tr h="358395">
                <a:tc>
                  <a:txBody>
                    <a:bodyPr/>
                    <a:lstStyle/>
                    <a:p>
                      <a:pPr algn="r">
                        <a:lnSpc>
                          <a:spcPct val="115000"/>
                        </a:lnSpc>
                        <a:spcAft>
                          <a:spcPts val="0"/>
                        </a:spcAft>
                      </a:pPr>
                      <a:r>
                        <a:rPr lang="en-GB" sz="1200">
                          <a:effectLst/>
                        </a:rPr>
                        <a:t>Use Case Name: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3975"/>
                </a:tc>
                <a:tc>
                  <a:txBody>
                    <a:bodyPr/>
                    <a:lstStyle/>
                    <a:p>
                      <a:pPr marL="1270">
                        <a:lnSpc>
                          <a:spcPct val="115000"/>
                        </a:lnSpc>
                        <a:spcAft>
                          <a:spcPts val="0"/>
                        </a:spcAft>
                      </a:pPr>
                      <a:r>
                        <a:rPr lang="en-GB" sz="1200">
                          <a:effectLst/>
                        </a:rPr>
                        <a:t>Registration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3975"/>
                </a:tc>
              </a:tr>
              <a:tr h="372464">
                <a:tc>
                  <a:txBody>
                    <a:bodyPr/>
                    <a:lstStyle/>
                    <a:p>
                      <a:pPr algn="r">
                        <a:lnSpc>
                          <a:spcPct val="115000"/>
                        </a:lnSpc>
                        <a:spcAft>
                          <a:spcPts val="0"/>
                        </a:spcAft>
                      </a:pPr>
                      <a:r>
                        <a:rPr lang="en-GB" sz="1200" dirty="0" smtClean="0">
                          <a:effectLst/>
                        </a:rPr>
                        <a:t>User/Actors</a:t>
                      </a:r>
                    </a:p>
                  </a:txBody>
                  <a:tcPr marL="67310" marR="29845" marT="41275" marB="53975"/>
                </a:tc>
                <a:tc>
                  <a:txBody>
                    <a:bodyPr/>
                    <a:lstStyle/>
                    <a:p>
                      <a:pPr marL="1270">
                        <a:lnSpc>
                          <a:spcPct val="115000"/>
                        </a:lnSpc>
                        <a:spcAft>
                          <a:spcPts val="0"/>
                        </a:spcAft>
                      </a:pPr>
                      <a:r>
                        <a:rPr lang="en-GB" sz="1200" dirty="0">
                          <a:effectLst/>
                        </a:rPr>
                        <a:t>Customer , Shopkeeper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29845" marT="41275" marB="53975" anchor="b"/>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728309262"/>
              </p:ext>
            </p:extLst>
          </p:nvPr>
        </p:nvGraphicFramePr>
        <p:xfrm>
          <a:off x="504499" y="2536165"/>
          <a:ext cx="9484890" cy="741874"/>
        </p:xfrm>
        <a:graphic>
          <a:graphicData uri="http://schemas.openxmlformats.org/drawingml/2006/table">
            <a:tbl>
              <a:tblPr firstRow="1" firstCol="1" bandRow="1">
                <a:tableStyleId>{5C22544A-7EE6-4342-B048-85BDC9FD1C3A}</a:tableStyleId>
              </a:tblPr>
              <a:tblGrid>
                <a:gridCol w="9484890"/>
              </a:tblGrid>
              <a:tr h="370937">
                <a:tc>
                  <a:txBody>
                    <a:bodyPr/>
                    <a:lstStyle/>
                    <a:p>
                      <a:pPr>
                        <a:lnSpc>
                          <a:spcPct val="115000"/>
                        </a:lnSpc>
                        <a:spcAft>
                          <a:spcPts val="0"/>
                        </a:spcAft>
                      </a:pPr>
                      <a:r>
                        <a:rPr lang="en-GB" sz="1200" dirty="0">
                          <a:effectLst/>
                        </a:rPr>
                        <a:t>Preconditions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55245"/>
                </a:tc>
              </a:tr>
              <a:tr h="370937">
                <a:tc>
                  <a:txBody>
                    <a:bodyPr/>
                    <a:lstStyle/>
                    <a:p>
                      <a:pPr>
                        <a:lnSpc>
                          <a:spcPct val="115000"/>
                        </a:lnSpc>
                        <a:spcAft>
                          <a:spcPts val="0"/>
                        </a:spcAft>
                      </a:pPr>
                      <a:r>
                        <a:rPr lang="en-GB" sz="1200" dirty="0">
                          <a:effectLst/>
                        </a:rPr>
                        <a:t>User shouldn’t have an account.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73025" marT="41910" marB="55245" anchor="b"/>
                </a:tc>
              </a:tr>
            </a:tbl>
          </a:graphicData>
        </a:graphic>
      </p:graphicFrame>
      <p:sp>
        <p:nvSpPr>
          <p:cNvPr id="18" name="Rectangle 3"/>
          <p:cNvSpPr>
            <a:spLocks noChangeArrowheads="1"/>
          </p:cNvSpPr>
          <p:nvPr/>
        </p:nvSpPr>
        <p:spPr bwMode="auto">
          <a:xfrm>
            <a:off x="-1797563" y="3528625"/>
            <a:ext cx="1829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0000"/>
                </a:solidFill>
                <a:effectLst/>
                <a:latin typeface="Arial" panose="020B0604020202020204" pitchFamily="34" charset="0"/>
                <a:ea typeface="Arial Nova" panose="020B0504020202020204" pitchFamily="34" charset="0"/>
                <a:cs typeface="Arial Nova" panose="020B05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2656016836"/>
              </p:ext>
            </p:extLst>
          </p:nvPr>
        </p:nvGraphicFramePr>
        <p:xfrm>
          <a:off x="504498" y="3312543"/>
          <a:ext cx="9484891" cy="2328130"/>
        </p:xfrm>
        <a:graphic>
          <a:graphicData uri="http://schemas.openxmlformats.org/drawingml/2006/table">
            <a:tbl>
              <a:tblPr firstRow="1" firstCol="1" bandRow="1">
                <a:tableStyleId>{5C22544A-7EE6-4342-B048-85BDC9FD1C3A}</a:tableStyleId>
              </a:tblPr>
              <a:tblGrid>
                <a:gridCol w="1293525"/>
                <a:gridCol w="3105417"/>
                <a:gridCol w="5085949"/>
              </a:tblGrid>
              <a:tr h="324209">
                <a:tc gridSpan="2">
                  <a:txBody>
                    <a:bodyPr/>
                    <a:lstStyle/>
                    <a:p>
                      <a:pPr>
                        <a:lnSpc>
                          <a:spcPct val="115000"/>
                        </a:lnSpc>
                        <a:spcAft>
                          <a:spcPts val="0"/>
                        </a:spcAft>
                      </a:pPr>
                      <a:r>
                        <a:rPr lang="en-GB" sz="1200">
                          <a:effectLst/>
                        </a:rPr>
                        <a:t>Primary Flow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r>
              <a:tr h="324209">
                <a:tc>
                  <a:txBody>
                    <a:bodyPr/>
                    <a:lstStyle/>
                    <a:p>
                      <a:pPr algn="ctr">
                        <a:lnSpc>
                          <a:spcPct val="115000"/>
                        </a:lnSpc>
                        <a:spcAft>
                          <a:spcPts val="0"/>
                        </a:spcAft>
                      </a:pPr>
                      <a:r>
                        <a:rPr lang="en-GB" sz="1200">
                          <a:effectLst/>
                        </a:rPr>
                        <a:t>Step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algn="ctr">
                        <a:lnSpc>
                          <a:spcPct val="115000"/>
                        </a:lnSpc>
                        <a:spcAft>
                          <a:spcPts val="0"/>
                        </a:spcAft>
                      </a:pPr>
                      <a:r>
                        <a:rPr lang="en-GB" sz="1200">
                          <a:effectLst/>
                        </a:rPr>
                        <a:t>User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algn="ctr">
                        <a:lnSpc>
                          <a:spcPct val="115000"/>
                        </a:lnSpc>
                        <a:spcAft>
                          <a:spcPts val="0"/>
                        </a:spcAft>
                      </a:pPr>
                      <a:r>
                        <a:rPr lang="en-GB" sz="1200">
                          <a:effectLst/>
                        </a:rPr>
                        <a:t>System Actions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r>
              <a:tr h="585590">
                <a:tc>
                  <a:txBody>
                    <a:bodyPr/>
                    <a:lstStyle/>
                    <a:p>
                      <a:pPr>
                        <a:lnSpc>
                          <a:spcPct val="115000"/>
                        </a:lnSpc>
                        <a:spcAft>
                          <a:spcPts val="330"/>
                        </a:spcAft>
                      </a:pPr>
                      <a:r>
                        <a:rPr lang="en-GB" sz="1200">
                          <a:effectLst/>
                        </a:rPr>
                        <a:t>                   </a:t>
                      </a:r>
                      <a:endParaRPr lang="en-GB" sz="1100">
                        <a:effectLst/>
                      </a:endParaRPr>
                    </a:p>
                    <a:p>
                      <a:pPr>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marL="1270" algn="just">
                        <a:lnSpc>
                          <a:spcPct val="115000"/>
                        </a:lnSpc>
                        <a:spcAft>
                          <a:spcPts val="0"/>
                        </a:spcAft>
                      </a:pPr>
                      <a:r>
                        <a:rPr lang="en-GB" sz="1200">
                          <a:effectLst/>
                        </a:rPr>
                        <a:t>Enter Name, phone number.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marL="1270">
                        <a:lnSpc>
                          <a:spcPct val="115000"/>
                        </a:lnSpc>
                        <a:spcAft>
                          <a:spcPts val="0"/>
                        </a:spcAft>
                      </a:pPr>
                      <a:r>
                        <a:rPr lang="en-GB" sz="1200">
                          <a:effectLst/>
                        </a:rPr>
                        <a:t>1.1 Save information entered by the user.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r>
              <a:tr h="546390">
                <a:tc>
                  <a:txBody>
                    <a:bodyPr/>
                    <a:lstStyle/>
                    <a:p>
                      <a:pPr>
                        <a:lnSpc>
                          <a:spcPct val="115000"/>
                        </a:lnSpc>
                        <a:spcAft>
                          <a:spcPts val="0"/>
                        </a:spcAft>
                      </a:pPr>
                      <a:r>
                        <a:rPr lang="en-GB" sz="1200">
                          <a:effectLst/>
                        </a:rPr>
                        <a:t>2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marL="1270">
                        <a:lnSpc>
                          <a:spcPct val="115000"/>
                        </a:lnSpc>
                        <a:spcAft>
                          <a:spcPts val="0"/>
                        </a:spcAft>
                      </a:pPr>
                      <a:r>
                        <a:rPr lang="en-GB" sz="1200">
                          <a:effectLst/>
                        </a:rPr>
                        <a:t>Set Password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marL="1270">
                        <a:lnSpc>
                          <a:spcPct val="115000"/>
                        </a:lnSpc>
                        <a:spcAft>
                          <a:spcPts val="0"/>
                        </a:spcAft>
                      </a:pPr>
                      <a:r>
                        <a:rPr lang="en-GB" sz="1200">
                          <a:effectLst/>
                        </a:rPr>
                        <a:t>2.1 Ask user to put numeric, uppercase letters and special symbols in the password.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nchor="b"/>
                </a:tc>
              </a:tr>
              <a:tr h="547732">
                <a:tc>
                  <a:txBody>
                    <a:bodyPr/>
                    <a:lstStyle/>
                    <a:p>
                      <a:pPr>
                        <a:lnSpc>
                          <a:spcPct val="115000"/>
                        </a:lnSpc>
                        <a:spcAft>
                          <a:spcPts val="0"/>
                        </a:spcAft>
                      </a:pPr>
                      <a:r>
                        <a:rPr lang="en-GB" sz="1200">
                          <a:effectLst/>
                        </a:rPr>
                        <a:t>3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marL="1270">
                        <a:lnSpc>
                          <a:spcPct val="115000"/>
                        </a:lnSpc>
                        <a:spcAft>
                          <a:spcPts val="0"/>
                        </a:spcAft>
                      </a:pPr>
                      <a:r>
                        <a:rPr lang="en-GB" sz="1200">
                          <a:effectLst/>
                        </a:rPr>
                        <a:t>Confirm Password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c>
                  <a:txBody>
                    <a:bodyPr/>
                    <a:lstStyle/>
                    <a:p>
                      <a:pPr marL="1270">
                        <a:lnSpc>
                          <a:spcPct val="115000"/>
                        </a:lnSpc>
                        <a:spcAft>
                          <a:spcPts val="0"/>
                        </a:spcAft>
                      </a:pPr>
                      <a:r>
                        <a:rPr lang="en-GB" sz="1200" dirty="0">
                          <a:effectLst/>
                        </a:rPr>
                        <a:t>3.1 Ask user to confirm the password and proceed to the login page.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7310" marR="40640" marT="40005" marB="55245"/>
                </a:tc>
              </a:tr>
            </a:tbl>
          </a:graphicData>
        </a:graphic>
      </p:graphicFrame>
    </p:spTree>
    <p:extLst>
      <p:ext uri="{BB962C8B-B14F-4D97-AF65-F5344CB8AC3E}">
        <p14:creationId xmlns:p14="http://schemas.microsoft.com/office/powerpoint/2010/main" val="182514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822" y="468699"/>
            <a:ext cx="9753600" cy="381850"/>
          </a:xfrm>
        </p:spPr>
        <p:txBody>
          <a:bodyPr>
            <a:noAutofit/>
          </a:bodyPr>
          <a:lstStyle/>
          <a:p>
            <a:r>
              <a:rPr lang="en-GB" sz="40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rPr>
              <a:t>Conn…</a:t>
            </a:r>
            <a:endParaRPr lang="en-GB" sz="4000" b="1" dirty="0">
              <a:solidFill>
                <a:srgbClr val="FF8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r>
              <a:rPr lang="en-US" dirty="0" smtClean="0"/>
              <a:t>06</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35197961"/>
              </p:ext>
            </p:extLst>
          </p:nvPr>
        </p:nvGraphicFramePr>
        <p:xfrm>
          <a:off x="552091" y="1293963"/>
          <a:ext cx="9489055" cy="1259456"/>
        </p:xfrm>
        <a:graphic>
          <a:graphicData uri="http://schemas.openxmlformats.org/drawingml/2006/table">
            <a:tbl>
              <a:tblPr firstRow="1" firstCol="1" bandRow="1">
                <a:tableStyleId>{5C22544A-7EE6-4342-B048-85BDC9FD1C3A}</a:tableStyleId>
              </a:tblPr>
              <a:tblGrid>
                <a:gridCol w="1295879"/>
                <a:gridCol w="3052792"/>
                <a:gridCol w="5140384"/>
              </a:tblGrid>
              <a:tr h="565772">
                <a:tc gridSpan="2">
                  <a:txBody>
                    <a:bodyPr/>
                    <a:lstStyle/>
                    <a:p>
                      <a:pPr marL="0" algn="l" defTabSz="914400" rtl="0" eaLnBrk="1" latinLnBrk="0" hangingPunct="1">
                        <a:lnSpc>
                          <a:spcPct val="115000"/>
                        </a:lnSpc>
                        <a:spcAft>
                          <a:spcPts val="0"/>
                        </a:spcAft>
                      </a:pPr>
                      <a:r>
                        <a:rPr lang="en-GB" sz="1200" b="1" kern="1200" dirty="0">
                          <a:solidFill>
                            <a:schemeClr val="lt1"/>
                          </a:solidFill>
                          <a:effectLst/>
                          <a:latin typeface="+mn-lt"/>
                          <a:ea typeface="+mn-ea"/>
                          <a:cs typeface="+mn-cs"/>
                        </a:rPr>
                        <a:t>Exception Flow   </a:t>
                      </a:r>
                    </a:p>
                  </a:txBody>
                  <a:tcPr marL="68580" marR="73025" marT="41910" marB="0"/>
                </a:tc>
                <a:tc hMerge="1">
                  <a:txBody>
                    <a:bodyPr/>
                    <a:lstStyle/>
                    <a:p>
                      <a:endParaRPr lang="en-GB"/>
                    </a:p>
                  </a:txBody>
                  <a:tcPr/>
                </a:tc>
                <a:tc>
                  <a:txBody>
                    <a:bodyPr/>
                    <a:lstStyle/>
                    <a:p>
                      <a:pPr>
                        <a:lnSpc>
                          <a:spcPct val="115000"/>
                        </a:lnSpc>
                        <a:spcAft>
                          <a:spcPts val="0"/>
                        </a:spcAft>
                      </a:pPr>
                      <a:r>
                        <a:rPr lang="en-GB" sz="1100">
                          <a:effectLst/>
                        </a:rPr>
                        <a:t>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r h="693684">
                <a:tc>
                  <a:txBody>
                    <a:bodyPr/>
                    <a:lstStyle/>
                    <a:p>
                      <a:pPr marL="635">
                        <a:lnSpc>
                          <a:spcPct val="115000"/>
                        </a:lnSpc>
                        <a:spcAft>
                          <a:spcPts val="0"/>
                        </a:spcAft>
                      </a:pPr>
                      <a:r>
                        <a:rPr lang="en-GB" sz="1200">
                          <a:effectLst/>
                        </a:rPr>
                        <a:t>1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200">
                          <a:effectLst/>
                        </a:rPr>
                        <a:t>Internet connection failed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c>
                  <a:txBody>
                    <a:bodyPr/>
                    <a:lstStyle/>
                    <a:p>
                      <a:pPr>
                        <a:lnSpc>
                          <a:spcPct val="115000"/>
                        </a:lnSpc>
                        <a:spcAft>
                          <a:spcPts val="0"/>
                        </a:spcAft>
                      </a:pPr>
                      <a:r>
                        <a:rPr lang="en-GB" sz="1200" dirty="0">
                          <a:effectLst/>
                        </a:rPr>
                        <a:t>1.1 Ask user to Re-Enter all the information.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73025" marT="4191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80196834"/>
              </p:ext>
            </p:extLst>
          </p:nvPr>
        </p:nvGraphicFramePr>
        <p:xfrm>
          <a:off x="552091" y="2777705"/>
          <a:ext cx="9489056" cy="1259458"/>
        </p:xfrm>
        <a:graphic>
          <a:graphicData uri="http://schemas.openxmlformats.org/drawingml/2006/table">
            <a:tbl>
              <a:tblPr firstRow="1" firstCol="1" bandRow="1">
                <a:tableStyleId>{5C22544A-7EE6-4342-B048-85BDC9FD1C3A}</a:tableStyleId>
              </a:tblPr>
              <a:tblGrid>
                <a:gridCol w="9489056"/>
              </a:tblGrid>
              <a:tr h="629729">
                <a:tc>
                  <a:txBody>
                    <a:bodyPr/>
                    <a:lstStyle/>
                    <a:p>
                      <a:pPr>
                        <a:lnSpc>
                          <a:spcPct val="115000"/>
                        </a:lnSpc>
                        <a:spcAft>
                          <a:spcPts val="0"/>
                        </a:spcAft>
                      </a:pPr>
                      <a:r>
                        <a:rPr lang="en-GB" sz="1200">
                          <a:effectLst/>
                        </a:rPr>
                        <a:t>Post conditions  </a:t>
                      </a:r>
                      <a:endParaRPr lang="en-GB"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46355"/>
                </a:tc>
              </a:tr>
              <a:tr h="629729">
                <a:tc>
                  <a:txBody>
                    <a:bodyPr/>
                    <a:lstStyle/>
                    <a:p>
                      <a:pPr>
                        <a:lnSpc>
                          <a:spcPct val="115000"/>
                        </a:lnSpc>
                        <a:spcAft>
                          <a:spcPts val="0"/>
                        </a:spcAft>
                      </a:pPr>
                      <a:r>
                        <a:rPr lang="en-GB" sz="1200" dirty="0">
                          <a:effectLst/>
                        </a:rPr>
                        <a:t>The user created an account successfully.  </a:t>
                      </a:r>
                      <a:endParaRPr lang="en-GB"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9215" marR="73025" marT="41910" marB="46355" anchor="b"/>
                </a:tc>
              </a:tr>
            </a:tbl>
          </a:graphicData>
        </a:graphic>
      </p:graphicFrame>
    </p:spTree>
    <p:extLst>
      <p:ext uri="{BB962C8B-B14F-4D97-AF65-F5344CB8AC3E}">
        <p14:creationId xmlns:p14="http://schemas.microsoft.com/office/powerpoint/2010/main" val="1453408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themeOverride>
</file>

<file path=docProps/app.xml><?xml version="1.0" encoding="utf-8"?>
<Properties xmlns="http://schemas.openxmlformats.org/officeDocument/2006/extended-properties" xmlns:vt="http://schemas.openxmlformats.org/officeDocument/2006/docPropsVTypes">
  <Template/>
  <TotalTime>572</TotalTime>
  <Words>1192</Words>
  <Application>Microsoft Office PowerPoint</Application>
  <PresentationFormat>Widescreen</PresentationFormat>
  <Paragraphs>279</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Black</vt:lpstr>
      <vt:lpstr>Arial Nova</vt:lpstr>
      <vt:lpstr>Calibri</vt:lpstr>
      <vt:lpstr>Calibri Light</vt:lpstr>
      <vt:lpstr>Times New Roman</vt:lpstr>
      <vt:lpstr>Wingdings</vt:lpstr>
      <vt:lpstr>Perspective</vt:lpstr>
      <vt:lpstr>PowerPoint Presentation</vt:lpstr>
      <vt:lpstr>                                                     Presentation</vt:lpstr>
      <vt:lpstr>  </vt:lpstr>
      <vt:lpstr>   Functional requirements  </vt:lpstr>
      <vt:lpstr>Use Case Diagram </vt:lpstr>
      <vt:lpstr>  Use Case Diagram </vt:lpstr>
      <vt:lpstr>Descriptive Use Case: </vt:lpstr>
      <vt:lpstr>1. Descriptive use case of Registration </vt:lpstr>
      <vt:lpstr>Conn…</vt:lpstr>
      <vt:lpstr>2. Descriptive use case of Login</vt:lpstr>
      <vt:lpstr>Conn…</vt:lpstr>
      <vt:lpstr>3.Descriptive use case of Manage Product</vt:lpstr>
      <vt:lpstr>4. Descriptive use case of Feedback</vt:lpstr>
      <vt:lpstr>5. Descriptive use case of Make Payment  </vt:lpstr>
      <vt:lpstr> Activity Diagram</vt:lpstr>
      <vt:lpstr>Activity Diagram For Login </vt:lpstr>
      <vt:lpstr>2. Activity Diagram For Manage Cart  </vt:lpstr>
      <vt:lpstr>3. Activity Diagram For Manage Product       </vt:lpstr>
      <vt:lpstr>4. Activity Diagram For Make Payment </vt:lpstr>
      <vt:lpstr>5. Activity Diagram For Place Order       </vt:lpstr>
      <vt:lpstr>State Machine Diagram: </vt:lpstr>
      <vt:lpstr>1. State Diagram For Login </vt:lpstr>
      <vt:lpstr>2. State Diagram For Manage Cart </vt:lpstr>
      <vt:lpstr>3. State Diagram For Place Order          </vt:lpstr>
      <vt:lpstr>4. State Diagram For Make Payment  </vt:lpstr>
      <vt:lpstr>5. State Diagram For Deliver Order  </vt:lpstr>
      <vt:lpstr>Sequence Diagram</vt:lpstr>
      <vt:lpstr>1. Sequences Diagram For Login  </vt:lpstr>
      <vt:lpstr>2. Sequences Diagram For Manage Cart </vt:lpstr>
      <vt:lpstr>3. Sequences Diagram For Manage Product </vt:lpstr>
      <vt:lpstr>4. Sequences Diagram For Place Order </vt:lpstr>
      <vt:lpstr>5. Sequences Diagram For Make Payment </vt:lpstr>
      <vt:lpstr>Petri Nets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Muhammad Sattar</dc:creator>
  <cp:lastModifiedBy>aatifmehmood.abbasi7</cp:lastModifiedBy>
  <cp:revision>28</cp:revision>
  <dcterms:created xsi:type="dcterms:W3CDTF">2022-05-14T10:34:51Z</dcterms:created>
  <dcterms:modified xsi:type="dcterms:W3CDTF">2022-05-22T22:34:36Z</dcterms:modified>
</cp:coreProperties>
</file>