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303" r:id="rId4"/>
    <p:sldId id="258" r:id="rId5"/>
    <p:sldId id="259" r:id="rId6"/>
    <p:sldId id="304" r:id="rId7"/>
    <p:sldId id="305" r:id="rId8"/>
    <p:sldId id="301" r:id="rId9"/>
    <p:sldId id="263" r:id="rId10"/>
    <p:sldId id="316" r:id="rId11"/>
    <p:sldId id="318" r:id="rId12"/>
    <p:sldId id="319" r:id="rId13"/>
    <p:sldId id="306" r:id="rId14"/>
    <p:sldId id="307" r:id="rId15"/>
    <p:sldId id="310" r:id="rId16"/>
    <p:sldId id="308" r:id="rId17"/>
    <p:sldId id="311" r:id="rId18"/>
    <p:sldId id="309" r:id="rId19"/>
    <p:sldId id="265" r:id="rId20"/>
    <p:sldId id="312" r:id="rId21"/>
    <p:sldId id="266" r:id="rId22"/>
    <p:sldId id="314" r:id="rId23"/>
    <p:sldId id="315" r:id="rId24"/>
    <p:sldId id="320" r:id="rId25"/>
    <p:sldId id="322" r:id="rId26"/>
    <p:sldId id="325" r:id="rId27"/>
    <p:sldId id="321" r:id="rId28"/>
    <p:sldId id="326" r:id="rId29"/>
    <p:sldId id="288" r:id="rId30"/>
    <p:sldId id="290"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06" autoAdjust="0"/>
    <p:restoredTop sz="94660"/>
  </p:normalViewPr>
  <p:slideViewPr>
    <p:cSldViewPr>
      <p:cViewPr varScale="1">
        <p:scale>
          <a:sx n="64" d="100"/>
          <a:sy n="64"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12/30/2021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12/30/2021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0DA1-6330-46BA-886C-B4C973A7771F}"/>
              </a:ext>
            </a:extLst>
          </p:cNvPr>
          <p:cNvSpPr>
            <a:spLocks noGrp="1"/>
          </p:cNvSpPr>
          <p:nvPr>
            <p:ph type="title"/>
          </p:nvPr>
        </p:nvSpPr>
        <p:spPr>
          <a:xfrm>
            <a:off x="457200" y="457200"/>
            <a:ext cx="11430000" cy="5334000"/>
          </a:xfrm>
        </p:spPr>
        <p:txBody>
          <a:bodyPr/>
          <a:lstStyle/>
          <a:p>
            <a:r>
              <a:rPr lang="en-US" dirty="0"/>
              <a:t>             </a:t>
            </a:r>
            <a:r>
              <a:rPr lang="en-US" dirty="0">
                <a:solidFill>
                  <a:srgbClr val="00B0F0"/>
                </a:solidFill>
              </a:rPr>
              <a:t>USES OF CALCULUS IN DAILY LIFE </a:t>
            </a:r>
            <a:endParaRPr lang="en-GB" dirty="0">
              <a:solidFill>
                <a:srgbClr val="00B0F0"/>
              </a:solidFill>
            </a:endParaRPr>
          </a:p>
        </p:txBody>
      </p:sp>
    </p:spTree>
    <p:extLst>
      <p:ext uri="{BB962C8B-B14F-4D97-AF65-F5344CB8AC3E}">
        <p14:creationId xmlns:p14="http://schemas.microsoft.com/office/powerpoint/2010/main" val="265817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saad</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rehman</a:t>
            </a:r>
            <a:endParaRPr lang="en-US" sz="6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81980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calculus in </a:t>
            </a:r>
            <a:r>
              <a:rPr lang="en-US" dirty="0" err="1">
                <a:solidFill>
                  <a:srgbClr val="00B0F0"/>
                </a:solidFill>
              </a:rPr>
              <a:t>artichitecture</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US" dirty="0"/>
              <a:t>Architects also use </a:t>
            </a:r>
            <a:r>
              <a:rPr lang="en-US" b="1" dirty="0"/>
              <a:t>integral calculus to calculate the amount of materials needed for construction and the type of support systems required to prevent constructions from collapsing</a:t>
            </a:r>
            <a:r>
              <a:rPr lang="en-US" dirty="0"/>
              <a:t>.</a:t>
            </a:r>
            <a:endParaRPr lang="en-GB" dirty="0">
              <a:solidFill>
                <a:schemeClr val="tx1"/>
              </a:solidFill>
              <a:effectLst/>
            </a:endParaRPr>
          </a:p>
        </p:txBody>
      </p:sp>
    </p:spTree>
    <p:extLst>
      <p:ext uri="{BB962C8B-B14F-4D97-AF65-F5344CB8AC3E}">
        <p14:creationId xmlns:p14="http://schemas.microsoft.com/office/powerpoint/2010/main" val="297481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8A9B-77C5-4620-A433-D8C7BD367F45}"/>
              </a:ext>
            </a:extLst>
          </p:cNvPr>
          <p:cNvSpPr>
            <a:spLocks noGrp="1"/>
          </p:cNvSpPr>
          <p:nvPr>
            <p:ph type="title"/>
          </p:nvPr>
        </p:nvSpPr>
        <p:spPr/>
        <p:txBody>
          <a:bodyPr/>
          <a:lstStyle/>
          <a:p>
            <a:endParaRPr lang="en-US"/>
          </a:p>
        </p:txBody>
      </p:sp>
      <p:pic>
        <p:nvPicPr>
          <p:cNvPr id="5" name="Content Placeholder 4" descr="Diagram, engineering drawing&#10;&#10;Description automatically generated">
            <a:extLst>
              <a:ext uri="{FF2B5EF4-FFF2-40B4-BE49-F238E27FC236}">
                <a16:creationId xmlns:a16="http://schemas.microsoft.com/office/drawing/2014/main" id="{FB1AFEAE-F201-486E-B50D-8270DAD9DE5E}"/>
              </a:ext>
            </a:extLst>
          </p:cNvPr>
          <p:cNvPicPr>
            <a:picLocks noGrp="1" noChangeAspect="1"/>
          </p:cNvPicPr>
          <p:nvPr>
            <p:ph idx="1"/>
          </p:nvPr>
        </p:nvPicPr>
        <p:blipFill>
          <a:blip r:embed="rId2"/>
          <a:stretch>
            <a:fillRect/>
          </a:stretch>
        </p:blipFill>
        <p:spPr>
          <a:xfrm>
            <a:off x="230099" y="262933"/>
            <a:ext cx="11731802" cy="6332133"/>
          </a:xfrm>
        </p:spPr>
      </p:pic>
    </p:spTree>
    <p:extLst>
      <p:ext uri="{BB962C8B-B14F-4D97-AF65-F5344CB8AC3E}">
        <p14:creationId xmlns:p14="http://schemas.microsoft.com/office/powerpoint/2010/main" val="43440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hamza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mehmood</a:t>
            </a:r>
            <a:endParaRPr lang="en-US" sz="6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36639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graphic designing</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US" dirty="0">
                <a:solidFill>
                  <a:schemeClr val="tx1"/>
                </a:solidFill>
                <a:effectLst/>
              </a:rPr>
              <a:t>How is Calculus Used in Graphic Design?</a:t>
            </a:r>
          </a:p>
          <a:p>
            <a:pPr marL="0" indent="0">
              <a:buNone/>
            </a:pPr>
            <a:r>
              <a:rPr lang="en-US" dirty="0">
                <a:solidFill>
                  <a:schemeClr val="tx1"/>
                </a:solidFill>
                <a:effectLst/>
              </a:rPr>
              <a:t>A graphics artist uses calculus to determine how different three-dimensional models will behave when subjected to rapidly changing conditions. This can create a realistic environment for movies or video games.</a:t>
            </a:r>
            <a:endParaRPr lang="en-GB" dirty="0">
              <a:solidFill>
                <a:schemeClr val="tx1"/>
              </a:solidFill>
              <a:effectLst/>
            </a:endParaRPr>
          </a:p>
        </p:txBody>
      </p:sp>
    </p:spTree>
    <p:extLst>
      <p:ext uri="{BB962C8B-B14F-4D97-AF65-F5344CB8AC3E}">
        <p14:creationId xmlns:p14="http://schemas.microsoft.com/office/powerpoint/2010/main" val="257501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4E48-F2F7-4BF4-9F4C-B4F7180E0AA7}"/>
              </a:ext>
            </a:extLst>
          </p:cNvPr>
          <p:cNvSpPr>
            <a:spLocks noGrp="1"/>
          </p:cNvSpPr>
          <p:nvPr>
            <p:ph type="title"/>
          </p:nvPr>
        </p:nvSpPr>
        <p:spPr/>
        <p:txBody>
          <a:bodyPr/>
          <a:lstStyle/>
          <a:p>
            <a:endParaRPr lang="en-US" dirty="0"/>
          </a:p>
        </p:txBody>
      </p:sp>
      <p:pic>
        <p:nvPicPr>
          <p:cNvPr id="5" name="Content Placeholder 4" descr="A picture containing hairpiece, blue, wearing, hair&#10;&#10;Description automatically generated">
            <a:extLst>
              <a:ext uri="{FF2B5EF4-FFF2-40B4-BE49-F238E27FC236}">
                <a16:creationId xmlns:a16="http://schemas.microsoft.com/office/drawing/2014/main" id="{20348BB6-5FBA-4D58-8C22-0151EE29DA45}"/>
              </a:ext>
            </a:extLst>
          </p:cNvPr>
          <p:cNvPicPr>
            <a:picLocks noGrp="1" noChangeAspect="1"/>
          </p:cNvPicPr>
          <p:nvPr>
            <p:ph idx="1"/>
          </p:nvPr>
        </p:nvPicPr>
        <p:blipFill>
          <a:blip r:embed="rId2"/>
          <a:stretch>
            <a:fillRect/>
          </a:stretch>
        </p:blipFill>
        <p:spPr>
          <a:xfrm>
            <a:off x="722700" y="620270"/>
            <a:ext cx="10345827" cy="5628130"/>
          </a:xfrm>
        </p:spPr>
      </p:pic>
    </p:spTree>
    <p:extLst>
      <p:ext uri="{BB962C8B-B14F-4D97-AF65-F5344CB8AC3E}">
        <p14:creationId xmlns:p14="http://schemas.microsoft.com/office/powerpoint/2010/main" val="235244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graphic designing</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US" dirty="0">
                <a:solidFill>
                  <a:schemeClr val="tx1"/>
                </a:solidFill>
                <a:effectLst/>
              </a:rPr>
              <a:t>Like in some of your favorite childhood movies, calculus is used to calculate the shapes and functions needed to create the right response from the variable and make it seem as real as possible.</a:t>
            </a:r>
            <a:endParaRPr lang="en-GB" dirty="0">
              <a:solidFill>
                <a:schemeClr val="tx1"/>
              </a:solidFill>
              <a:effectLst/>
            </a:endParaRPr>
          </a:p>
        </p:txBody>
      </p:sp>
    </p:spTree>
    <p:extLst>
      <p:ext uri="{BB962C8B-B14F-4D97-AF65-F5344CB8AC3E}">
        <p14:creationId xmlns:p14="http://schemas.microsoft.com/office/powerpoint/2010/main" val="68940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4BB6-1968-484B-AC2F-02C4E22F2F74}"/>
              </a:ext>
            </a:extLst>
          </p:cNvPr>
          <p:cNvSpPr>
            <a:spLocks noGrp="1"/>
          </p:cNvSpPr>
          <p:nvPr>
            <p:ph type="title"/>
          </p:nvPr>
        </p:nvSpPr>
        <p:spPr/>
        <p:txBody>
          <a:bodyPr/>
          <a:lstStyle/>
          <a:p>
            <a:endParaRPr lang="en-US"/>
          </a:p>
        </p:txBody>
      </p:sp>
      <p:pic>
        <p:nvPicPr>
          <p:cNvPr id="5" name="Content Placeholder 4" descr="Graphical user interface&#10;&#10;Description automatically generated">
            <a:extLst>
              <a:ext uri="{FF2B5EF4-FFF2-40B4-BE49-F238E27FC236}">
                <a16:creationId xmlns:a16="http://schemas.microsoft.com/office/drawing/2014/main" id="{398D66B1-2512-4542-9C91-363FD8383D88}"/>
              </a:ext>
            </a:extLst>
          </p:cNvPr>
          <p:cNvPicPr>
            <a:picLocks noGrp="1" noChangeAspect="1"/>
          </p:cNvPicPr>
          <p:nvPr>
            <p:ph idx="1"/>
          </p:nvPr>
        </p:nvPicPr>
        <p:blipFill>
          <a:blip r:embed="rId2"/>
          <a:stretch>
            <a:fillRect/>
          </a:stretch>
        </p:blipFill>
        <p:spPr>
          <a:xfrm>
            <a:off x="855663" y="76200"/>
            <a:ext cx="10477498" cy="6705600"/>
          </a:xfrm>
        </p:spPr>
      </p:pic>
    </p:spTree>
    <p:extLst>
      <p:ext uri="{BB962C8B-B14F-4D97-AF65-F5344CB8AC3E}">
        <p14:creationId xmlns:p14="http://schemas.microsoft.com/office/powerpoint/2010/main" val="315363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graphic designing</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US" dirty="0">
                <a:solidFill>
                  <a:schemeClr val="tx1"/>
                </a:solidFill>
                <a:effectLst/>
              </a:rPr>
              <a:t>But, How Do They Do This?</a:t>
            </a:r>
          </a:p>
          <a:p>
            <a:pPr marL="0" indent="0">
              <a:buNone/>
            </a:pPr>
            <a:r>
              <a:rPr lang="en-US" dirty="0">
                <a:solidFill>
                  <a:schemeClr val="tx1"/>
                </a:solidFill>
                <a:effectLst/>
              </a:rPr>
              <a:t>There are lots of computer software's and programs, such as the physics engine I mentioned before, available to create this animated environments. The software I'm going to focus on today is AutoCAD.</a:t>
            </a:r>
            <a:endParaRPr lang="en-GB" dirty="0">
              <a:solidFill>
                <a:schemeClr val="tx1"/>
              </a:solidFill>
              <a:effectLst/>
            </a:endParaRPr>
          </a:p>
        </p:txBody>
      </p:sp>
    </p:spTree>
    <p:extLst>
      <p:ext uri="{BB962C8B-B14F-4D97-AF65-F5344CB8AC3E}">
        <p14:creationId xmlns:p14="http://schemas.microsoft.com/office/powerpoint/2010/main" val="345287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736-957D-48E8-9C2A-20AA5FE5AB98}"/>
              </a:ext>
            </a:extLst>
          </p:cNvPr>
          <p:cNvSpPr>
            <a:spLocks noGrp="1"/>
          </p:cNvSpPr>
          <p:nvPr>
            <p:ph type="title"/>
          </p:nvPr>
        </p:nvSpPr>
        <p:spPr/>
        <p:txBody>
          <a:bodyPr/>
          <a:lstStyle/>
          <a:p>
            <a:r>
              <a:rPr lang="en-US" dirty="0"/>
              <a:t>                           </a:t>
            </a:r>
            <a:r>
              <a:rPr lang="en-US" dirty="0">
                <a:solidFill>
                  <a:srgbClr val="00B0F0"/>
                </a:solidFill>
              </a:rPr>
              <a:t>uses of calculus in </a:t>
            </a:r>
            <a:endParaRPr lang="en-GB" dirty="0">
              <a:solidFill>
                <a:srgbClr val="00B0F0"/>
              </a:solidFill>
            </a:endParaRPr>
          </a:p>
        </p:txBody>
      </p:sp>
      <p:sp>
        <p:nvSpPr>
          <p:cNvPr id="3" name="Content Placeholder 2">
            <a:extLst>
              <a:ext uri="{FF2B5EF4-FFF2-40B4-BE49-F238E27FC236}">
                <a16:creationId xmlns:a16="http://schemas.microsoft.com/office/drawing/2014/main" id="{FC2DDD29-F840-40DA-9925-D69E3E9262FF}"/>
              </a:ext>
            </a:extLst>
          </p:cNvPr>
          <p:cNvSpPr>
            <a:spLocks noGrp="1"/>
          </p:cNvSpPr>
          <p:nvPr>
            <p:ph idx="1"/>
          </p:nvPr>
        </p:nvSpPr>
        <p:spPr/>
        <p:txBody>
          <a:bodyPr>
            <a:normAutofit/>
          </a:bodyPr>
          <a:lstStyle/>
          <a:p>
            <a:pPr marL="0" indent="0">
              <a:buNone/>
            </a:pPr>
            <a:endParaRPr lang="en-GB" dirty="0">
              <a:effectLst/>
            </a:endParaRPr>
          </a:p>
          <a:p>
            <a:pPr marL="0" indent="0">
              <a:buNone/>
            </a:pPr>
            <a:r>
              <a:rPr lang="en-GB" dirty="0">
                <a:solidFill>
                  <a:schemeClr val="tx1"/>
                </a:solidFill>
                <a:effectLst/>
              </a:rPr>
              <a:t>The best way </a:t>
            </a:r>
          </a:p>
          <a:p>
            <a:pPr marL="0" indent="0">
              <a:buNone/>
            </a:pPr>
            <a:r>
              <a:rPr lang="en-GB" dirty="0">
                <a:solidFill>
                  <a:schemeClr val="tx1"/>
                </a:solidFill>
                <a:effectLst/>
              </a:rPr>
              <a:t>Hi all,</a:t>
            </a:r>
          </a:p>
          <a:p>
            <a:pPr marL="0" indent="0">
              <a:buNone/>
            </a:pPr>
            <a:r>
              <a:rPr lang="en-GB" dirty="0">
                <a:solidFill>
                  <a:schemeClr val="tx1"/>
                </a:solidFill>
                <a:effectLst/>
              </a:rPr>
              <a:t>“Let us meet tomorrow at 11 am at Conference room 3 to discuss the product launch event. We will have to decide the keynote speakers and complete the event invite draft tomorrow. Please be there on time”</a:t>
            </a:r>
          </a:p>
          <a:p>
            <a:endParaRPr lang="en-GB" dirty="0"/>
          </a:p>
        </p:txBody>
      </p:sp>
    </p:spTree>
    <p:extLst>
      <p:ext uri="{BB962C8B-B14F-4D97-AF65-F5344CB8AC3E}">
        <p14:creationId xmlns:p14="http://schemas.microsoft.com/office/powerpoint/2010/main" val="159266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812FF4-8E3F-43FA-9601-50BF43AFFE1C}"/>
              </a:ext>
            </a:extLst>
          </p:cNvPr>
          <p:cNvSpPr>
            <a:spLocks noGrp="1"/>
          </p:cNvSpPr>
          <p:nvPr>
            <p:ph type="subTitle" idx="1"/>
          </p:nvPr>
        </p:nvSpPr>
        <p:spPr>
          <a:xfrm>
            <a:off x="609600" y="1219200"/>
            <a:ext cx="10668000" cy="4572000"/>
          </a:xfrm>
        </p:spPr>
        <p:txBody>
          <a:bodyPr/>
          <a:lstStyle/>
          <a:p>
            <a:r>
              <a:rPr lang="en-US" sz="4000" dirty="0">
                <a:solidFill>
                  <a:srgbClr val="00B0F0"/>
                </a:solidFill>
              </a:rPr>
              <a:t>Group member</a:t>
            </a:r>
          </a:p>
          <a:p>
            <a:r>
              <a:rPr lang="en-US" dirty="0">
                <a:solidFill>
                  <a:schemeClr val="tx1"/>
                </a:solidFill>
              </a:rPr>
              <a:t>Junaid ul Hassan</a:t>
            </a:r>
          </a:p>
          <a:p>
            <a:r>
              <a:rPr lang="en-US" dirty="0">
                <a:solidFill>
                  <a:schemeClr val="tx1"/>
                </a:solidFill>
              </a:rPr>
              <a:t>Ahad ali Zafar</a:t>
            </a:r>
          </a:p>
          <a:p>
            <a:r>
              <a:rPr lang="en-US" dirty="0">
                <a:solidFill>
                  <a:schemeClr val="tx1"/>
                </a:solidFill>
              </a:rPr>
              <a:t>Hamza </a:t>
            </a:r>
            <a:r>
              <a:rPr lang="en-US" dirty="0" err="1">
                <a:solidFill>
                  <a:schemeClr val="tx1"/>
                </a:solidFill>
              </a:rPr>
              <a:t>mehmoo</a:t>
            </a:r>
            <a:endParaRPr lang="en-US" dirty="0">
              <a:solidFill>
                <a:schemeClr val="tx1"/>
              </a:solidFill>
            </a:endParaRPr>
          </a:p>
          <a:p>
            <a:r>
              <a:rPr lang="en-US" dirty="0" err="1">
                <a:solidFill>
                  <a:schemeClr val="tx1"/>
                </a:solidFill>
              </a:rPr>
              <a:t>Anique</a:t>
            </a:r>
            <a:r>
              <a:rPr lang="en-US" dirty="0">
                <a:solidFill>
                  <a:schemeClr val="tx1"/>
                </a:solidFill>
              </a:rPr>
              <a:t> </a:t>
            </a:r>
            <a:r>
              <a:rPr lang="en-US" dirty="0" err="1">
                <a:solidFill>
                  <a:schemeClr val="tx1"/>
                </a:solidFill>
              </a:rPr>
              <a:t>khadiM</a:t>
            </a:r>
            <a:endParaRPr lang="en-US" dirty="0">
              <a:solidFill>
                <a:schemeClr val="tx1"/>
              </a:solidFill>
            </a:endParaRPr>
          </a:p>
          <a:p>
            <a:r>
              <a:rPr lang="en-US" dirty="0">
                <a:solidFill>
                  <a:schemeClr val="tx1"/>
                </a:solidFill>
              </a:rPr>
              <a:t>Saad </a:t>
            </a:r>
            <a:r>
              <a:rPr lang="en-US" dirty="0" err="1">
                <a:solidFill>
                  <a:schemeClr val="tx1"/>
                </a:solidFill>
              </a:rPr>
              <a:t>rehman</a:t>
            </a:r>
            <a:r>
              <a:rPr lang="en-US" dirty="0">
                <a:solidFill>
                  <a:schemeClr val="tx1"/>
                </a:solidFill>
              </a:rPr>
              <a:t> raja</a:t>
            </a:r>
          </a:p>
          <a:p>
            <a:r>
              <a:rPr lang="en-US" dirty="0" err="1">
                <a:solidFill>
                  <a:schemeClr val="tx1"/>
                </a:solidFill>
              </a:rPr>
              <a:t>Jibran</a:t>
            </a:r>
            <a:r>
              <a:rPr lang="en-US" dirty="0">
                <a:solidFill>
                  <a:schemeClr val="tx1"/>
                </a:solidFill>
              </a:rPr>
              <a:t> </a:t>
            </a:r>
            <a:r>
              <a:rPr lang="en-US" dirty="0" err="1">
                <a:solidFill>
                  <a:schemeClr val="tx1"/>
                </a:solidFill>
              </a:rPr>
              <a:t>naeem</a:t>
            </a:r>
            <a:endParaRPr lang="en-US" dirty="0">
              <a:solidFill>
                <a:schemeClr val="tx1"/>
              </a:solidFill>
            </a:endParaRPr>
          </a:p>
          <a:p>
            <a:endParaRPr lang="en-US" dirty="0"/>
          </a:p>
          <a:p>
            <a:endParaRPr lang="en-US" dirty="0"/>
          </a:p>
          <a:p>
            <a:endParaRPr lang="en-US" dirty="0"/>
          </a:p>
        </p:txBody>
      </p:sp>
    </p:spTree>
    <p:extLst>
      <p:ext uri="{BB962C8B-B14F-4D97-AF65-F5344CB8AC3E}">
        <p14:creationId xmlns:p14="http://schemas.microsoft.com/office/powerpoint/2010/main" val="272169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jibran</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naeem</a:t>
            </a:r>
            <a:endParaRPr lang="en-US" sz="6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417937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Picture 4" descr="Formulae on a background">
            <a:extLst>
              <a:ext uri="{FF2B5EF4-FFF2-40B4-BE49-F238E27FC236}">
                <a16:creationId xmlns:a16="http://schemas.microsoft.com/office/drawing/2014/main" id="{6D2D5577-E752-4663-A826-D8D1E827330F}"/>
              </a:ext>
            </a:extLst>
          </p:cNvPr>
          <p:cNvPicPr>
            <a:picLocks noChangeAspect="1"/>
          </p:cNvPicPr>
          <p:nvPr/>
        </p:nvPicPr>
        <p:blipFill rotWithShape="1">
          <a:blip r:embed="rId3">
            <a:alphaModFix amt="15000"/>
          </a:blip>
          <a:srcRect t="4819" b="20181"/>
          <a:stretch/>
        </p:blipFill>
        <p:spPr>
          <a:xfrm>
            <a:off x="20" y="10"/>
            <a:ext cx="12191980" cy="6857990"/>
          </a:xfrm>
          <a:prstGeom prst="rect">
            <a:avLst/>
          </a:prstGeom>
        </p:spPr>
      </p:pic>
      <p:sp>
        <p:nvSpPr>
          <p:cNvPr id="2" name="Title 1">
            <a:extLst>
              <a:ext uri="{FF2B5EF4-FFF2-40B4-BE49-F238E27FC236}">
                <a16:creationId xmlns:a16="http://schemas.microsoft.com/office/drawing/2014/main" id="{CCA4751D-754E-4534-B3D2-25C33D72F234}"/>
              </a:ext>
            </a:extLst>
          </p:cNvPr>
          <p:cNvSpPr>
            <a:spLocks noGrp="1"/>
          </p:cNvSpPr>
          <p:nvPr>
            <p:ph type="title"/>
          </p:nvPr>
        </p:nvSpPr>
        <p:spPr>
          <a:xfrm>
            <a:off x="1141413" y="609600"/>
            <a:ext cx="9905998" cy="1905000"/>
          </a:xfrm>
        </p:spPr>
        <p:txBody>
          <a:bodyPr>
            <a:normAutofit/>
          </a:bodyPr>
          <a:lstStyle/>
          <a:p>
            <a:r>
              <a:rPr lang="en-US" dirty="0"/>
              <a:t>            </a:t>
            </a:r>
            <a:r>
              <a:rPr lang="en-US" b="1" dirty="0"/>
              <a:t>uses of calculus in physics</a:t>
            </a:r>
            <a:endParaRPr lang="en-GB" b="1" dirty="0"/>
          </a:p>
        </p:txBody>
      </p:sp>
      <p:sp>
        <p:nvSpPr>
          <p:cNvPr id="8" name="Content Placeholder 7">
            <a:extLst>
              <a:ext uri="{FF2B5EF4-FFF2-40B4-BE49-F238E27FC236}">
                <a16:creationId xmlns:a16="http://schemas.microsoft.com/office/drawing/2014/main" id="{BC5E78B5-01C3-4709-AAEE-5BF569F106A4}"/>
              </a:ext>
            </a:extLst>
          </p:cNvPr>
          <p:cNvSpPr>
            <a:spLocks noGrp="1"/>
          </p:cNvSpPr>
          <p:nvPr>
            <p:ph idx="1"/>
          </p:nvPr>
        </p:nvSpPr>
        <p:spPr/>
        <p:txBody>
          <a:bodyPr/>
          <a:lstStyle/>
          <a:p>
            <a:r>
              <a:rPr lang="en-US" dirty="0"/>
              <a:t>In physics, for example, calculus is used to </a:t>
            </a:r>
            <a:r>
              <a:rPr lang="en-US" b="1" dirty="0"/>
              <a:t>help define, explain, and calculate motion, electricity, heat, light, harmonics, acoustics, astronomy, and dynamics</a:t>
            </a:r>
            <a:r>
              <a:rPr lang="en-US" dirty="0"/>
              <a:t>. </a:t>
            </a:r>
          </a:p>
        </p:txBody>
      </p:sp>
    </p:spTree>
    <p:extLst>
      <p:ext uri="{BB962C8B-B14F-4D97-AF65-F5344CB8AC3E}">
        <p14:creationId xmlns:p14="http://schemas.microsoft.com/office/powerpoint/2010/main" val="17669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Picture 4" descr="Formulae on a background">
            <a:extLst>
              <a:ext uri="{FF2B5EF4-FFF2-40B4-BE49-F238E27FC236}">
                <a16:creationId xmlns:a16="http://schemas.microsoft.com/office/drawing/2014/main" id="{6D2D5577-E752-4663-A826-D8D1E827330F}"/>
              </a:ext>
            </a:extLst>
          </p:cNvPr>
          <p:cNvPicPr>
            <a:picLocks noChangeAspect="1"/>
          </p:cNvPicPr>
          <p:nvPr/>
        </p:nvPicPr>
        <p:blipFill rotWithShape="1">
          <a:blip r:embed="rId3">
            <a:alphaModFix amt="15000"/>
          </a:blip>
          <a:srcRect t="4819" b="20181"/>
          <a:stretch/>
        </p:blipFill>
        <p:spPr>
          <a:xfrm>
            <a:off x="20" y="10"/>
            <a:ext cx="12191980" cy="6857990"/>
          </a:xfrm>
          <a:prstGeom prst="rect">
            <a:avLst/>
          </a:prstGeom>
        </p:spPr>
      </p:pic>
      <p:sp>
        <p:nvSpPr>
          <p:cNvPr id="2" name="Title 1">
            <a:extLst>
              <a:ext uri="{FF2B5EF4-FFF2-40B4-BE49-F238E27FC236}">
                <a16:creationId xmlns:a16="http://schemas.microsoft.com/office/drawing/2014/main" id="{CCA4751D-754E-4534-B3D2-25C33D72F234}"/>
              </a:ext>
            </a:extLst>
          </p:cNvPr>
          <p:cNvSpPr>
            <a:spLocks noGrp="1"/>
          </p:cNvSpPr>
          <p:nvPr>
            <p:ph type="title"/>
          </p:nvPr>
        </p:nvSpPr>
        <p:spPr>
          <a:xfrm>
            <a:off x="1141413" y="609600"/>
            <a:ext cx="9905998" cy="1905000"/>
          </a:xfrm>
        </p:spPr>
        <p:txBody>
          <a:bodyPr>
            <a:normAutofit/>
          </a:bodyPr>
          <a:lstStyle/>
          <a:p>
            <a:r>
              <a:rPr lang="en-US" dirty="0"/>
              <a:t>            </a:t>
            </a:r>
            <a:r>
              <a:rPr lang="en-US" b="1" dirty="0"/>
              <a:t>uses of calculus in physics</a:t>
            </a:r>
            <a:endParaRPr lang="en-GB" b="1" dirty="0"/>
          </a:p>
        </p:txBody>
      </p:sp>
      <p:sp>
        <p:nvSpPr>
          <p:cNvPr id="8" name="Content Placeholder 7">
            <a:extLst>
              <a:ext uri="{FF2B5EF4-FFF2-40B4-BE49-F238E27FC236}">
                <a16:creationId xmlns:a16="http://schemas.microsoft.com/office/drawing/2014/main" id="{BC5E78B5-01C3-4709-AAEE-5BF569F106A4}"/>
              </a:ext>
            </a:extLst>
          </p:cNvPr>
          <p:cNvSpPr>
            <a:spLocks noGrp="1"/>
          </p:cNvSpPr>
          <p:nvPr>
            <p:ph idx="1"/>
          </p:nvPr>
        </p:nvSpPr>
        <p:spPr/>
        <p:txBody>
          <a:bodyPr/>
          <a:lstStyle/>
          <a:p>
            <a:r>
              <a:rPr lang="en-US" dirty="0"/>
              <a:t>Integration is very much needed. For example, to calculate the Centre of Mass, Centre of Gravity and Mass Moment of Inertia of a sports utility vehicle.</a:t>
            </a:r>
          </a:p>
          <a:p>
            <a:r>
              <a:rPr lang="en-US" dirty="0"/>
              <a:t>To calculate the velocity and trajectory of an object, predict the position of planets, and understand electromagnetism.</a:t>
            </a:r>
          </a:p>
        </p:txBody>
      </p:sp>
    </p:spTree>
    <p:extLst>
      <p:ext uri="{BB962C8B-B14F-4D97-AF65-F5344CB8AC3E}">
        <p14:creationId xmlns:p14="http://schemas.microsoft.com/office/powerpoint/2010/main" val="88643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ahad</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ali</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khan </a:t>
            </a:r>
          </a:p>
        </p:txBody>
      </p:sp>
    </p:spTree>
    <p:extLst>
      <p:ext uri="{BB962C8B-B14F-4D97-AF65-F5344CB8AC3E}">
        <p14:creationId xmlns:p14="http://schemas.microsoft.com/office/powerpoint/2010/main" val="13841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calculus in chemistry</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endParaRPr lang="en-US" dirty="0"/>
          </a:p>
          <a:p>
            <a:pPr marL="0" indent="0">
              <a:buNone/>
            </a:pPr>
            <a:r>
              <a:rPr lang="en-US" dirty="0">
                <a:effectLst/>
              </a:rPr>
              <a:t>The concepts of calculus is needed in </a:t>
            </a:r>
            <a:r>
              <a:rPr lang="en-US" b="1" dirty="0">
                <a:effectLst/>
              </a:rPr>
              <a:t>Thermodynamics, chemical kinetics and Biochemistry, differential and linear algebra</a:t>
            </a:r>
            <a:r>
              <a:rPr lang="en-US" dirty="0">
                <a:effectLst/>
              </a:rPr>
              <a:t> in quantum chemistry</a:t>
            </a:r>
          </a:p>
          <a:p>
            <a:pPr marL="0" indent="0">
              <a:buNone/>
            </a:pPr>
            <a:endParaRPr lang="en-GB" dirty="0">
              <a:solidFill>
                <a:schemeClr val="tx1"/>
              </a:solidFill>
              <a:effectLst/>
            </a:endParaRPr>
          </a:p>
        </p:txBody>
      </p:sp>
    </p:spTree>
    <p:extLst>
      <p:ext uri="{BB962C8B-B14F-4D97-AF65-F5344CB8AC3E}">
        <p14:creationId xmlns:p14="http://schemas.microsoft.com/office/powerpoint/2010/main" val="363454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calculus in chemistry</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US" b="1" dirty="0"/>
              <a:t>Thermodynamics :</a:t>
            </a:r>
            <a:r>
              <a:rPr lang="en-US" dirty="0"/>
              <a:t> You need to have good skills in math to do thermodynamics, also in </a:t>
            </a:r>
            <a:r>
              <a:rPr lang="en-US" b="1" dirty="0"/>
              <a:t>mass transfer</a:t>
            </a:r>
            <a:r>
              <a:rPr lang="en-US" dirty="0"/>
              <a:t> or </a:t>
            </a:r>
            <a:r>
              <a:rPr lang="en-US" b="1" dirty="0"/>
              <a:t>heat transfer</a:t>
            </a:r>
            <a:r>
              <a:rPr lang="en-US" dirty="0"/>
              <a:t>, everything which is close to </a:t>
            </a:r>
            <a:r>
              <a:rPr lang="en-US" b="1" dirty="0"/>
              <a:t>process chemistry</a:t>
            </a:r>
            <a:r>
              <a:rPr lang="en-US" dirty="0"/>
              <a:t>, as per the McCabe Thiele model for distillation (for example) this is not hard but you need.</a:t>
            </a:r>
          </a:p>
          <a:p>
            <a:pPr marL="0" indent="0">
              <a:buNone/>
            </a:pPr>
            <a:r>
              <a:rPr lang="en-US" b="1" dirty="0"/>
              <a:t>Quantum Chemistry :</a:t>
            </a:r>
            <a:r>
              <a:rPr lang="en-US" dirty="0"/>
              <a:t> Here come the hardest thing (as I know it). You need to be very good in linear algebra, able to solve differential equations, have some skills in analysis to calculate integrals, and so on.</a:t>
            </a:r>
          </a:p>
          <a:p>
            <a:pPr marL="0" indent="0">
              <a:buNone/>
            </a:pPr>
            <a:r>
              <a:rPr lang="en-US" b="1" dirty="0"/>
              <a:t>Kinetics :</a:t>
            </a:r>
            <a:r>
              <a:rPr lang="en-US" dirty="0"/>
              <a:t> Calculus is not really hard but some times really weird. Also have some skills in algebra can help and be able to solve differential equations.</a:t>
            </a:r>
            <a:endParaRPr lang="en-US" dirty="0">
              <a:effectLst/>
            </a:endParaRPr>
          </a:p>
          <a:p>
            <a:pPr marL="0" indent="0">
              <a:buNone/>
            </a:pPr>
            <a:endParaRPr lang="en-GB" dirty="0">
              <a:solidFill>
                <a:schemeClr val="tx1"/>
              </a:solidFill>
              <a:effectLst/>
            </a:endParaRPr>
          </a:p>
        </p:txBody>
      </p:sp>
    </p:spTree>
    <p:extLst>
      <p:ext uri="{BB962C8B-B14F-4D97-AF65-F5344CB8AC3E}">
        <p14:creationId xmlns:p14="http://schemas.microsoft.com/office/powerpoint/2010/main" val="3717174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anique</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khadim</a:t>
            </a:r>
            <a:endParaRPr lang="en-US" sz="6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68709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calculus in biology</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US" dirty="0">
                <a:solidFill>
                  <a:schemeClr val="tx1"/>
                </a:solidFill>
                <a:effectLst/>
              </a:rPr>
              <a:t>Biologists use differential calculus to determine the exact rate of growth in a bacterial culture when different variables such as temperature and food source are changed.</a:t>
            </a:r>
          </a:p>
          <a:p>
            <a:pPr marL="0" indent="0">
              <a:buNone/>
            </a:pPr>
            <a:r>
              <a:rPr lang="en-US" dirty="0">
                <a:solidFill>
                  <a:schemeClr val="tx1"/>
                </a:solidFill>
                <a:effectLst/>
              </a:rPr>
              <a:t>The field of epidemiology — the study of the spread of infectious disease — relies heavily on calculus. It can be used to determine how far and fast a disease is spreading, where it may have originated from and how to best treat it.</a:t>
            </a:r>
            <a:endParaRPr lang="en-GB" dirty="0">
              <a:solidFill>
                <a:schemeClr val="tx1"/>
              </a:solidFill>
              <a:effectLst/>
            </a:endParaRPr>
          </a:p>
        </p:txBody>
      </p:sp>
    </p:spTree>
    <p:extLst>
      <p:ext uri="{BB962C8B-B14F-4D97-AF65-F5344CB8AC3E}">
        <p14:creationId xmlns:p14="http://schemas.microsoft.com/office/powerpoint/2010/main" val="3158676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ADB1-98B0-4026-B085-CF4718A9AA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FEE370-A8E5-4A2E-8E57-AC3DAEEAFA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0217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7063-7134-4C44-A560-A6E2CA5C63D5}"/>
              </a:ext>
            </a:extLst>
          </p:cNvPr>
          <p:cNvSpPr>
            <a:spLocks noGrp="1"/>
          </p:cNvSpPr>
          <p:nvPr>
            <p:ph type="title"/>
          </p:nvPr>
        </p:nvSpPr>
        <p:spPr/>
        <p:txBody>
          <a:bodyPr/>
          <a:lstStyle/>
          <a:p>
            <a:r>
              <a:rPr lang="en-US" dirty="0"/>
              <a:t>                              </a:t>
            </a:r>
            <a:r>
              <a:rPr lang="en-US" dirty="0">
                <a:solidFill>
                  <a:srgbClr val="00B0F0"/>
                </a:solidFill>
              </a:rPr>
              <a:t>conclusion</a:t>
            </a:r>
            <a:endParaRPr lang="en-GB" dirty="0">
              <a:solidFill>
                <a:srgbClr val="00B0F0"/>
              </a:solidFill>
            </a:endParaRPr>
          </a:p>
        </p:txBody>
      </p:sp>
      <p:sp>
        <p:nvSpPr>
          <p:cNvPr id="3" name="Content Placeholder 2">
            <a:extLst>
              <a:ext uri="{FF2B5EF4-FFF2-40B4-BE49-F238E27FC236}">
                <a16:creationId xmlns:a16="http://schemas.microsoft.com/office/drawing/2014/main" id="{4E5AE756-DD09-498A-83B4-054F4F1FF83E}"/>
              </a:ext>
            </a:extLst>
          </p:cNvPr>
          <p:cNvSpPr>
            <a:spLocks noGrp="1"/>
          </p:cNvSpPr>
          <p:nvPr>
            <p:ph idx="1"/>
          </p:nvPr>
        </p:nvSpPr>
        <p:spPr/>
        <p:txBody>
          <a:bodyPr/>
          <a:lstStyle/>
          <a:p>
            <a:pPr marL="0" indent="0">
              <a:buNone/>
            </a:pPr>
            <a:r>
              <a:rPr lang="en-US" dirty="0"/>
              <a:t>Calculus is used even in the most ordinary, every day things. The movies you loved as a child and the video games you play today are all programed with a significant amount of calculus and other math forms in order to achieve the most realistic image and life like movements.</a:t>
            </a:r>
            <a:endParaRPr lang="en-GB" dirty="0"/>
          </a:p>
        </p:txBody>
      </p:sp>
    </p:spTree>
    <p:extLst>
      <p:ext uri="{BB962C8B-B14F-4D97-AF65-F5344CB8AC3E}">
        <p14:creationId xmlns:p14="http://schemas.microsoft.com/office/powerpoint/2010/main" val="164249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ahad</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ali</a:t>
            </a: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khan</a:t>
            </a:r>
          </a:p>
        </p:txBody>
      </p:sp>
    </p:spTree>
    <p:extLst>
      <p:ext uri="{BB962C8B-B14F-4D97-AF65-F5344CB8AC3E}">
        <p14:creationId xmlns:p14="http://schemas.microsoft.com/office/powerpoint/2010/main" val="24524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ADE0-15C3-4B2C-8F9E-91C218599C8E}"/>
              </a:ext>
            </a:extLst>
          </p:cNvPr>
          <p:cNvSpPr>
            <a:spLocks noGrp="1"/>
          </p:cNvSpPr>
          <p:nvPr>
            <p:ph type="title"/>
          </p:nvPr>
        </p:nvSpPr>
        <p:spPr>
          <a:xfrm>
            <a:off x="1523999" y="152400"/>
            <a:ext cx="9905998" cy="1905000"/>
          </a:xfrm>
        </p:spPr>
        <p:txBody>
          <a:bodyPr/>
          <a:lstStyle/>
          <a:p>
            <a:r>
              <a:rPr lang="en-US" dirty="0"/>
              <a:t>                      </a:t>
            </a:r>
            <a:r>
              <a:rPr lang="en-US" sz="4400" dirty="0"/>
              <a:t>any question ?</a:t>
            </a:r>
            <a:endParaRPr lang="en-GB" dirty="0"/>
          </a:p>
        </p:txBody>
      </p:sp>
      <p:pic>
        <p:nvPicPr>
          <p:cNvPr id="3076" name="Picture 4" descr="Angry Man Gun Images, Stock Photos &amp;amp; Vectors | Shutterstock">
            <a:extLst>
              <a:ext uri="{FF2B5EF4-FFF2-40B4-BE49-F238E27FC236}">
                <a16:creationId xmlns:a16="http://schemas.microsoft.com/office/drawing/2014/main" id="{1C6A95A2-76D9-44C9-8E7D-4729A611EA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121"/>
          <a:stretch/>
        </p:blipFill>
        <p:spPr bwMode="auto">
          <a:xfrm>
            <a:off x="1523999" y="1828046"/>
            <a:ext cx="9523411" cy="457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18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EE3E-29C3-4F91-8522-409C14D03FD6}"/>
              </a:ext>
            </a:extLst>
          </p:cNvPr>
          <p:cNvSpPr>
            <a:spLocks noGrp="1"/>
          </p:cNvSpPr>
          <p:nvPr>
            <p:ph type="title"/>
          </p:nvPr>
        </p:nvSpPr>
        <p:spPr>
          <a:xfrm>
            <a:off x="914400" y="2590800"/>
            <a:ext cx="9905998" cy="1905000"/>
          </a:xfrm>
        </p:spPr>
        <p:txBody>
          <a:bodyPr/>
          <a:lstStyle/>
          <a:p>
            <a:r>
              <a:rPr lang="en-US" dirty="0"/>
              <a:t>                              </a:t>
            </a:r>
            <a:r>
              <a:rPr lang="en-US" sz="4800" dirty="0">
                <a:solidFill>
                  <a:srgbClr val="FFFF00"/>
                </a:solidFill>
              </a:rPr>
              <a:t>Thank you</a:t>
            </a:r>
            <a:endParaRPr lang="en-GB" dirty="0">
              <a:solidFill>
                <a:srgbClr val="FFFF00"/>
              </a:solidFill>
            </a:endParaRPr>
          </a:p>
        </p:txBody>
      </p:sp>
    </p:spTree>
    <p:extLst>
      <p:ext uri="{BB962C8B-B14F-4D97-AF65-F5344CB8AC3E}">
        <p14:creationId xmlns:p14="http://schemas.microsoft.com/office/powerpoint/2010/main" val="385247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EA96-10A5-4F0F-A93A-4CCA709C2144}"/>
              </a:ext>
            </a:extLst>
          </p:cNvPr>
          <p:cNvSpPr>
            <a:spLocks noGrp="1"/>
          </p:cNvSpPr>
          <p:nvPr>
            <p:ph type="title"/>
          </p:nvPr>
        </p:nvSpPr>
        <p:spPr>
          <a:xfrm>
            <a:off x="533400" y="228600"/>
            <a:ext cx="10514011" cy="2286000"/>
          </a:xfrm>
        </p:spPr>
        <p:txBody>
          <a:bodyPr/>
          <a:lstStyle/>
          <a:p>
            <a:r>
              <a:rPr lang="en-US" dirty="0"/>
              <a:t>         </a:t>
            </a:r>
            <a:r>
              <a:rPr lang="en-US" dirty="0">
                <a:solidFill>
                  <a:srgbClr val="00B0F0"/>
                </a:solidFill>
              </a:rPr>
              <a:t>the most asked questions </a:t>
            </a:r>
            <a:endParaRPr lang="en-GB" dirty="0">
              <a:solidFill>
                <a:srgbClr val="00B0F0"/>
              </a:solidFill>
            </a:endParaRPr>
          </a:p>
        </p:txBody>
      </p:sp>
      <p:sp>
        <p:nvSpPr>
          <p:cNvPr id="3" name="Content Placeholder 2">
            <a:extLst>
              <a:ext uri="{FF2B5EF4-FFF2-40B4-BE49-F238E27FC236}">
                <a16:creationId xmlns:a16="http://schemas.microsoft.com/office/drawing/2014/main" id="{E7F3EF19-A229-41B6-89DE-667053919E78}"/>
              </a:ext>
            </a:extLst>
          </p:cNvPr>
          <p:cNvSpPr>
            <a:spLocks noGrp="1"/>
          </p:cNvSpPr>
          <p:nvPr>
            <p:ph idx="1"/>
          </p:nvPr>
        </p:nvSpPr>
        <p:spPr>
          <a:xfrm>
            <a:off x="1141413" y="2057401"/>
            <a:ext cx="9905998" cy="3428999"/>
          </a:xfrm>
        </p:spPr>
        <p:txBody>
          <a:bodyPr/>
          <a:lstStyle/>
          <a:p>
            <a:pPr marL="0" indent="0">
              <a:buNone/>
            </a:pPr>
            <a:r>
              <a:rPr lang="en-US" dirty="0">
                <a:solidFill>
                  <a:schemeClr val="tx1"/>
                </a:solidFill>
              </a:rPr>
              <a:t>“When am I ever going to use this in real life”</a:t>
            </a:r>
            <a:endParaRPr lang="en-GB" dirty="0">
              <a:solidFill>
                <a:schemeClr val="tx1"/>
              </a:solidFill>
            </a:endParaRPr>
          </a:p>
        </p:txBody>
      </p:sp>
      <p:pic>
        <p:nvPicPr>
          <p:cNvPr id="5" name="Picture 4" descr="Icon&#10;&#10;Description automatically generated">
            <a:extLst>
              <a:ext uri="{FF2B5EF4-FFF2-40B4-BE49-F238E27FC236}">
                <a16:creationId xmlns:a16="http://schemas.microsoft.com/office/drawing/2014/main" id="{446319F6-789A-4B13-A901-48F29AF011F9}"/>
              </a:ext>
            </a:extLst>
          </p:cNvPr>
          <p:cNvPicPr>
            <a:picLocks noChangeAspect="1"/>
          </p:cNvPicPr>
          <p:nvPr/>
        </p:nvPicPr>
        <p:blipFill rotWithShape="1">
          <a:blip r:embed="rId2"/>
          <a:srcRect b="6928"/>
          <a:stretch/>
        </p:blipFill>
        <p:spPr>
          <a:xfrm>
            <a:off x="7448118" y="1731026"/>
            <a:ext cx="3630507" cy="4538949"/>
          </a:xfrm>
          <a:prstGeom prst="rect">
            <a:avLst/>
          </a:prstGeom>
        </p:spPr>
      </p:pic>
    </p:spTree>
    <p:extLst>
      <p:ext uri="{BB962C8B-B14F-4D97-AF65-F5344CB8AC3E}">
        <p14:creationId xmlns:p14="http://schemas.microsoft.com/office/powerpoint/2010/main" val="325984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74BC-6B88-49A7-BB70-A3BBFADA91D3}"/>
              </a:ext>
            </a:extLst>
          </p:cNvPr>
          <p:cNvSpPr>
            <a:spLocks noGrp="1"/>
          </p:cNvSpPr>
          <p:nvPr>
            <p:ph type="title"/>
          </p:nvPr>
        </p:nvSpPr>
        <p:spPr/>
        <p:txBody>
          <a:bodyPr/>
          <a:lstStyle/>
          <a:p>
            <a:r>
              <a:rPr lang="en-US" dirty="0">
                <a:solidFill>
                  <a:srgbClr val="00B0F0"/>
                </a:solidFill>
              </a:rPr>
              <a:t>What is calculus</a:t>
            </a:r>
            <a:endParaRPr lang="en-GB" dirty="0">
              <a:solidFill>
                <a:srgbClr val="00B0F0"/>
              </a:solidFill>
            </a:endParaRPr>
          </a:p>
        </p:txBody>
      </p:sp>
      <p:sp>
        <p:nvSpPr>
          <p:cNvPr id="3" name="Content Placeholder 2">
            <a:extLst>
              <a:ext uri="{FF2B5EF4-FFF2-40B4-BE49-F238E27FC236}">
                <a16:creationId xmlns:a16="http://schemas.microsoft.com/office/drawing/2014/main" id="{579FF630-5D7F-46F7-9529-CC4AB9C08CA1}"/>
              </a:ext>
            </a:extLst>
          </p:cNvPr>
          <p:cNvSpPr>
            <a:spLocks noGrp="1"/>
          </p:cNvSpPr>
          <p:nvPr>
            <p:ph idx="1"/>
          </p:nvPr>
        </p:nvSpPr>
        <p:spPr>
          <a:xfrm>
            <a:off x="990601" y="1981201"/>
            <a:ext cx="10363200" cy="3810000"/>
          </a:xfrm>
        </p:spPr>
        <p:txBody>
          <a:bodyPr/>
          <a:lstStyle/>
          <a:p>
            <a:pPr marL="0" indent="0">
              <a:buNone/>
            </a:pPr>
            <a:r>
              <a:rPr lang="en-US" dirty="0">
                <a:solidFill>
                  <a:schemeClr val="tx1"/>
                </a:solidFill>
                <a:effectLst/>
              </a:rPr>
              <a:t>British Scientist Sir Isaac Newton (1642-1727) invented this new field of mathematics</a:t>
            </a:r>
          </a:p>
          <a:p>
            <a:pPr marL="0" indent="0">
              <a:buNone/>
            </a:pPr>
            <a:r>
              <a:rPr lang="en-US" dirty="0">
                <a:solidFill>
                  <a:schemeClr val="tx1"/>
                </a:solidFill>
              </a:rPr>
              <a:t>‘Calculus’ is a Latin word, which means ‘stone.’</a:t>
            </a:r>
          </a:p>
          <a:p>
            <a:pPr marL="0" indent="0">
              <a:buNone/>
            </a:pPr>
            <a:r>
              <a:rPr lang="en-US" dirty="0">
                <a:solidFill>
                  <a:schemeClr val="tx1"/>
                </a:solidFill>
              </a:rPr>
              <a:t>It can be defined as the mathematical study of change </a:t>
            </a:r>
          </a:p>
          <a:p>
            <a:pPr marL="0" indent="0">
              <a:buNone/>
            </a:pPr>
            <a:endParaRPr lang="en-US" dirty="0">
              <a:solidFill>
                <a:schemeClr val="tx1"/>
              </a:solidFill>
              <a:effectLst/>
            </a:endParaRPr>
          </a:p>
          <a:p>
            <a:pPr marL="0" indent="0">
              <a:buNone/>
            </a:pPr>
            <a:endParaRPr lang="en-GB" dirty="0">
              <a:solidFill>
                <a:schemeClr val="tx1"/>
              </a:solidFill>
            </a:endParaRPr>
          </a:p>
        </p:txBody>
      </p:sp>
    </p:spTree>
    <p:extLst>
      <p:ext uri="{BB962C8B-B14F-4D97-AF65-F5344CB8AC3E}">
        <p14:creationId xmlns:p14="http://schemas.microsoft.com/office/powerpoint/2010/main" val="226959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74BC-6B88-49A7-BB70-A3BBFADA91D3}"/>
              </a:ext>
            </a:extLst>
          </p:cNvPr>
          <p:cNvSpPr>
            <a:spLocks noGrp="1"/>
          </p:cNvSpPr>
          <p:nvPr>
            <p:ph type="title"/>
          </p:nvPr>
        </p:nvSpPr>
        <p:spPr/>
        <p:txBody>
          <a:bodyPr/>
          <a:lstStyle/>
          <a:p>
            <a:r>
              <a:rPr lang="en-US" dirty="0">
                <a:solidFill>
                  <a:srgbClr val="00B0F0"/>
                </a:solidFill>
              </a:rPr>
              <a:t>Types of calculus </a:t>
            </a:r>
            <a:endParaRPr lang="en-GB" dirty="0">
              <a:solidFill>
                <a:srgbClr val="00B0F0"/>
              </a:solidFill>
            </a:endParaRPr>
          </a:p>
        </p:txBody>
      </p:sp>
      <p:sp>
        <p:nvSpPr>
          <p:cNvPr id="3" name="Content Placeholder 2">
            <a:extLst>
              <a:ext uri="{FF2B5EF4-FFF2-40B4-BE49-F238E27FC236}">
                <a16:creationId xmlns:a16="http://schemas.microsoft.com/office/drawing/2014/main" id="{579FF630-5D7F-46F7-9529-CC4AB9C08CA1}"/>
              </a:ext>
            </a:extLst>
          </p:cNvPr>
          <p:cNvSpPr>
            <a:spLocks noGrp="1"/>
          </p:cNvSpPr>
          <p:nvPr>
            <p:ph idx="1"/>
          </p:nvPr>
        </p:nvSpPr>
        <p:spPr>
          <a:xfrm>
            <a:off x="990601" y="1981201"/>
            <a:ext cx="10363200" cy="3810000"/>
          </a:xfrm>
        </p:spPr>
        <p:txBody>
          <a:bodyPr/>
          <a:lstStyle/>
          <a:p>
            <a:pPr marL="0" indent="0">
              <a:buNone/>
            </a:pPr>
            <a:r>
              <a:rPr lang="en-US" dirty="0"/>
              <a:t>Two methods of calculus, differentiation and integration, are particularly useful in the practice of engineering, and are generally used for optimization and summation, respectively.</a:t>
            </a:r>
            <a:endParaRPr lang="en-US" dirty="0">
              <a:solidFill>
                <a:schemeClr val="tx1"/>
              </a:solidFill>
              <a:effectLst/>
            </a:endParaRPr>
          </a:p>
          <a:p>
            <a:pPr marL="0" indent="0">
              <a:buNone/>
            </a:pPr>
            <a:endParaRPr lang="en-GB" dirty="0">
              <a:solidFill>
                <a:schemeClr val="tx1"/>
              </a:solidFill>
            </a:endParaRPr>
          </a:p>
        </p:txBody>
      </p:sp>
    </p:spTree>
    <p:extLst>
      <p:ext uri="{BB962C8B-B14F-4D97-AF65-F5344CB8AC3E}">
        <p14:creationId xmlns:p14="http://schemas.microsoft.com/office/powerpoint/2010/main" val="259635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74BC-6B88-49A7-BB70-A3BBFADA91D3}"/>
              </a:ext>
            </a:extLst>
          </p:cNvPr>
          <p:cNvSpPr>
            <a:spLocks noGrp="1"/>
          </p:cNvSpPr>
          <p:nvPr>
            <p:ph type="title"/>
          </p:nvPr>
        </p:nvSpPr>
        <p:spPr/>
        <p:txBody>
          <a:bodyPr/>
          <a:lstStyle/>
          <a:p>
            <a:r>
              <a:rPr lang="en-US" dirty="0">
                <a:solidFill>
                  <a:srgbClr val="00B0F0"/>
                </a:solidFill>
              </a:rPr>
              <a:t>Uses of calculus </a:t>
            </a:r>
            <a:endParaRPr lang="en-GB" dirty="0">
              <a:solidFill>
                <a:srgbClr val="00B0F0"/>
              </a:solidFill>
            </a:endParaRPr>
          </a:p>
        </p:txBody>
      </p:sp>
      <p:sp>
        <p:nvSpPr>
          <p:cNvPr id="3" name="Content Placeholder 2">
            <a:extLst>
              <a:ext uri="{FF2B5EF4-FFF2-40B4-BE49-F238E27FC236}">
                <a16:creationId xmlns:a16="http://schemas.microsoft.com/office/drawing/2014/main" id="{579FF630-5D7F-46F7-9529-CC4AB9C08CA1}"/>
              </a:ext>
            </a:extLst>
          </p:cNvPr>
          <p:cNvSpPr>
            <a:spLocks noGrp="1"/>
          </p:cNvSpPr>
          <p:nvPr>
            <p:ph idx="1"/>
          </p:nvPr>
        </p:nvSpPr>
        <p:spPr>
          <a:xfrm>
            <a:off x="990601" y="1981201"/>
            <a:ext cx="10363200" cy="3810000"/>
          </a:xfrm>
        </p:spPr>
        <p:txBody>
          <a:bodyPr/>
          <a:lstStyle/>
          <a:p>
            <a:r>
              <a:rPr lang="en-GB" dirty="0">
                <a:solidFill>
                  <a:schemeClr val="tx1"/>
                </a:solidFill>
              </a:rPr>
              <a:t>Engineering</a:t>
            </a:r>
          </a:p>
          <a:p>
            <a:r>
              <a:rPr lang="en-GB" dirty="0">
                <a:solidFill>
                  <a:schemeClr val="tx1"/>
                </a:solidFill>
              </a:rPr>
              <a:t>Graphic designing </a:t>
            </a:r>
          </a:p>
          <a:p>
            <a:r>
              <a:rPr lang="en-GB" dirty="0">
                <a:solidFill>
                  <a:schemeClr val="tx1"/>
                </a:solidFill>
              </a:rPr>
              <a:t>Physics </a:t>
            </a:r>
          </a:p>
          <a:p>
            <a:r>
              <a:rPr lang="en-GB" dirty="0">
                <a:solidFill>
                  <a:schemeClr val="tx1"/>
                </a:solidFill>
              </a:rPr>
              <a:t>Medical </a:t>
            </a:r>
          </a:p>
          <a:p>
            <a:r>
              <a:rPr lang="en-GB" dirty="0">
                <a:solidFill>
                  <a:schemeClr val="tx1"/>
                </a:solidFill>
              </a:rPr>
              <a:t>Architecture </a:t>
            </a:r>
          </a:p>
          <a:p>
            <a:r>
              <a:rPr lang="en-GB" dirty="0">
                <a:solidFill>
                  <a:schemeClr val="tx1"/>
                </a:solidFill>
              </a:rPr>
              <a:t>chemistry</a:t>
            </a:r>
          </a:p>
        </p:txBody>
      </p:sp>
    </p:spTree>
    <p:extLst>
      <p:ext uri="{BB962C8B-B14F-4D97-AF65-F5344CB8AC3E}">
        <p14:creationId xmlns:p14="http://schemas.microsoft.com/office/powerpoint/2010/main" val="65506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               Presented by Junaid ul </a:t>
            </a:r>
            <a:r>
              <a:rPr lang="en-US" sz="6600" dirty="0" err="1">
                <a:effectLst>
                  <a:glow rad="38100">
                    <a:schemeClr val="bg1">
                      <a:lumMod val="65000"/>
                      <a:lumOff val="35000"/>
                      <a:alpha val="50000"/>
                    </a:schemeClr>
                  </a:glow>
                  <a:outerShdw blurRad="28575" dist="31750" dir="13200000" algn="tl" rotWithShape="0">
                    <a:srgbClr val="000000">
                      <a:alpha val="25000"/>
                    </a:srgbClr>
                  </a:outerShdw>
                </a:effectLst>
              </a:rPr>
              <a:t>hassan</a:t>
            </a:r>
            <a:endParaRPr lang="en-US" sz="6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20" name="Rectangle 15">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5452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8" y="457200"/>
            <a:ext cx="10588351" cy="1905000"/>
          </a:xfrm>
        </p:spPr>
        <p:txBody>
          <a:bodyPr/>
          <a:lstStyle/>
          <a:p>
            <a:pPr algn="just"/>
            <a:r>
              <a:rPr lang="en-US" dirty="0">
                <a:solidFill>
                  <a:srgbClr val="00B0F0"/>
                </a:solidFill>
              </a:rPr>
              <a:t>            USES OF CALCULUS IN ENGINEERING </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endParaRPr lang="en-GB" dirty="0">
              <a:solidFill>
                <a:schemeClr val="tx1"/>
              </a:solidFill>
              <a:effectLst/>
            </a:endParaRPr>
          </a:p>
        </p:txBody>
      </p:sp>
    </p:spTree>
    <p:extLst>
      <p:ext uri="{BB962C8B-B14F-4D97-AF65-F5344CB8AC3E}">
        <p14:creationId xmlns:p14="http://schemas.microsoft.com/office/powerpoint/2010/main" val="1526162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356</TotalTime>
  <Words>781</Words>
  <Application>Microsoft Office PowerPoint</Application>
  <PresentationFormat>Widescreen</PresentationFormat>
  <Paragraphs>66</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Century Gothic</vt:lpstr>
      <vt:lpstr>Mesh</vt:lpstr>
      <vt:lpstr>             USES OF CALCULUS IN DAILY LIFE </vt:lpstr>
      <vt:lpstr>PowerPoint Presentation</vt:lpstr>
      <vt:lpstr>               Presented by ahad ali khan</vt:lpstr>
      <vt:lpstr>         the most asked questions </vt:lpstr>
      <vt:lpstr>What is calculus</vt:lpstr>
      <vt:lpstr>Types of calculus </vt:lpstr>
      <vt:lpstr>Uses of calculus </vt:lpstr>
      <vt:lpstr>               Presented by Junaid ul hassan</vt:lpstr>
      <vt:lpstr>            USES OF CALCULUS IN ENGINEERING  </vt:lpstr>
      <vt:lpstr>               Presented by saad rehman</vt:lpstr>
      <vt:lpstr>            USES OF calculus in artichitecture </vt:lpstr>
      <vt:lpstr>PowerPoint Presentation</vt:lpstr>
      <vt:lpstr>               Presented by hamza mehmood</vt:lpstr>
      <vt:lpstr>            USES OF graphic designing </vt:lpstr>
      <vt:lpstr>PowerPoint Presentation</vt:lpstr>
      <vt:lpstr>            USES OF graphic designing </vt:lpstr>
      <vt:lpstr>PowerPoint Presentation</vt:lpstr>
      <vt:lpstr>            USES OF graphic designing </vt:lpstr>
      <vt:lpstr>                           uses of calculus in </vt:lpstr>
      <vt:lpstr>               Presented by jibran naeem</vt:lpstr>
      <vt:lpstr>            uses of calculus in physics</vt:lpstr>
      <vt:lpstr>            uses of calculus in physics</vt:lpstr>
      <vt:lpstr>               Presented by ahad ali khan </vt:lpstr>
      <vt:lpstr>            USES Of calculus in chemistry </vt:lpstr>
      <vt:lpstr>            USES Of calculus in chemistry </vt:lpstr>
      <vt:lpstr>               Presented by anique khadim</vt:lpstr>
      <vt:lpstr>            USES OF calculus in biology </vt:lpstr>
      <vt:lpstr>PowerPoint Presentation</vt:lpstr>
      <vt:lpstr>                              conclusion</vt:lpstr>
      <vt:lpstr>                      any question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ul Hassan</dc:creator>
  <cp:lastModifiedBy>ziyad Abdullah</cp:lastModifiedBy>
  <cp:revision>25</cp:revision>
  <dcterms:created xsi:type="dcterms:W3CDTF">2021-12-18T15:44:23Z</dcterms:created>
  <dcterms:modified xsi:type="dcterms:W3CDTF">2021-12-30T17:56:36Z</dcterms:modified>
</cp:coreProperties>
</file>