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dd1156e4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dd1156e4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dd1156e4d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dd1156e4d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dd1156e4d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dd1156e4d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dd1156e4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dd1156e4d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dd1156e4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dd1156e4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d1156e4d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d1156e4d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dd1156e4d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dd1156e4d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Quaid-e-Azam and the Creation of Pakistan</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 A. Jinnah was a history-making leader who changed the course of history. He possessed a visionary leadership, commitment to the cause and political mobilization capacity. He was a Charismatic Leader in the real sense of the meaning.</a:t>
            </a:r>
            <a:endParaRPr>
              <a:latin typeface="Times New Roman"/>
              <a:ea typeface="Times New Roman"/>
              <a:cs typeface="Times New Roman"/>
              <a:sym typeface="Times New Roman"/>
            </a:endParaRPr>
          </a:p>
          <a:p>
            <a:pPr indent="0" lvl="0" marL="0" rtl="0" algn="just">
              <a:spcBef>
                <a:spcPts val="1600"/>
              </a:spcBef>
              <a:spcAft>
                <a:spcPts val="0"/>
              </a:spcAft>
              <a:buNone/>
            </a:pPr>
            <a:r>
              <a:rPr lang="en">
                <a:latin typeface="Times New Roman"/>
                <a:ea typeface="Times New Roman"/>
                <a:cs typeface="Times New Roman"/>
                <a:sym typeface="Times New Roman"/>
              </a:rPr>
              <a:t> ROLE OF JINNAH Jinnah played an important  role in articulating the Muslim demands and pursuing these faced strong opposition from the Hindus and the British. He started his political career in 1906 by joining the Indian National Congress. He was elected to the Legislative Council in 1909 and in 1913 he also joined the All India Muslim League (AIML). Now he was member of both the political parties. Having disagreement with Gandhi on the issue of Swaraj (self-rule), complete freedom from the British and on using extra-constitutional means, Jinnah resigned from the Congress in 1920. His early efforts to promote Hindu-Muslim unity were materialized when THE LUCKNOW PACT (1916) was signed. The Hindus accepted the Muslim demands: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n">
                <a:latin typeface="Times New Roman"/>
                <a:ea typeface="Times New Roman"/>
                <a:cs typeface="Times New Roman"/>
                <a:sym typeface="Times New Roman"/>
              </a:rPr>
              <a:t>Separate Electorate  </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
                <a:latin typeface="Times New Roman"/>
                <a:ea typeface="Times New Roman"/>
                <a:cs typeface="Times New Roman"/>
                <a:sym typeface="Times New Roman"/>
              </a:rPr>
              <a:t>One-third Seats in Central Legislature</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
                <a:latin typeface="Times New Roman"/>
                <a:ea typeface="Times New Roman"/>
                <a:cs typeface="Times New Roman"/>
                <a:sym typeface="Times New Roman"/>
              </a:rPr>
              <a:t>  protection of minority rights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latin typeface="Times New Roman"/>
                <a:ea typeface="Times New Roman"/>
                <a:cs typeface="Times New Roman"/>
                <a:sym typeface="Times New Roman"/>
              </a:rPr>
              <a:t>In the Nehru Report, the accepted Muslim rights were ignored. Jinnah retaliated forcefully by presenting 14 Points in 1929. He defined Muslim identity and mobilized them with reference to Islam and convinced others that Muslims are different from the Hindus and the Congress. Islamic principles, concepts and symbols surfaced in his speeches and statements.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Times New Roman"/>
                <a:ea typeface="Times New Roman"/>
                <a:cs typeface="Times New Roman"/>
                <a:sym typeface="Times New Roman"/>
              </a:rPr>
              <a:t>Jinnah used the term NATION for the Muslims of India in Feb 1935 (Legislative Assembly). He argued that the combination of religion, culture, race, arts, music and so forth make a minority a SEPARATE ENTITY. In March 1936 Bombay, he stated that the Muslims could arrive at a settlement with Hindus as TWO Nations. In 1937, he asserted that there is also a third party in India, the Muslims. In 1939, he roared that the Muslims and Hindus are two nations and they are going to live as a nation and playing part as a nation:</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700">
                <a:latin typeface="Times New Roman"/>
                <a:ea typeface="Times New Roman"/>
                <a:cs typeface="Times New Roman"/>
                <a:sym typeface="Times New Roman"/>
              </a:rPr>
              <a:t>We are a nation with our own distinctive culture and civilization, language and literature, names and nomenclature, sense of values and proportion, legal laws and moral code, custom and calendar, history and tradition, aptitudes and ambitions; in short, we have our own distinctive outlook on life and of life. By all cannons of international law, we are a nation. </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000">
                <a:latin typeface="Times New Roman"/>
                <a:ea typeface="Times New Roman"/>
                <a:cs typeface="Times New Roman"/>
                <a:sym typeface="Times New Roman"/>
              </a:rPr>
              <a:t>G</a:t>
            </a:r>
            <a:r>
              <a:rPr lang="en" sz="2200">
                <a:latin typeface="Times New Roman"/>
                <a:ea typeface="Times New Roman"/>
                <a:cs typeface="Times New Roman"/>
                <a:sym typeface="Times New Roman"/>
              </a:rPr>
              <a:t>uidance &amp; inspiration for constitution-making and Governance</a:t>
            </a:r>
            <a:endParaRPr sz="3300">
              <a:latin typeface="Times New Roman"/>
              <a:ea typeface="Times New Roman"/>
              <a:cs typeface="Times New Roman"/>
              <a:sym typeface="Times New Roman"/>
            </a:endParaRPr>
          </a:p>
        </p:txBody>
      </p:sp>
      <p:sp>
        <p:nvSpPr>
          <p:cNvPr id="165" name="Google Shape;16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Times New Roman"/>
                <a:ea typeface="Times New Roman"/>
                <a:cs typeface="Times New Roman"/>
                <a:sym typeface="Times New Roman"/>
              </a:rPr>
              <a:t>He also talked of the modern notions of state, constitution, civil and political rights and democracy. He assured that constitution of Pakistan would be framed by the elected assembly. </a:t>
            </a:r>
            <a:endParaRPr>
              <a:latin typeface="Times New Roman"/>
              <a:ea typeface="Times New Roman"/>
              <a:cs typeface="Times New Roman"/>
              <a:sym typeface="Times New Roman"/>
            </a:endParaRPr>
          </a:p>
          <a:p>
            <a:pPr indent="0" lvl="0" marL="0" rtl="0" algn="ctr">
              <a:spcBef>
                <a:spcPts val="1600"/>
              </a:spcBef>
              <a:spcAft>
                <a:spcPts val="0"/>
              </a:spcAft>
              <a:buNone/>
            </a:pPr>
            <a:r>
              <a:rPr lang="en" sz="1900">
                <a:latin typeface="Times New Roman"/>
                <a:ea typeface="Times New Roman"/>
                <a:cs typeface="Times New Roman"/>
                <a:sym typeface="Times New Roman"/>
              </a:rPr>
              <a:t>Modern democratic and Islamic State</a:t>
            </a:r>
            <a:endParaRPr sz="1900">
              <a:latin typeface="Times New Roman"/>
              <a:ea typeface="Times New Roman"/>
              <a:cs typeface="Times New Roman"/>
              <a:sym typeface="Times New Roman"/>
            </a:endParaRPr>
          </a:p>
          <a:p>
            <a:pPr indent="0" lvl="0" marL="0" rtl="0" algn="just">
              <a:spcBef>
                <a:spcPts val="1600"/>
              </a:spcBef>
              <a:spcAft>
                <a:spcPts val="1600"/>
              </a:spcAft>
              <a:buNone/>
            </a:pPr>
            <a:r>
              <a:rPr lang="en">
                <a:latin typeface="Times New Roman"/>
                <a:ea typeface="Times New Roman"/>
                <a:cs typeface="Times New Roman"/>
                <a:sym typeface="Times New Roman"/>
              </a:rPr>
              <a:t> He gave assurance of equality of all citizens and rights and freedom to religious minorities in the new state.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Times New Roman"/>
                <a:ea typeface="Times New Roman"/>
                <a:cs typeface="Times New Roman"/>
                <a:sym typeface="Times New Roman"/>
              </a:rPr>
              <a:t>Speeches and statements: 1940-47</a:t>
            </a:r>
            <a:endParaRPr sz="3500">
              <a:latin typeface="Times New Roman"/>
              <a:ea typeface="Times New Roman"/>
              <a:cs typeface="Times New Roman"/>
              <a:sym typeface="Times New Roman"/>
            </a:endParaRPr>
          </a:p>
        </p:txBody>
      </p:sp>
      <p:sp>
        <p:nvSpPr>
          <p:cNvPr id="171" name="Google Shape;17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latin typeface="Times New Roman"/>
                <a:ea typeface="Times New Roman"/>
                <a:cs typeface="Times New Roman"/>
                <a:sym typeface="Times New Roman"/>
              </a:rPr>
              <a:t>Jinnah believed in the force of Islam as he said that Islam is a dynamic force that can unite the Muslims. It can help to overcome the present crisis. It‟s a source of inspiration and guidance providing ethical foundation, a framework, social order and civilization. </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