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91D56A-C862-4D10-9F20-606C99EC7FDA}"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146679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91D56A-C862-4D10-9F20-606C99EC7FDA}"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127051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91D56A-C862-4D10-9F20-606C99EC7FDA}"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307038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91D56A-C862-4D10-9F20-606C99EC7FDA}"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210114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1D56A-C862-4D10-9F20-606C99EC7FDA}"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167603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91D56A-C862-4D10-9F20-606C99EC7FDA}"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351278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91D56A-C862-4D10-9F20-606C99EC7FDA}"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24075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91D56A-C862-4D10-9F20-606C99EC7FDA}"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337639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1D56A-C862-4D10-9F20-606C99EC7FDA}"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257383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91D56A-C862-4D10-9F20-606C99EC7FDA}"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98633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91D56A-C862-4D10-9F20-606C99EC7FDA}"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0A39-6CE6-4991-922C-F3080CC3F089}" type="slidenum">
              <a:rPr lang="en-US" smtClean="0"/>
              <a:t>‹#›</a:t>
            </a:fld>
            <a:endParaRPr lang="en-US"/>
          </a:p>
        </p:txBody>
      </p:sp>
    </p:spTree>
    <p:extLst>
      <p:ext uri="{BB962C8B-B14F-4D97-AF65-F5344CB8AC3E}">
        <p14:creationId xmlns:p14="http://schemas.microsoft.com/office/powerpoint/2010/main" val="394779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1D56A-C862-4D10-9F20-606C99EC7FDA}"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40A39-6CE6-4991-922C-F3080CC3F089}" type="slidenum">
              <a:rPr lang="en-US" smtClean="0"/>
              <a:t>‹#›</a:t>
            </a:fld>
            <a:endParaRPr lang="en-US"/>
          </a:p>
        </p:txBody>
      </p:sp>
    </p:spTree>
    <p:extLst>
      <p:ext uri="{BB962C8B-B14F-4D97-AF65-F5344CB8AC3E}">
        <p14:creationId xmlns:p14="http://schemas.microsoft.com/office/powerpoint/2010/main" val="394009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pulation.un.org/wpp/Publications/Files/WPP2019_Highlights.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amaa.tv/pakistan/2017/08/pakistans-10-populous-cities-reveal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Issues of Pakistan</a:t>
            </a:r>
            <a:endParaRPr lang="en-US" dirty="0"/>
          </a:p>
        </p:txBody>
      </p:sp>
      <p:sp>
        <p:nvSpPr>
          <p:cNvPr id="3" name="Subtitle 2"/>
          <p:cNvSpPr>
            <a:spLocks noGrp="1"/>
          </p:cNvSpPr>
          <p:nvPr>
            <p:ph type="subTitle" idx="1"/>
          </p:nvPr>
        </p:nvSpPr>
        <p:spPr/>
        <p:txBody>
          <a:bodyPr/>
          <a:lstStyle/>
          <a:p>
            <a:r>
              <a:rPr lang="en-US" dirty="0" smtClean="0"/>
              <a:t>A Critical Analysis</a:t>
            </a:r>
            <a:endParaRPr lang="en-US" dirty="0"/>
          </a:p>
        </p:txBody>
      </p:sp>
    </p:spTree>
    <p:extLst>
      <p:ext uri="{BB962C8B-B14F-4D97-AF65-F5344CB8AC3E}">
        <p14:creationId xmlns:p14="http://schemas.microsoft.com/office/powerpoint/2010/main" val="386977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Poverty</a:t>
            </a:r>
            <a:endParaRPr lang="en-US" dirty="0"/>
          </a:p>
        </p:txBody>
      </p:sp>
      <p:sp>
        <p:nvSpPr>
          <p:cNvPr id="3" name="Content Placeholder 2"/>
          <p:cNvSpPr>
            <a:spLocks noGrp="1"/>
          </p:cNvSpPr>
          <p:nvPr>
            <p:ph idx="1"/>
          </p:nvPr>
        </p:nvSpPr>
        <p:spPr/>
        <p:txBody>
          <a:bodyPr/>
          <a:lstStyle/>
          <a:p>
            <a:pPr algn="just"/>
            <a:r>
              <a:rPr lang="en-US" dirty="0" smtClean="0"/>
              <a:t>Poverty is a state or </a:t>
            </a:r>
            <a:r>
              <a:rPr lang="en-US" u="sng" dirty="0" smtClean="0">
                <a:solidFill>
                  <a:srgbClr val="FF0000"/>
                </a:solidFill>
              </a:rPr>
              <a:t>condition in which a person or community lacks the financial resources and essentials for a minimum standard of living</a:t>
            </a:r>
            <a:r>
              <a:rPr lang="en-US" dirty="0" smtClean="0"/>
              <a:t>. Poverty means that the income level from employment is so low that basic human needs can't be met. Poverty-stricken people and families might go without proper </a:t>
            </a:r>
            <a:r>
              <a:rPr lang="en-US" u="sng" dirty="0" smtClean="0">
                <a:solidFill>
                  <a:srgbClr val="FF0000"/>
                </a:solidFill>
              </a:rPr>
              <a:t>housing, clean water, healthy </a:t>
            </a:r>
            <a:r>
              <a:rPr lang="en-US" dirty="0" smtClean="0">
                <a:solidFill>
                  <a:srgbClr val="FF0000"/>
                </a:solidFill>
              </a:rPr>
              <a:t>food, and medical attention</a:t>
            </a:r>
            <a:r>
              <a:rPr lang="en-US" dirty="0" smtClean="0"/>
              <a:t>. Each nation may have its own threshold that determines how many of its people are living in poverty.</a:t>
            </a:r>
          </a:p>
          <a:p>
            <a:endParaRPr lang="en-US" dirty="0" smtClean="0"/>
          </a:p>
          <a:p>
            <a:endParaRPr lang="en-US" dirty="0"/>
          </a:p>
        </p:txBody>
      </p:sp>
    </p:spTree>
    <p:extLst>
      <p:ext uri="{BB962C8B-B14F-4D97-AF65-F5344CB8AC3E}">
        <p14:creationId xmlns:p14="http://schemas.microsoft.com/office/powerpoint/2010/main" val="9731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In Pakistan, </a:t>
            </a:r>
            <a:r>
              <a:rPr lang="en-US" u="sng" dirty="0" smtClean="0">
                <a:solidFill>
                  <a:srgbClr val="FF0000"/>
                </a:solidFill>
              </a:rPr>
              <a:t>24.3% </a:t>
            </a:r>
            <a:r>
              <a:rPr lang="en-US" dirty="0" smtClean="0"/>
              <a:t>of the population lives below the national poverty line in 2015.</a:t>
            </a:r>
          </a:p>
          <a:p>
            <a:r>
              <a:rPr lang="en-US" dirty="0" smtClean="0"/>
              <a:t>  In Pakistan, the proportion of employed population below $1.90 purchasing power parity a day in 2019 is 2.3%.</a:t>
            </a:r>
          </a:p>
          <a:p>
            <a:r>
              <a:rPr lang="en-US" dirty="0" smtClean="0"/>
              <a:t>  For every </a:t>
            </a:r>
            <a:r>
              <a:rPr lang="en-US" u="sng" dirty="0" smtClean="0">
                <a:solidFill>
                  <a:srgbClr val="FF0000"/>
                </a:solidFill>
              </a:rPr>
              <a:t>1,000 babies born in Pakistan in 2018, 69 die before their 5th birthday.</a:t>
            </a:r>
            <a:endParaRPr lang="en-US" u="sng" dirty="0">
              <a:solidFill>
                <a:srgbClr val="FF0000"/>
              </a:solidFill>
            </a:endParaRPr>
          </a:p>
        </p:txBody>
      </p:sp>
    </p:spTree>
    <p:extLst>
      <p:ext uri="{BB962C8B-B14F-4D97-AF65-F5344CB8AC3E}">
        <p14:creationId xmlns:p14="http://schemas.microsoft.com/office/powerpoint/2010/main" val="89919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141" y="278780"/>
            <a:ext cx="10974659" cy="5898183"/>
          </a:xfrm>
        </p:spPr>
        <p:txBody>
          <a:bodyPr>
            <a:normAutofit fontScale="92500" lnSpcReduction="10000"/>
          </a:bodyPr>
          <a:lstStyle/>
          <a:p>
            <a:pPr marL="0" indent="0">
              <a:buNone/>
            </a:pPr>
            <a:endParaRPr lang="en-US" dirty="0" smtClean="0"/>
          </a:p>
          <a:p>
            <a:r>
              <a:rPr lang="en-US" dirty="0" smtClean="0"/>
              <a:t>The United Nations and the World Bank are major advocates in reducing world poverty. The World Bank has an ambitious target of reducing poverty to less than 3% of the global population by 2030.Some of the actionable plans to eliminate poverty include the following:</a:t>
            </a:r>
          </a:p>
          <a:p>
            <a:endParaRPr lang="en-US" dirty="0" smtClean="0"/>
          </a:p>
          <a:p>
            <a:r>
              <a:rPr lang="en-US" dirty="0" smtClean="0"/>
              <a:t>Installing wells that provide access to clean drinking water</a:t>
            </a:r>
          </a:p>
          <a:p>
            <a:r>
              <a:rPr lang="en-US" dirty="0" smtClean="0"/>
              <a:t>Educating farmers on how to produce more food</a:t>
            </a:r>
          </a:p>
          <a:p>
            <a:r>
              <a:rPr lang="en-US" dirty="0" smtClean="0"/>
              <a:t>Constructing shelter for the poor</a:t>
            </a:r>
          </a:p>
          <a:p>
            <a:r>
              <a:rPr lang="en-US" dirty="0" smtClean="0"/>
              <a:t>Building schools to educate disadvantaged communities</a:t>
            </a:r>
          </a:p>
          <a:p>
            <a:r>
              <a:rPr lang="en-US" dirty="0" smtClean="0"/>
              <a:t>Providing enhanced access to better health care services by building medical clinics and hospitals.</a:t>
            </a:r>
          </a:p>
          <a:p>
            <a:pPr marL="0" indent="0">
              <a:buNone/>
            </a:pPr>
            <a:r>
              <a:rPr lang="en-US" dirty="0" smtClean="0"/>
              <a:t> For poverty to be eradicated as the World Bank has set out to do, communities, governments, and corporations would need to collaborate to implement strategies that improve living conditions for the world’s poor.</a:t>
            </a:r>
            <a:endParaRPr lang="en-US" dirty="0"/>
          </a:p>
        </p:txBody>
      </p:sp>
    </p:spTree>
    <p:extLst>
      <p:ext uri="{BB962C8B-B14F-4D97-AF65-F5344CB8AC3E}">
        <p14:creationId xmlns:p14="http://schemas.microsoft.com/office/powerpoint/2010/main" val="77115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Health Care System</a:t>
            </a:r>
            <a:endParaRPr lang="en-US" dirty="0"/>
          </a:p>
        </p:txBody>
      </p:sp>
      <p:sp>
        <p:nvSpPr>
          <p:cNvPr id="3" name="Content Placeholder 2"/>
          <p:cNvSpPr>
            <a:spLocks noGrp="1"/>
          </p:cNvSpPr>
          <p:nvPr>
            <p:ph idx="1"/>
          </p:nvPr>
        </p:nvSpPr>
        <p:spPr/>
        <p:txBody>
          <a:bodyPr/>
          <a:lstStyle/>
          <a:p>
            <a:pPr algn="just"/>
            <a:r>
              <a:rPr lang="en-US" dirty="0"/>
              <a:t>IN Pakistan, the most important aspect of well-being is also the most neglected. In its 70-year history, Pakistan’s successive governments — civil and military — have not made health a priority. It is woeful that discussions around health policy receive little to no space in the agenda of political parties. And while the media tends to report heavily on specific heath-related crises — </a:t>
            </a:r>
            <a:r>
              <a:rPr lang="en-US" u="sng" dirty="0">
                <a:solidFill>
                  <a:srgbClr val="FF0000"/>
                </a:solidFill>
              </a:rPr>
              <a:t>such as the spread of polio and child deaths in Thar </a:t>
            </a:r>
            <a:r>
              <a:rPr lang="en-US" dirty="0"/>
              <a:t>— meaningful debate around the causes of abysmal health services is virtually absent.</a:t>
            </a:r>
          </a:p>
        </p:txBody>
      </p:sp>
    </p:spTree>
    <p:extLst>
      <p:ext uri="{BB962C8B-B14F-4D97-AF65-F5344CB8AC3E}">
        <p14:creationId xmlns:p14="http://schemas.microsoft.com/office/powerpoint/2010/main" val="3252818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result of this apathy is appalling health indicators. The </a:t>
            </a:r>
            <a:r>
              <a:rPr lang="en-US" u="sng" dirty="0">
                <a:solidFill>
                  <a:srgbClr val="FF0000"/>
                </a:solidFill>
              </a:rPr>
              <a:t>infant mortality rate in Pakistan is 66 per 1,000 births, compared to 38 </a:t>
            </a:r>
            <a:r>
              <a:rPr lang="en-US" dirty="0"/>
              <a:t>in India and eight in Sri Lanka. Life expectancy in Pakistan for women is 67 years, as compared to 73 in Bangladesh and 78 in Thailand. The </a:t>
            </a:r>
            <a:r>
              <a:rPr lang="en-US" u="sng" dirty="0">
                <a:solidFill>
                  <a:srgbClr val="FF0000"/>
                </a:solidFill>
              </a:rPr>
              <a:t>maternal mortality rate in Pakistan is 170 per 100,000 live births</a:t>
            </a:r>
            <a:r>
              <a:rPr lang="en-US" dirty="0"/>
              <a:t>, in contrast to 30 in Sri Lanka and 20 in Thailand.</a:t>
            </a:r>
          </a:p>
        </p:txBody>
      </p:sp>
    </p:spTree>
    <p:extLst>
      <p:ext uri="{BB962C8B-B14F-4D97-AF65-F5344CB8AC3E}">
        <p14:creationId xmlns:p14="http://schemas.microsoft.com/office/powerpoint/2010/main" val="230454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Behind the dismal numbers lie heartbreaking stories of lives ruined and </a:t>
            </a:r>
            <a:r>
              <a:rPr lang="en-US" dirty="0" smtClean="0"/>
              <a:t>cut </a:t>
            </a:r>
            <a:r>
              <a:rPr lang="en-US" dirty="0"/>
              <a:t>short due to the unavailability of affordable and quality healthcare. An unhealthy population with severely diminished capabilities cannot substantially contribute to the economy. </a:t>
            </a:r>
            <a:r>
              <a:rPr lang="en-US" u="sng" dirty="0">
                <a:solidFill>
                  <a:srgbClr val="FF0000"/>
                </a:solidFill>
              </a:rPr>
              <a:t>Health indicators suggest that it is the lack of accessible healthcare — not terrorism, drones or the energy crisis — that is the greatest adversity facing Pakistan.</a:t>
            </a:r>
            <a:r>
              <a:rPr lang="en-US" dirty="0"/>
              <a:t> And although healthcare is certainly linked to problems of corruption and security, there is no reason why healthcare should not be made an immediate priority, rather than placed on the back burner of policy discourse</a:t>
            </a:r>
            <a:r>
              <a:rPr lang="en-US" dirty="0" smtClean="0"/>
              <a:t>.</a:t>
            </a:r>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284836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fact that Pakistan is a developing economy with resource limitations is not an excuse when we look to other low-income countries that have made great strides in healthcare in the last few decades. The experiences of these countries provide illuminating </a:t>
            </a:r>
            <a:r>
              <a:rPr lang="en-US" dirty="0" smtClean="0"/>
              <a:t>lessons </a:t>
            </a:r>
            <a:r>
              <a:rPr lang="en-US" dirty="0"/>
              <a:t>that should be applied in Pakistan</a:t>
            </a:r>
            <a:r>
              <a:rPr lang="en-US" dirty="0" smtClean="0"/>
              <a:t>.</a:t>
            </a:r>
          </a:p>
          <a:p>
            <a:pPr algn="just"/>
            <a:r>
              <a:rPr lang="en-US" u="sng" dirty="0">
                <a:solidFill>
                  <a:schemeClr val="accent6">
                    <a:lumMod val="75000"/>
                  </a:schemeClr>
                </a:solidFill>
              </a:rPr>
              <a:t>A</a:t>
            </a:r>
            <a:r>
              <a:rPr lang="en-US" u="sng" dirty="0" smtClean="0">
                <a:solidFill>
                  <a:schemeClr val="accent6">
                    <a:lumMod val="75000"/>
                  </a:schemeClr>
                </a:solidFill>
              </a:rPr>
              <a:t>n </a:t>
            </a:r>
            <a:r>
              <a:rPr lang="en-US" u="sng" dirty="0">
                <a:solidFill>
                  <a:schemeClr val="accent6">
                    <a:lumMod val="75000"/>
                  </a:schemeClr>
                </a:solidFill>
              </a:rPr>
              <a:t>informed and activist public can play a crucial role in </a:t>
            </a:r>
            <a:r>
              <a:rPr lang="en-US" u="sng" dirty="0" err="1">
                <a:solidFill>
                  <a:schemeClr val="accent6">
                    <a:lumMod val="75000"/>
                  </a:schemeClr>
                </a:solidFill>
              </a:rPr>
              <a:t>mobilising</a:t>
            </a:r>
            <a:r>
              <a:rPr lang="en-US" u="sng" dirty="0">
                <a:solidFill>
                  <a:schemeClr val="accent6">
                    <a:lumMod val="75000"/>
                  </a:schemeClr>
                </a:solidFill>
              </a:rPr>
              <a:t> public health systems to serve the needs of the population. When healthcare systems are transparent and accountable, citizen advocacy can influence government policy and healthcare governance with positive results</a:t>
            </a:r>
            <a:r>
              <a:rPr lang="en-US" dirty="0"/>
              <a:t>.</a:t>
            </a:r>
          </a:p>
          <a:p>
            <a:endParaRPr lang="en-US" dirty="0"/>
          </a:p>
          <a:p>
            <a:endParaRPr lang="en-US" dirty="0"/>
          </a:p>
        </p:txBody>
      </p:sp>
    </p:spTree>
    <p:extLst>
      <p:ext uri="{BB962C8B-B14F-4D97-AF65-F5344CB8AC3E}">
        <p14:creationId xmlns:p14="http://schemas.microsoft.com/office/powerpoint/2010/main" val="171010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Educational Facilities</a:t>
            </a:r>
            <a:endParaRPr lang="en-US" dirty="0"/>
          </a:p>
        </p:txBody>
      </p:sp>
      <p:sp>
        <p:nvSpPr>
          <p:cNvPr id="3" name="Content Placeholder 2"/>
          <p:cNvSpPr>
            <a:spLocks noGrp="1"/>
          </p:cNvSpPr>
          <p:nvPr>
            <p:ph idx="1"/>
          </p:nvPr>
        </p:nvSpPr>
        <p:spPr/>
        <p:txBody>
          <a:bodyPr/>
          <a:lstStyle/>
          <a:p>
            <a:pPr algn="just"/>
            <a:r>
              <a:rPr lang="en-US" dirty="0"/>
              <a:t>Education is analyzed as being an important role in society, where the </a:t>
            </a:r>
            <a:r>
              <a:rPr lang="en-US" u="sng" dirty="0">
                <a:solidFill>
                  <a:schemeClr val="accent6"/>
                </a:solidFill>
              </a:rPr>
              <a:t>structure of teaching, learning, and environment is frequently debated as a factor (main) responsible for the development of people</a:t>
            </a:r>
            <a:r>
              <a:rPr lang="en-US" dirty="0"/>
              <a:t>. This is why the education system and the structure for teaching should be considered seriously.</a:t>
            </a:r>
          </a:p>
          <a:p>
            <a:pPr marL="0" indent="0">
              <a:buNone/>
            </a:pPr>
            <a:endParaRPr lang="en-US" dirty="0"/>
          </a:p>
        </p:txBody>
      </p:sp>
    </p:spTree>
    <p:extLst>
      <p:ext uri="{BB962C8B-B14F-4D97-AF65-F5344CB8AC3E}">
        <p14:creationId xmlns:p14="http://schemas.microsoft.com/office/powerpoint/2010/main" val="1351717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Education in Pakistan has been beset with multifaceted challenges on all fronts which require streamlined, calibrated reforms forthwith. The vital role of education has been neglected in Pakistan which has led to low development in all fields of life. Education has been treated like a stepchild. </a:t>
            </a:r>
            <a:r>
              <a:rPr lang="en-US" u="sng" dirty="0">
                <a:solidFill>
                  <a:srgbClr val="FF0000"/>
                </a:solidFill>
              </a:rPr>
              <a:t>The </a:t>
            </a:r>
            <a:r>
              <a:rPr lang="en-US" u="sng" dirty="0" smtClean="0">
                <a:solidFill>
                  <a:srgbClr val="FF0000"/>
                </a:solidFill>
              </a:rPr>
              <a:t>lowest </a:t>
            </a:r>
            <a:r>
              <a:rPr lang="en-US" u="sng" dirty="0">
                <a:solidFill>
                  <a:srgbClr val="FF0000"/>
                </a:solidFill>
              </a:rPr>
              <a:t>budget has been awarded to the system of education since the establishment of Pakistan which has weakened the foundation of the quality in the education system</a:t>
            </a:r>
            <a:r>
              <a:rPr lang="en-US" dirty="0"/>
              <a:t>.</a:t>
            </a:r>
          </a:p>
        </p:txBody>
      </p:sp>
    </p:spTree>
    <p:extLst>
      <p:ext uri="{BB962C8B-B14F-4D97-AF65-F5344CB8AC3E}">
        <p14:creationId xmlns:p14="http://schemas.microsoft.com/office/powerpoint/2010/main" val="161091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a:t>
            </a:r>
            <a:r>
              <a:rPr lang="en-US" dirty="0"/>
              <a:t>problems associated with the education system of Pakistan are </a:t>
            </a:r>
            <a:r>
              <a:rPr lang="en-US" u="sng" dirty="0">
                <a:solidFill>
                  <a:srgbClr val="FF0000"/>
                </a:solidFill>
              </a:rPr>
              <a:t>lack of adequate budget, lack of policy implementation, defective examination system, poor physical facilities, lack of teacher quality, lack of implementation of education policies, directionless education, low enrollment, high scale dropouts, political interference, outdated curriculum, corruption, poor management and supervision, lack of </a:t>
            </a:r>
            <a:r>
              <a:rPr lang="en-US" dirty="0"/>
              <a:t>research, and lack of uniformity. All these issues can be solved by implementing rational policies and proper implementation of the policies.</a:t>
            </a:r>
          </a:p>
        </p:txBody>
      </p:sp>
    </p:spTree>
    <p:extLst>
      <p:ext uri="{BB962C8B-B14F-4D97-AF65-F5344CB8AC3E}">
        <p14:creationId xmlns:p14="http://schemas.microsoft.com/office/powerpoint/2010/main" val="25023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Definition </a:t>
            </a:r>
            <a:endParaRPr lang="en-US" dirty="0">
              <a:latin typeface="+mn-lt"/>
            </a:endParaRPr>
          </a:p>
        </p:txBody>
      </p:sp>
      <p:sp>
        <p:nvSpPr>
          <p:cNvPr id="3" name="Content Placeholder 2"/>
          <p:cNvSpPr>
            <a:spLocks noGrp="1"/>
          </p:cNvSpPr>
          <p:nvPr>
            <p:ph idx="1"/>
          </p:nvPr>
        </p:nvSpPr>
        <p:spPr/>
        <p:txBody>
          <a:bodyPr>
            <a:normAutofit fontScale="92500" lnSpcReduction="10000"/>
          </a:bodyPr>
          <a:lstStyle/>
          <a:p>
            <a:pPr algn="just"/>
            <a:r>
              <a:rPr lang="en-US" b="0" i="0" dirty="0" smtClean="0">
                <a:solidFill>
                  <a:srgbClr val="555555"/>
                </a:solidFill>
                <a:effectLst/>
                <a:cs typeface="Arial" panose="020B0604020202020204" pitchFamily="34" charset="0"/>
              </a:rPr>
              <a:t>A </a:t>
            </a:r>
            <a:r>
              <a:rPr lang="en-US" b="1" i="0" dirty="0" smtClean="0">
                <a:solidFill>
                  <a:srgbClr val="555555"/>
                </a:solidFill>
                <a:effectLst/>
                <a:cs typeface="Arial" panose="020B0604020202020204" pitchFamily="34" charset="0"/>
              </a:rPr>
              <a:t>social issue or problem</a:t>
            </a:r>
            <a:r>
              <a:rPr lang="en-US" b="0" i="0" dirty="0" smtClean="0">
                <a:solidFill>
                  <a:srgbClr val="555555"/>
                </a:solidFill>
                <a:effectLst/>
                <a:cs typeface="Arial" panose="020B0604020202020204" pitchFamily="34" charset="0"/>
              </a:rPr>
              <a:t> is an issue that has been recognized by society as a problem that is preventing society from functioning at an optimal level. It is important to understand that not all things that occur in society are raised to the level of social problems. </a:t>
            </a:r>
            <a:r>
              <a:rPr lang="en-US" b="1" i="0" dirty="0" smtClean="0">
                <a:solidFill>
                  <a:schemeClr val="accent2">
                    <a:lumMod val="75000"/>
                  </a:schemeClr>
                </a:solidFill>
                <a:effectLst/>
                <a:cs typeface="Arial" panose="020B0604020202020204" pitchFamily="34" charset="0"/>
              </a:rPr>
              <a:t>Four factors</a:t>
            </a:r>
            <a:r>
              <a:rPr lang="en-US" b="0" i="0" dirty="0" smtClean="0">
                <a:solidFill>
                  <a:srgbClr val="555555"/>
                </a:solidFill>
                <a:effectLst/>
                <a:cs typeface="Arial" panose="020B0604020202020204" pitchFamily="34" charset="0"/>
              </a:rPr>
              <a:t> have been outlined that seem to characterize a social issue or problem. These include:</a:t>
            </a:r>
          </a:p>
          <a:p>
            <a:pPr algn="just">
              <a:buFont typeface="+mj-lt"/>
              <a:buAutoNum type="arabicPeriod"/>
            </a:pPr>
            <a:r>
              <a:rPr lang="en-US" b="0" i="0" dirty="0" smtClean="0">
                <a:solidFill>
                  <a:srgbClr val="555555"/>
                </a:solidFill>
                <a:effectLst/>
                <a:cs typeface="Arial" panose="020B0604020202020204" pitchFamily="34" charset="0"/>
              </a:rPr>
              <a:t>The public must </a:t>
            </a:r>
            <a:r>
              <a:rPr lang="en-US" b="0" i="0" u="sng" dirty="0" smtClean="0">
                <a:solidFill>
                  <a:srgbClr val="00B0F0"/>
                </a:solidFill>
                <a:effectLst/>
                <a:cs typeface="Arial" panose="020B0604020202020204" pitchFamily="34" charset="0"/>
              </a:rPr>
              <a:t>recognize the situation </a:t>
            </a:r>
            <a:r>
              <a:rPr lang="en-US" b="0" i="0" dirty="0" smtClean="0">
                <a:solidFill>
                  <a:srgbClr val="555555"/>
                </a:solidFill>
                <a:effectLst/>
                <a:cs typeface="Arial" panose="020B0604020202020204" pitchFamily="34" charset="0"/>
              </a:rPr>
              <a:t>as a problem.</a:t>
            </a:r>
          </a:p>
          <a:p>
            <a:pPr algn="just">
              <a:buFont typeface="+mj-lt"/>
              <a:buAutoNum type="arabicPeriod"/>
            </a:pPr>
            <a:r>
              <a:rPr lang="en-US" b="0" i="0" dirty="0" smtClean="0">
                <a:solidFill>
                  <a:srgbClr val="555555"/>
                </a:solidFill>
                <a:effectLst/>
                <a:cs typeface="Arial" panose="020B0604020202020204" pitchFamily="34" charset="0"/>
              </a:rPr>
              <a:t>The situation is </a:t>
            </a:r>
            <a:r>
              <a:rPr lang="en-US" b="0" i="0" u="sng" dirty="0" smtClean="0">
                <a:solidFill>
                  <a:srgbClr val="FF0000"/>
                </a:solidFill>
                <a:effectLst/>
                <a:cs typeface="Arial" panose="020B0604020202020204" pitchFamily="34" charset="0"/>
              </a:rPr>
              <a:t>against the general values </a:t>
            </a:r>
            <a:r>
              <a:rPr lang="en-US" b="0" i="0" dirty="0" smtClean="0">
                <a:solidFill>
                  <a:srgbClr val="555555"/>
                </a:solidFill>
                <a:effectLst/>
                <a:cs typeface="Arial" panose="020B0604020202020204" pitchFamily="34" charset="0"/>
              </a:rPr>
              <a:t>accepted by the society.</a:t>
            </a:r>
          </a:p>
          <a:p>
            <a:pPr algn="just">
              <a:buFont typeface="+mj-lt"/>
              <a:buAutoNum type="arabicPeriod"/>
            </a:pPr>
            <a:r>
              <a:rPr lang="en-US" b="0" i="0" dirty="0" smtClean="0">
                <a:solidFill>
                  <a:srgbClr val="555555"/>
                </a:solidFill>
                <a:effectLst/>
                <a:cs typeface="Arial" panose="020B0604020202020204" pitchFamily="34" charset="0"/>
              </a:rPr>
              <a:t>A large segment of the population recognizes the problem as a valid concern.</a:t>
            </a:r>
          </a:p>
          <a:p>
            <a:pPr algn="just">
              <a:buFont typeface="+mj-lt"/>
              <a:buAutoNum type="arabicPeriod"/>
            </a:pPr>
            <a:r>
              <a:rPr lang="en-US" b="0" i="0" dirty="0" smtClean="0">
                <a:solidFill>
                  <a:srgbClr val="555555"/>
                </a:solidFill>
                <a:effectLst/>
                <a:cs typeface="Arial" panose="020B0604020202020204" pitchFamily="34" charset="0"/>
              </a:rPr>
              <a:t>The problem can be </a:t>
            </a:r>
            <a:r>
              <a:rPr lang="en-US" b="0" i="0" u="sng" dirty="0" smtClean="0">
                <a:solidFill>
                  <a:schemeClr val="accent6">
                    <a:lumMod val="60000"/>
                    <a:lumOff val="40000"/>
                  </a:schemeClr>
                </a:solidFill>
                <a:effectLst/>
                <a:cs typeface="Arial" panose="020B0604020202020204" pitchFamily="34" charset="0"/>
              </a:rPr>
              <a:t>rectified or alleviated through the joint action </a:t>
            </a:r>
            <a:r>
              <a:rPr lang="en-US" b="0" i="0" dirty="0" smtClean="0">
                <a:solidFill>
                  <a:srgbClr val="555555"/>
                </a:solidFill>
                <a:effectLst/>
                <a:cs typeface="Arial" panose="020B0604020202020204" pitchFamily="34" charset="0"/>
              </a:rPr>
              <a:t>of citizens and/or community resources.</a:t>
            </a:r>
          </a:p>
          <a:p>
            <a:endParaRPr lang="en-US" dirty="0"/>
          </a:p>
        </p:txBody>
      </p:sp>
    </p:spTree>
    <p:extLst>
      <p:ext uri="{BB962C8B-B14F-4D97-AF65-F5344CB8AC3E}">
        <p14:creationId xmlns:p14="http://schemas.microsoft.com/office/powerpoint/2010/main" val="3362297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estimated </a:t>
            </a:r>
            <a:r>
              <a:rPr lang="en-US" u="sng" dirty="0">
                <a:solidFill>
                  <a:srgbClr val="FF0000"/>
                </a:solidFill>
              </a:rPr>
              <a:t>22.8 million </a:t>
            </a:r>
            <a:r>
              <a:rPr lang="en-US" dirty="0"/>
              <a:t>children </a:t>
            </a:r>
            <a:r>
              <a:rPr lang="en-US" u="sng" dirty="0">
                <a:solidFill>
                  <a:srgbClr val="FF0000"/>
                </a:solidFill>
              </a:rPr>
              <a:t>aged</a:t>
            </a:r>
            <a:r>
              <a:rPr lang="en-US" dirty="0">
                <a:solidFill>
                  <a:srgbClr val="FF0000"/>
                </a:solidFill>
              </a:rPr>
              <a:t> </a:t>
            </a:r>
            <a:r>
              <a:rPr lang="en-US" u="sng" dirty="0">
                <a:solidFill>
                  <a:srgbClr val="FF0000"/>
                </a:solidFill>
              </a:rPr>
              <a:t>5–16</a:t>
            </a:r>
            <a:r>
              <a:rPr lang="en-US" dirty="0">
                <a:solidFill>
                  <a:srgbClr val="FF0000"/>
                </a:solidFill>
              </a:rPr>
              <a:t> </a:t>
            </a:r>
            <a:r>
              <a:rPr lang="en-US" dirty="0"/>
              <a:t>are out-of-school. Currently, Pakistan has the world’s second-highest number of out-of-school children (OOSC) with an estimated </a:t>
            </a:r>
            <a:r>
              <a:rPr lang="en-US" u="sng" dirty="0">
                <a:solidFill>
                  <a:srgbClr val="FF0000"/>
                </a:solidFill>
              </a:rPr>
              <a:t>22.8 million </a:t>
            </a:r>
            <a:r>
              <a:rPr lang="en-US" dirty="0"/>
              <a:t>children aged </a:t>
            </a:r>
            <a:r>
              <a:rPr lang="en-US" u="sng" dirty="0">
                <a:solidFill>
                  <a:srgbClr val="FF0000"/>
                </a:solidFill>
              </a:rPr>
              <a:t>5–16</a:t>
            </a:r>
            <a:r>
              <a:rPr lang="en-US" dirty="0"/>
              <a:t> not attending school, representing 44 per cent of the total population in this age group. </a:t>
            </a:r>
          </a:p>
          <a:p>
            <a:endParaRPr lang="en-US" dirty="0"/>
          </a:p>
        </p:txBody>
      </p:sp>
    </p:spTree>
    <p:extLst>
      <p:ext uri="{BB962C8B-B14F-4D97-AF65-F5344CB8AC3E}">
        <p14:creationId xmlns:p14="http://schemas.microsoft.com/office/powerpoint/2010/main" val="301745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Labor and  protection</a:t>
            </a:r>
            <a:endParaRPr lang="en-US" dirty="0"/>
          </a:p>
        </p:txBody>
      </p:sp>
      <p:sp>
        <p:nvSpPr>
          <p:cNvPr id="3" name="Content Placeholder 2"/>
          <p:cNvSpPr>
            <a:spLocks noGrp="1"/>
          </p:cNvSpPr>
          <p:nvPr>
            <p:ph idx="1"/>
          </p:nvPr>
        </p:nvSpPr>
        <p:spPr>
          <a:xfrm>
            <a:off x="1328853" y="2316279"/>
            <a:ext cx="10515600" cy="4351338"/>
          </a:xfrm>
        </p:spPr>
        <p:txBody>
          <a:bodyPr/>
          <a:lstStyle/>
          <a:p>
            <a:pPr algn="just"/>
            <a:r>
              <a:rPr lang="en-US" dirty="0"/>
              <a:t>Children in Pakistan are vulnerable to many </a:t>
            </a:r>
            <a:r>
              <a:rPr lang="en-US" u="sng" dirty="0">
                <a:solidFill>
                  <a:srgbClr val="FF0000"/>
                </a:solidFill>
              </a:rPr>
              <a:t>forms of violence (physical, psychological, sexual) and exploitation, including economic exploitation and child trafficking</a:t>
            </a:r>
            <a:r>
              <a:rPr lang="en-US" dirty="0"/>
              <a:t>. Nearly 30 years after Pakistan ratified the Convention on the Rights of the Child (CRC), no public coordinated child protection case management and referral system, as aligned with international standards, has been established.</a:t>
            </a:r>
          </a:p>
          <a:p>
            <a:endParaRPr lang="en-US" dirty="0"/>
          </a:p>
          <a:p>
            <a:endParaRPr lang="en-US" dirty="0"/>
          </a:p>
        </p:txBody>
      </p:sp>
    </p:spTree>
    <p:extLst>
      <p:ext uri="{BB962C8B-B14F-4D97-AF65-F5344CB8AC3E}">
        <p14:creationId xmlns:p14="http://schemas.microsoft.com/office/powerpoint/2010/main" val="136222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About 3.3 million of Pakistani </a:t>
            </a:r>
            <a:r>
              <a:rPr lang="en-US" dirty="0" smtClean="0"/>
              <a:t>children </a:t>
            </a:r>
            <a:r>
              <a:rPr lang="en-US" dirty="0"/>
              <a:t>are trapped in child labor, depriving them of their childhood, their health and education, and condemning them to a life of poverty and want. It was estimated that almost a quarter of women aged 20-49 were married before the age of 15, and 31% before eighteen years of age. Only 34% of children under five are registered at birth nationally</a:t>
            </a:r>
            <a:r>
              <a:rPr lang="en-US" dirty="0" smtClean="0"/>
              <a:t>. </a:t>
            </a:r>
            <a:r>
              <a:rPr lang="en-US" dirty="0"/>
              <a:t>Birth registration is a fundamental right of all children as legal proof of a child’s existence and identity. As an accurate record of age, it can help prevent child labor and child marriage, and protect children from being treated as adults by the justice system.</a:t>
            </a:r>
          </a:p>
        </p:txBody>
      </p:sp>
    </p:spTree>
    <p:extLst>
      <p:ext uri="{BB962C8B-B14F-4D97-AF65-F5344CB8AC3E}">
        <p14:creationId xmlns:p14="http://schemas.microsoft.com/office/powerpoint/2010/main" val="14875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situation is further exacerbated by limited awareness and gender biased social norms within the context of frequent natural and human-made disasters. Government response is impeded by the significant dearth of official data relating to all forms of exploitation of children.</a:t>
            </a:r>
          </a:p>
          <a:p>
            <a:endParaRPr lang="en-US" dirty="0"/>
          </a:p>
          <a:p>
            <a:endParaRPr lang="en-US" dirty="0"/>
          </a:p>
        </p:txBody>
      </p:sp>
    </p:spTree>
    <p:extLst>
      <p:ext uri="{BB962C8B-B14F-4D97-AF65-F5344CB8AC3E}">
        <p14:creationId xmlns:p14="http://schemas.microsoft.com/office/powerpoint/2010/main" val="355835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Justice</a:t>
            </a:r>
            <a:endParaRPr lang="en-US" dirty="0"/>
          </a:p>
        </p:txBody>
      </p:sp>
      <p:sp>
        <p:nvSpPr>
          <p:cNvPr id="3" name="Content Placeholder 2"/>
          <p:cNvSpPr>
            <a:spLocks noGrp="1"/>
          </p:cNvSpPr>
          <p:nvPr>
            <p:ph idx="1"/>
          </p:nvPr>
        </p:nvSpPr>
        <p:spPr/>
        <p:txBody>
          <a:bodyPr>
            <a:normAutofit/>
          </a:bodyPr>
          <a:lstStyle/>
          <a:p>
            <a:pPr algn="just"/>
            <a:r>
              <a:rPr lang="en-US" dirty="0">
                <a:solidFill>
                  <a:srgbClr val="222222"/>
                </a:solidFill>
                <a:latin typeface="Open Sans"/>
              </a:rPr>
              <a:t>The prevailing system of governance in Pakistan undeniably is both exploitative and oppressive. It is exploitative because it unduly rewards the elite with excessive economic benefits at the expense of the poor in stark contrast with the injunctions of Islam and the principles of welfare state, which call for the redistribution of wealth from the rich to the poor. It is oppressive because it denies justice to the weak against the criminal excesses of the powerful in the society who can virtually get away with murder. </a:t>
            </a:r>
            <a:endParaRPr lang="en-US" dirty="0"/>
          </a:p>
        </p:txBody>
      </p:sp>
    </p:spTree>
    <p:extLst>
      <p:ext uri="{BB962C8B-B14F-4D97-AF65-F5344CB8AC3E}">
        <p14:creationId xmlns:p14="http://schemas.microsoft.com/office/powerpoint/2010/main" val="418118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US" sz="2400" u="sng" dirty="0">
                <a:solidFill>
                  <a:srgbClr val="FF0000"/>
                </a:solidFill>
                <a:latin typeface="Open Sans"/>
              </a:rPr>
              <a:t>The elite of the society including especially senior politicians, high ranking officers of the civilian bureaucracy and armed forces, feudal landlords, and dishonest and unscrupulous officials of the judiciary are collectively responsible for this unhappy state of affairs</a:t>
            </a:r>
            <a:r>
              <a:rPr lang="en-US" sz="2400" dirty="0">
                <a:solidFill>
                  <a:srgbClr val="222222"/>
                </a:solidFill>
                <a:latin typeface="Open Sans"/>
              </a:rPr>
              <a:t>. The need of the hour is for urgent policy measures to rectify the situation and ensure that Pakistan turns into an Islamic welfare state in its true sense where economic exploitation and social oppression of the poor and the weak come to an end, enabling them to lead their lives with dignity, develop their God-given talents, and realize their potential.</a:t>
            </a:r>
            <a:endParaRPr lang="en-US" sz="2400" dirty="0">
              <a:solidFill>
                <a:prstClr val="black"/>
              </a:solidFill>
            </a:endParaRPr>
          </a:p>
          <a:p>
            <a:endParaRPr lang="en-US" dirty="0"/>
          </a:p>
        </p:txBody>
      </p:sp>
    </p:spTree>
    <p:extLst>
      <p:ext uri="{BB962C8B-B14F-4D97-AF65-F5344CB8AC3E}">
        <p14:creationId xmlns:p14="http://schemas.microsoft.com/office/powerpoint/2010/main" val="311885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OVERPOPULATION</a:t>
            </a:r>
            <a:endParaRPr lang="en-US" dirty="0"/>
          </a:p>
        </p:txBody>
      </p:sp>
      <p:sp>
        <p:nvSpPr>
          <p:cNvPr id="3" name="Content Placeholder 2"/>
          <p:cNvSpPr>
            <a:spLocks noGrp="1"/>
          </p:cNvSpPr>
          <p:nvPr>
            <p:ph idx="1"/>
          </p:nvPr>
        </p:nvSpPr>
        <p:spPr/>
        <p:txBody>
          <a:bodyPr>
            <a:normAutofit/>
          </a:bodyPr>
          <a:lstStyle/>
          <a:p>
            <a:pPr algn="just"/>
            <a:r>
              <a:rPr lang="en-US" sz="2400" dirty="0"/>
              <a:t>As the population of the world grows, resources become scarcer. The </a:t>
            </a:r>
            <a:r>
              <a:rPr lang="en-US" sz="2400" dirty="0">
                <a:hlinkClick r:id="rId2"/>
              </a:rPr>
              <a:t>United Nations</a:t>
            </a:r>
            <a:r>
              <a:rPr lang="en-US" sz="2400" dirty="0"/>
              <a:t> reports that the current population of 7.7 billion people is expected to grow in coming decades, with a </a:t>
            </a:r>
            <a:r>
              <a:rPr lang="en-US" sz="2400" dirty="0" smtClean="0"/>
              <a:t>projection </a:t>
            </a:r>
            <a:r>
              <a:rPr lang="en-US" sz="2400" dirty="0"/>
              <a:t>of </a:t>
            </a:r>
            <a:r>
              <a:rPr lang="en-US" sz="2400" u="sng" dirty="0">
                <a:solidFill>
                  <a:srgbClr val="FF0000"/>
                </a:solidFill>
              </a:rPr>
              <a:t>8.5 billion people by 2030</a:t>
            </a:r>
            <a:r>
              <a:rPr lang="en-US" sz="2400" u="sng" dirty="0" smtClean="0"/>
              <a:t>.</a:t>
            </a:r>
          </a:p>
          <a:p>
            <a:pPr algn="just"/>
            <a:r>
              <a:rPr lang="en-US" sz="2400" b="0" i="0" dirty="0" smtClean="0">
                <a:effectLst/>
              </a:rPr>
              <a:t>Unchecked population growth in Pakistan is among one of the serious challenges which the country faces today. Arguably, this rapid rise in population poses the biggest threat to the state’s plans to achieve self-sufficiency in different human development indicators.</a:t>
            </a:r>
          </a:p>
          <a:p>
            <a:endParaRPr lang="en-US" sz="2400" b="0" i="0" dirty="0" smtClean="0">
              <a:solidFill>
                <a:srgbClr val="333333"/>
              </a:solidFill>
              <a:effectLst/>
              <a:latin typeface="Noto Serif"/>
            </a:endParaRPr>
          </a:p>
          <a:p>
            <a:pPr marL="0" indent="0">
              <a:buNone/>
            </a:pPr>
            <a:endParaRPr lang="en-US" sz="2400" u="sng" dirty="0"/>
          </a:p>
        </p:txBody>
      </p:sp>
    </p:spTree>
    <p:extLst>
      <p:ext uri="{BB962C8B-B14F-4D97-AF65-F5344CB8AC3E}">
        <p14:creationId xmlns:p14="http://schemas.microsoft.com/office/powerpoint/2010/main" val="1047197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678" y="791737"/>
            <a:ext cx="10640122" cy="5385226"/>
          </a:xfrm>
        </p:spPr>
        <p:txBody>
          <a:bodyPr>
            <a:normAutofit lnSpcReduction="10000"/>
          </a:bodyPr>
          <a:lstStyle/>
          <a:p>
            <a:pPr algn="just"/>
            <a:r>
              <a:rPr lang="en-US" dirty="0" smtClean="0"/>
              <a:t>Pakistan is one of the most populated countries in the world. </a:t>
            </a:r>
            <a:r>
              <a:rPr lang="en-US" dirty="0"/>
              <a:t>T</a:t>
            </a:r>
            <a:r>
              <a:rPr lang="en-US" dirty="0" smtClean="0"/>
              <a:t>he Pakistan Bureau of Statistics released a provisional report of the country’s </a:t>
            </a:r>
            <a:r>
              <a:rPr lang="en-US" dirty="0" smtClean="0">
                <a:solidFill>
                  <a:schemeClr val="accent5">
                    <a:lumMod val="60000"/>
                    <a:lumOff val="40000"/>
                  </a:schemeClr>
                </a:solidFill>
              </a:rPr>
              <a:t>sixth population census</a:t>
            </a:r>
            <a:r>
              <a:rPr lang="en-US" dirty="0" smtClean="0"/>
              <a:t>. According to the report, Pakistan’s population now stands at well </a:t>
            </a:r>
            <a:r>
              <a:rPr lang="en-US" u="sng" dirty="0" smtClean="0">
                <a:solidFill>
                  <a:srgbClr val="FF0000"/>
                </a:solidFill>
              </a:rPr>
              <a:t>over 200 million</a:t>
            </a:r>
            <a:r>
              <a:rPr lang="en-US" dirty="0" smtClean="0"/>
              <a:t>, which is almost 60 percent more than what it was during the last census that took place in 1998.</a:t>
            </a:r>
          </a:p>
          <a:p>
            <a:pPr algn="just"/>
            <a:r>
              <a:rPr lang="en-US" dirty="0" smtClean="0"/>
              <a:t>Arguably, </a:t>
            </a:r>
            <a:r>
              <a:rPr lang="en-US" u="sng" dirty="0" smtClean="0">
                <a:solidFill>
                  <a:srgbClr val="FF0000"/>
                </a:solidFill>
              </a:rPr>
              <a:t>Pakistan is not an agrarian country anymore</a:t>
            </a:r>
            <a:r>
              <a:rPr lang="en-US" u="sng" dirty="0" smtClean="0"/>
              <a:t>. </a:t>
            </a:r>
            <a:r>
              <a:rPr lang="en-US" dirty="0" smtClean="0"/>
              <a:t>Unfortunately, this has happened for all the wrong reasons too. While Pakistan has not had any policy to control exploding rates of population, a majority of the lands that are now being turned into villages, towns, and housing societies were once part of the country’s vibrant agricultural landscape. If the population rise continues to take place with the current pace, in a few decades, Pakistan will turn into a country where </a:t>
            </a:r>
            <a:r>
              <a:rPr lang="en-US" u="sng" dirty="0" smtClean="0">
                <a:solidFill>
                  <a:srgbClr val="FF0000"/>
                </a:solidFill>
              </a:rPr>
              <a:t>food insecurity looms </a:t>
            </a:r>
            <a:r>
              <a:rPr lang="en-US" dirty="0" smtClean="0"/>
              <a:t>large.</a:t>
            </a:r>
          </a:p>
        </p:txBody>
      </p:sp>
    </p:spTree>
    <p:extLst>
      <p:ext uri="{BB962C8B-B14F-4D97-AF65-F5344CB8AC3E}">
        <p14:creationId xmlns:p14="http://schemas.microsoft.com/office/powerpoint/2010/main" val="1239838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468" y="423746"/>
            <a:ext cx="10729332" cy="5753217"/>
          </a:xfrm>
        </p:spPr>
        <p:txBody>
          <a:bodyPr>
            <a:normAutofit/>
          </a:bodyPr>
          <a:lstStyle/>
          <a:p>
            <a:pPr algn="just"/>
            <a:r>
              <a:rPr lang="en-US" b="0" i="0" dirty="0" smtClean="0">
                <a:solidFill>
                  <a:srgbClr val="333333"/>
                </a:solidFill>
                <a:effectLst/>
              </a:rPr>
              <a:t>With its rapid rise in population, the country’s </a:t>
            </a:r>
            <a:r>
              <a:rPr lang="en-US" b="0" i="0" dirty="0" smtClean="0">
                <a:solidFill>
                  <a:srgbClr val="FF0000"/>
                </a:solidFill>
                <a:effectLst/>
              </a:rPr>
              <a:t>demographics have changed dramatically. </a:t>
            </a:r>
            <a:r>
              <a:rPr lang="en-US" b="0" i="0" dirty="0" smtClean="0">
                <a:solidFill>
                  <a:srgbClr val="333333"/>
                </a:solidFill>
                <a:effectLst/>
              </a:rPr>
              <a:t>This has directly put strain on the country’s existing urban centers. More than </a:t>
            </a:r>
            <a:r>
              <a:rPr lang="en-US" b="0" i="0" u="sng" dirty="0" smtClean="0">
                <a:solidFill>
                  <a:srgbClr val="009688"/>
                </a:solidFill>
                <a:effectLst/>
                <a:hlinkClick r:id="rId2"/>
              </a:rPr>
              <a:t>20 percent of Pakistanis</a:t>
            </a:r>
            <a:r>
              <a:rPr lang="en-US" b="0" i="0" dirty="0" smtClean="0">
                <a:solidFill>
                  <a:srgbClr val="333333"/>
                </a:solidFill>
                <a:effectLst/>
              </a:rPr>
              <a:t> now live in just 10 major cities whose population has virtually doubled during the last fifteen years.</a:t>
            </a:r>
          </a:p>
          <a:p>
            <a:pPr algn="just"/>
            <a:r>
              <a:rPr lang="en-US" dirty="0" smtClean="0"/>
              <a:t>Pakistan’s largest cities, Karachi and Lahore, are densely populated. Young population from all across Pakistan is shifting to major urban centers, for these urban areas are the only places where dwindling employment opportunities exist. According to some reports, urbanization in Pakistan is growing at an annual </a:t>
            </a:r>
            <a:r>
              <a:rPr lang="en-US" u="sng" dirty="0" smtClean="0">
                <a:solidFill>
                  <a:schemeClr val="accent1">
                    <a:lumMod val="75000"/>
                  </a:schemeClr>
                </a:solidFill>
              </a:rPr>
              <a:t>rate of 3 percent </a:t>
            </a:r>
            <a:r>
              <a:rPr lang="en-US" dirty="0" smtClean="0"/>
              <a:t>which is the fastest pace in South Asia. The United Nations Population Division estimates that “</a:t>
            </a:r>
            <a:r>
              <a:rPr lang="en-US" u="sng" dirty="0" smtClean="0">
                <a:solidFill>
                  <a:srgbClr val="FF0000"/>
                </a:solidFill>
              </a:rPr>
              <a:t>by 2025 nearly` half the country’s population will live in urban areas.”</a:t>
            </a:r>
            <a:endParaRPr lang="en-US" u="sng" dirty="0">
              <a:solidFill>
                <a:srgbClr val="FF0000"/>
              </a:solidFill>
            </a:endParaRPr>
          </a:p>
        </p:txBody>
      </p:sp>
    </p:spTree>
    <p:extLst>
      <p:ext uri="{BB962C8B-B14F-4D97-AF65-F5344CB8AC3E}">
        <p14:creationId xmlns:p14="http://schemas.microsoft.com/office/powerpoint/2010/main" val="2123419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7" y="468351"/>
            <a:ext cx="10562063" cy="5708612"/>
          </a:xfrm>
        </p:spPr>
        <p:txBody>
          <a:bodyPr/>
          <a:lstStyle/>
          <a:p>
            <a:pPr algn="just"/>
            <a:r>
              <a:rPr lang="en-US" dirty="0" smtClean="0"/>
              <a:t>The latest census results show that the </a:t>
            </a:r>
            <a:r>
              <a:rPr lang="en-US" u="sng" dirty="0" smtClean="0">
                <a:solidFill>
                  <a:srgbClr val="FF0000"/>
                </a:solidFill>
              </a:rPr>
              <a:t>migration trends </a:t>
            </a:r>
            <a:r>
              <a:rPr lang="en-US" dirty="0" smtClean="0"/>
              <a:t>from rural to urban areas are largely among the causes of the country’s youth bulge, wherein youth make up almost half of Pakistan’s entire population. While a substantial number of Pakistan’s </a:t>
            </a:r>
            <a:r>
              <a:rPr lang="en-US" u="sng" dirty="0" smtClean="0">
                <a:solidFill>
                  <a:schemeClr val="accent2">
                    <a:lumMod val="75000"/>
                  </a:schemeClr>
                </a:solidFill>
              </a:rPr>
              <a:t>population consists of uneducated people</a:t>
            </a:r>
            <a:r>
              <a:rPr lang="en-US" dirty="0" smtClean="0"/>
              <a:t>, who can neither read nor write, the virtual shutdown of the agricultural and industrial economy has only added burden to other struggling sectors in the country. On the other hand, private and public universities, with dismal academic standards, continue to churn out degree holders, which the country’s domestic economy has simply has been unable to cope with.</a:t>
            </a:r>
            <a:endParaRPr lang="en-US" dirty="0"/>
          </a:p>
        </p:txBody>
      </p:sp>
    </p:spTree>
    <p:extLst>
      <p:ext uri="{BB962C8B-B14F-4D97-AF65-F5344CB8AC3E}">
        <p14:creationId xmlns:p14="http://schemas.microsoft.com/office/powerpoint/2010/main" val="629275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Pakistan’s crucial challenge in the coming decades then is going to be the question of how effectively the country accommodates its young population. </a:t>
            </a:r>
            <a:r>
              <a:rPr lang="en-US" u="sng" dirty="0" smtClean="0">
                <a:solidFill>
                  <a:srgbClr val="00B050"/>
                </a:solidFill>
              </a:rPr>
              <a:t>Better employment opportunities</a:t>
            </a:r>
            <a:r>
              <a:rPr lang="en-US" dirty="0" smtClean="0"/>
              <a:t>, </a:t>
            </a:r>
            <a:r>
              <a:rPr lang="en-US" u="sng" dirty="0" smtClean="0">
                <a:solidFill>
                  <a:srgbClr val="0070C0"/>
                </a:solidFill>
              </a:rPr>
              <a:t>economic stability</a:t>
            </a:r>
            <a:r>
              <a:rPr lang="en-US" dirty="0" smtClean="0"/>
              <a:t>, </a:t>
            </a:r>
            <a:r>
              <a:rPr lang="en-US" u="sng" dirty="0" smtClean="0">
                <a:solidFill>
                  <a:srgbClr val="7030A0"/>
                </a:solidFill>
              </a:rPr>
              <a:t>improved security situation</a:t>
            </a:r>
            <a:r>
              <a:rPr lang="en-US" dirty="0" smtClean="0"/>
              <a:t>, and </a:t>
            </a:r>
            <a:r>
              <a:rPr lang="en-US" u="sng" dirty="0" smtClean="0">
                <a:solidFill>
                  <a:srgbClr val="00B050"/>
                </a:solidFill>
              </a:rPr>
              <a:t>strict population control </a:t>
            </a:r>
            <a:r>
              <a:rPr lang="en-US" dirty="0" smtClean="0"/>
              <a:t>regime are some of the factors that Pakistan’s ruling elite need to start working on immediately.</a:t>
            </a:r>
            <a:endParaRPr lang="en-US" dirty="0"/>
          </a:p>
        </p:txBody>
      </p:sp>
    </p:spTree>
    <p:extLst>
      <p:ext uri="{BB962C8B-B14F-4D97-AF65-F5344CB8AC3E}">
        <p14:creationId xmlns:p14="http://schemas.microsoft.com/office/powerpoint/2010/main" val="398560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Unemployment</a:t>
            </a:r>
            <a:endParaRPr lang="en-US" dirty="0"/>
          </a:p>
        </p:txBody>
      </p:sp>
      <p:sp>
        <p:nvSpPr>
          <p:cNvPr id="3" name="Content Placeholder 2"/>
          <p:cNvSpPr>
            <a:spLocks noGrp="1"/>
          </p:cNvSpPr>
          <p:nvPr>
            <p:ph idx="1"/>
          </p:nvPr>
        </p:nvSpPr>
        <p:spPr/>
        <p:txBody>
          <a:bodyPr/>
          <a:lstStyle/>
          <a:p>
            <a:pPr algn="just"/>
            <a:r>
              <a:rPr lang="en-US" dirty="0"/>
              <a:t> In 2019, the unemployment rate in Pakistan was at approximately </a:t>
            </a:r>
            <a:r>
              <a:rPr lang="en-US" u="sng" dirty="0">
                <a:solidFill>
                  <a:srgbClr val="FF0000"/>
                </a:solidFill>
              </a:rPr>
              <a:t>4.45 percent</a:t>
            </a:r>
            <a:r>
              <a:rPr lang="en-US" dirty="0"/>
              <a:t>, a slight increase from 4.08 percent the previous year.</a:t>
            </a:r>
            <a:r>
              <a:rPr lang="en-US" dirty="0" smtClean="0"/>
              <a:t/>
            </a:r>
            <a:br>
              <a:rPr lang="en-US" dirty="0" smtClean="0"/>
            </a:br>
            <a:r>
              <a:rPr lang="en-US" dirty="0" smtClean="0"/>
              <a:t>The unemployment rate of a country represents the share of people without a job in the country’s labor force, i.e. unemployed persons among those who are able and/or willing to work. Among other factors, it takes population growth into account, and thus increases in the labor force, as well as the age of the population. A high unemployment rate usually indicates economic troubles, with a popular example being Greece, where the unemployment rate skyrocketed from 7.76 percent in 2008 to 27.5 percent as a result of the Great Recession.</a:t>
            </a:r>
          </a:p>
          <a:p>
            <a:endParaRPr lang="en-US" dirty="0"/>
          </a:p>
        </p:txBody>
      </p:sp>
    </p:spTree>
    <p:extLst>
      <p:ext uri="{BB962C8B-B14F-4D97-AF65-F5344CB8AC3E}">
        <p14:creationId xmlns:p14="http://schemas.microsoft.com/office/powerpoint/2010/main" val="420632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While Pakistan’s unemployment slumped below the one percent mark in 2010, it is now on the rise again and currently standing at just </a:t>
            </a:r>
            <a:r>
              <a:rPr lang="en-US" u="sng" dirty="0" smtClean="0">
                <a:solidFill>
                  <a:srgbClr val="FF0000"/>
                </a:solidFill>
              </a:rPr>
              <a:t>over four percent</a:t>
            </a:r>
            <a:r>
              <a:rPr lang="en-US" dirty="0" smtClean="0"/>
              <a:t>. Traditionally, most Pakistanis work in agriculture however, the lion’s share of the country’s GDP is generated by services, like tourism, banking, and IT. While agriculture is still important for Pakistan’s economy, the services sector is </a:t>
            </a:r>
            <a:r>
              <a:rPr lang="en-US" u="sng" dirty="0" smtClean="0"/>
              <a:t>gaining ground in the country</a:t>
            </a:r>
            <a:r>
              <a:rPr lang="en-US" dirty="0" smtClean="0"/>
              <a:t>, and more and more people are moving to urban areas from the countryside to find jobs in the cities.</a:t>
            </a:r>
            <a:endParaRPr lang="en-US" dirty="0"/>
          </a:p>
        </p:txBody>
      </p:sp>
    </p:spTree>
    <p:extLst>
      <p:ext uri="{BB962C8B-B14F-4D97-AF65-F5344CB8AC3E}">
        <p14:creationId xmlns:p14="http://schemas.microsoft.com/office/powerpoint/2010/main" val="2973924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1826</Words>
  <Application>Microsoft Office PowerPoint</Application>
  <PresentationFormat>Widescreen</PresentationFormat>
  <Paragraphs>53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Noto Serif</vt:lpstr>
      <vt:lpstr>Open Sans</vt:lpstr>
      <vt:lpstr>Office Theme</vt:lpstr>
      <vt:lpstr>Social Issues of Pakistan</vt:lpstr>
      <vt:lpstr>Definition </vt:lpstr>
      <vt:lpstr>OVERPOPULATION</vt:lpstr>
      <vt:lpstr>PowerPoint Presentation</vt:lpstr>
      <vt:lpstr>PowerPoint Presentation</vt:lpstr>
      <vt:lpstr>PowerPoint Presentation</vt:lpstr>
      <vt:lpstr>PowerPoint Presentation</vt:lpstr>
      <vt:lpstr>Unemployment</vt:lpstr>
      <vt:lpstr>PowerPoint Presentation</vt:lpstr>
      <vt:lpstr>Poverty</vt:lpstr>
      <vt:lpstr>PowerPoint Presentation</vt:lpstr>
      <vt:lpstr>PowerPoint Presentation</vt:lpstr>
      <vt:lpstr>Poor Health Care System</vt:lpstr>
      <vt:lpstr>PowerPoint Presentation</vt:lpstr>
      <vt:lpstr>PowerPoint Presentation</vt:lpstr>
      <vt:lpstr>PowerPoint Presentation</vt:lpstr>
      <vt:lpstr>Lack of Educational Facilities</vt:lpstr>
      <vt:lpstr>PowerPoint Presentation</vt:lpstr>
      <vt:lpstr>PowerPoint Presentation</vt:lpstr>
      <vt:lpstr>PowerPoint Presentation</vt:lpstr>
      <vt:lpstr>Child Labor and  protection</vt:lpstr>
      <vt:lpstr>PowerPoint Presentation</vt:lpstr>
      <vt:lpstr>PowerPoint Presentation</vt:lpstr>
      <vt:lpstr>Lack of Justice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Issues of Pakistan</dc:title>
  <dc:creator>kanwal noreen</dc:creator>
  <cp:lastModifiedBy>kanwal noreen</cp:lastModifiedBy>
  <cp:revision>18</cp:revision>
  <dcterms:created xsi:type="dcterms:W3CDTF">2020-11-23T04:39:11Z</dcterms:created>
  <dcterms:modified xsi:type="dcterms:W3CDTF">2020-12-08T09:34:04Z</dcterms:modified>
</cp:coreProperties>
</file>