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FCEB68-38AF-4300-B1B9-90D3880A2016}"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0A291-8A0B-4F9B-B975-6DEE3C526B49}" type="slidenum">
              <a:rPr lang="en-US" smtClean="0"/>
              <a:t>‹#›</a:t>
            </a:fld>
            <a:endParaRPr lang="en-US"/>
          </a:p>
        </p:txBody>
      </p:sp>
    </p:spTree>
    <p:extLst>
      <p:ext uri="{BB962C8B-B14F-4D97-AF65-F5344CB8AC3E}">
        <p14:creationId xmlns:p14="http://schemas.microsoft.com/office/powerpoint/2010/main" val="3196709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FCEB68-38AF-4300-B1B9-90D3880A2016}"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0A291-8A0B-4F9B-B975-6DEE3C526B49}" type="slidenum">
              <a:rPr lang="en-US" smtClean="0"/>
              <a:t>‹#›</a:t>
            </a:fld>
            <a:endParaRPr lang="en-US"/>
          </a:p>
        </p:txBody>
      </p:sp>
    </p:spTree>
    <p:extLst>
      <p:ext uri="{BB962C8B-B14F-4D97-AF65-F5344CB8AC3E}">
        <p14:creationId xmlns:p14="http://schemas.microsoft.com/office/powerpoint/2010/main" val="2255112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FCEB68-38AF-4300-B1B9-90D3880A2016}"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0A291-8A0B-4F9B-B975-6DEE3C526B49}" type="slidenum">
              <a:rPr lang="en-US" smtClean="0"/>
              <a:t>‹#›</a:t>
            </a:fld>
            <a:endParaRPr lang="en-US"/>
          </a:p>
        </p:txBody>
      </p:sp>
    </p:spTree>
    <p:extLst>
      <p:ext uri="{BB962C8B-B14F-4D97-AF65-F5344CB8AC3E}">
        <p14:creationId xmlns:p14="http://schemas.microsoft.com/office/powerpoint/2010/main" val="3903242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FCEB68-38AF-4300-B1B9-90D3880A2016}"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0A291-8A0B-4F9B-B975-6DEE3C526B49}" type="slidenum">
              <a:rPr lang="en-US" smtClean="0"/>
              <a:t>‹#›</a:t>
            </a:fld>
            <a:endParaRPr lang="en-US"/>
          </a:p>
        </p:txBody>
      </p:sp>
    </p:spTree>
    <p:extLst>
      <p:ext uri="{BB962C8B-B14F-4D97-AF65-F5344CB8AC3E}">
        <p14:creationId xmlns:p14="http://schemas.microsoft.com/office/powerpoint/2010/main" val="2344101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FCEB68-38AF-4300-B1B9-90D3880A2016}"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0A291-8A0B-4F9B-B975-6DEE3C526B49}" type="slidenum">
              <a:rPr lang="en-US" smtClean="0"/>
              <a:t>‹#›</a:t>
            </a:fld>
            <a:endParaRPr lang="en-US"/>
          </a:p>
        </p:txBody>
      </p:sp>
    </p:spTree>
    <p:extLst>
      <p:ext uri="{BB962C8B-B14F-4D97-AF65-F5344CB8AC3E}">
        <p14:creationId xmlns:p14="http://schemas.microsoft.com/office/powerpoint/2010/main" val="3616486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FCEB68-38AF-4300-B1B9-90D3880A2016}"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0A291-8A0B-4F9B-B975-6DEE3C526B49}" type="slidenum">
              <a:rPr lang="en-US" smtClean="0"/>
              <a:t>‹#›</a:t>
            </a:fld>
            <a:endParaRPr lang="en-US"/>
          </a:p>
        </p:txBody>
      </p:sp>
    </p:spTree>
    <p:extLst>
      <p:ext uri="{BB962C8B-B14F-4D97-AF65-F5344CB8AC3E}">
        <p14:creationId xmlns:p14="http://schemas.microsoft.com/office/powerpoint/2010/main" val="1314191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FCEB68-38AF-4300-B1B9-90D3880A2016}" type="datetimeFigureOut">
              <a:rPr lang="en-US" smtClean="0"/>
              <a:t>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20A291-8A0B-4F9B-B975-6DEE3C526B49}" type="slidenum">
              <a:rPr lang="en-US" smtClean="0"/>
              <a:t>‹#›</a:t>
            </a:fld>
            <a:endParaRPr lang="en-US"/>
          </a:p>
        </p:txBody>
      </p:sp>
    </p:spTree>
    <p:extLst>
      <p:ext uri="{BB962C8B-B14F-4D97-AF65-F5344CB8AC3E}">
        <p14:creationId xmlns:p14="http://schemas.microsoft.com/office/powerpoint/2010/main" val="2797565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FCEB68-38AF-4300-B1B9-90D3880A2016}" type="datetimeFigureOut">
              <a:rPr lang="en-US" smtClean="0"/>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20A291-8A0B-4F9B-B975-6DEE3C526B49}" type="slidenum">
              <a:rPr lang="en-US" smtClean="0"/>
              <a:t>‹#›</a:t>
            </a:fld>
            <a:endParaRPr lang="en-US"/>
          </a:p>
        </p:txBody>
      </p:sp>
    </p:spTree>
    <p:extLst>
      <p:ext uri="{BB962C8B-B14F-4D97-AF65-F5344CB8AC3E}">
        <p14:creationId xmlns:p14="http://schemas.microsoft.com/office/powerpoint/2010/main" val="668133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CEB68-38AF-4300-B1B9-90D3880A2016}" type="datetimeFigureOut">
              <a:rPr lang="en-US" smtClean="0"/>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20A291-8A0B-4F9B-B975-6DEE3C526B49}" type="slidenum">
              <a:rPr lang="en-US" smtClean="0"/>
              <a:t>‹#›</a:t>
            </a:fld>
            <a:endParaRPr lang="en-US"/>
          </a:p>
        </p:txBody>
      </p:sp>
    </p:spTree>
    <p:extLst>
      <p:ext uri="{BB962C8B-B14F-4D97-AF65-F5344CB8AC3E}">
        <p14:creationId xmlns:p14="http://schemas.microsoft.com/office/powerpoint/2010/main" val="1029977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FCEB68-38AF-4300-B1B9-90D3880A2016}"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0A291-8A0B-4F9B-B975-6DEE3C526B49}" type="slidenum">
              <a:rPr lang="en-US" smtClean="0"/>
              <a:t>‹#›</a:t>
            </a:fld>
            <a:endParaRPr lang="en-US"/>
          </a:p>
        </p:txBody>
      </p:sp>
    </p:spTree>
    <p:extLst>
      <p:ext uri="{BB962C8B-B14F-4D97-AF65-F5344CB8AC3E}">
        <p14:creationId xmlns:p14="http://schemas.microsoft.com/office/powerpoint/2010/main" val="2632475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FCEB68-38AF-4300-B1B9-90D3880A2016}"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0A291-8A0B-4F9B-B975-6DEE3C526B49}" type="slidenum">
              <a:rPr lang="en-US" smtClean="0"/>
              <a:t>‹#›</a:t>
            </a:fld>
            <a:endParaRPr lang="en-US"/>
          </a:p>
        </p:txBody>
      </p:sp>
    </p:spTree>
    <p:extLst>
      <p:ext uri="{BB962C8B-B14F-4D97-AF65-F5344CB8AC3E}">
        <p14:creationId xmlns:p14="http://schemas.microsoft.com/office/powerpoint/2010/main" val="1656711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CEB68-38AF-4300-B1B9-90D3880A2016}" type="datetimeFigureOut">
              <a:rPr lang="en-US" smtClean="0"/>
              <a:t>12/8/2020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20A291-8A0B-4F9B-B975-6DEE3C526B49}" type="slidenum">
              <a:rPr lang="en-US" smtClean="0"/>
              <a:t>‹#›</a:t>
            </a:fld>
            <a:endParaRPr lang="en-US"/>
          </a:p>
        </p:txBody>
      </p:sp>
    </p:spTree>
    <p:extLst>
      <p:ext uri="{BB962C8B-B14F-4D97-AF65-F5344CB8AC3E}">
        <p14:creationId xmlns:p14="http://schemas.microsoft.com/office/powerpoint/2010/main" val="298949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World Affairs and Challenges</a:t>
            </a:r>
            <a:endParaRPr lang="en-US" dirty="0"/>
          </a:p>
        </p:txBody>
      </p:sp>
      <p:sp>
        <p:nvSpPr>
          <p:cNvPr id="3" name="Subtitle 2"/>
          <p:cNvSpPr>
            <a:spLocks noGrp="1"/>
          </p:cNvSpPr>
          <p:nvPr>
            <p:ph type="subTitle" idx="1"/>
          </p:nvPr>
        </p:nvSpPr>
        <p:spPr/>
        <p:txBody>
          <a:bodyPr/>
          <a:lstStyle/>
          <a:p>
            <a:r>
              <a:rPr lang="en-US" smtClean="0"/>
              <a:t>Strategic </a:t>
            </a:r>
            <a:r>
              <a:rPr lang="en-US" dirty="0" smtClean="0"/>
              <a:t>Options for Pakistan</a:t>
            </a:r>
            <a:endParaRPr lang="en-US" dirty="0"/>
          </a:p>
        </p:txBody>
      </p:sp>
    </p:spTree>
    <p:extLst>
      <p:ext uri="{BB962C8B-B14F-4D97-AF65-F5344CB8AC3E}">
        <p14:creationId xmlns:p14="http://schemas.microsoft.com/office/powerpoint/2010/main" val="3971606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Pakistan and Muslim World</a:t>
            </a:r>
            <a:endParaRPr lang="en-US" dirty="0"/>
          </a:p>
        </p:txBody>
      </p:sp>
      <p:sp>
        <p:nvSpPr>
          <p:cNvPr id="3" name="Content Placeholder 2"/>
          <p:cNvSpPr>
            <a:spLocks noGrp="1"/>
          </p:cNvSpPr>
          <p:nvPr>
            <p:ph idx="1"/>
          </p:nvPr>
        </p:nvSpPr>
        <p:spPr/>
        <p:txBody>
          <a:bodyPr/>
          <a:lstStyle/>
          <a:p>
            <a:pPr algn="just"/>
            <a:r>
              <a:rPr lang="en-US" dirty="0"/>
              <a:t>We need to feed the teeming millions and to educate them, we need to strengthen our political and economic institutions, become more self-sufficient in agriculture and industry. </a:t>
            </a:r>
            <a:r>
              <a:rPr lang="en-US" u="sng" dirty="0">
                <a:solidFill>
                  <a:schemeClr val="accent6"/>
                </a:solidFill>
              </a:rPr>
              <a:t>Pakistan should diversify her exports instead of only depending on cotton and raw materials</a:t>
            </a:r>
            <a:r>
              <a:rPr lang="en-US" dirty="0"/>
              <a:t>. Iran is a very important country and rich in oil. Pakistan should decrease her reliance on Saudi oil and cultivate a better relationship with Iran. In plain words, the equation of religion should be taken out of politics and our diplomatic relations. </a:t>
            </a:r>
            <a:r>
              <a:rPr lang="en-US" dirty="0" smtClean="0"/>
              <a:t>Islam </a:t>
            </a:r>
            <a:r>
              <a:rPr lang="en-US" dirty="0"/>
              <a:t>remains our religion and way of life. It alone can keep various ethnic realities together. The theoretic framework of Islam is the binding force the millions of Pakistanis, but it should not alone determine our friends or foes.</a:t>
            </a:r>
          </a:p>
        </p:txBody>
      </p:sp>
    </p:spTree>
    <p:extLst>
      <p:ext uri="{BB962C8B-B14F-4D97-AF65-F5344CB8AC3E}">
        <p14:creationId xmlns:p14="http://schemas.microsoft.com/office/powerpoint/2010/main" val="385663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Dynamics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The power centers all over the world have shifted. Old enemies are new friends. National interests and political values have changed. What in old times caused wars, now result in re-conciliation and conflict resolution through dialogue. The naked and brutal military might and its display has taken a backseat. </a:t>
            </a:r>
            <a:r>
              <a:rPr lang="en-US" u="sng" dirty="0" smtClean="0">
                <a:solidFill>
                  <a:schemeClr val="accent6"/>
                </a:solidFill>
              </a:rPr>
              <a:t>The new method and instrument of domination are social media, soft power and cyber warfare</a:t>
            </a:r>
            <a:r>
              <a:rPr lang="en-US" dirty="0" smtClean="0"/>
              <a:t>. The time of blatant military inventions is almost over.  </a:t>
            </a:r>
            <a:r>
              <a:rPr lang="en-US" u="sng" dirty="0" smtClean="0">
                <a:solidFill>
                  <a:srgbClr val="FF0000"/>
                </a:solidFill>
              </a:rPr>
              <a:t>The new strategy is to attack and dominate the minds of people and nations, to burden them with never-ending debts and loans.</a:t>
            </a:r>
            <a:r>
              <a:rPr lang="en-US" dirty="0" smtClean="0"/>
              <a:t> What has brought the change from brutal military domination to </a:t>
            </a:r>
            <a:r>
              <a:rPr lang="en-US" u="sng" dirty="0" smtClean="0">
                <a:solidFill>
                  <a:srgbClr val="FF0000"/>
                </a:solidFill>
              </a:rPr>
              <a:t>overpowering the social and value system</a:t>
            </a:r>
            <a:r>
              <a:rPr lang="en-US" dirty="0" smtClean="0"/>
              <a:t> is an apparent bid to demilitarize the world and the power of ever-improving means of communication. Access to the internet and various social media tools have changed the ordinary life of citizens and also those of nations. Let analyze where this can go and what challenges we face.</a:t>
            </a:r>
            <a:endParaRPr lang="en-US" dirty="0"/>
          </a:p>
        </p:txBody>
      </p:sp>
    </p:spTree>
    <p:extLst>
      <p:ext uri="{BB962C8B-B14F-4D97-AF65-F5344CB8AC3E}">
        <p14:creationId xmlns:p14="http://schemas.microsoft.com/office/powerpoint/2010/main" val="4218325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0293" y="379141"/>
            <a:ext cx="10963507" cy="5797822"/>
          </a:xfrm>
        </p:spPr>
        <p:txBody>
          <a:bodyPr>
            <a:normAutofit/>
          </a:bodyPr>
          <a:lstStyle/>
          <a:p>
            <a:pPr algn="just"/>
            <a:r>
              <a:rPr lang="en-US" dirty="0" smtClean="0"/>
              <a:t>Conceived in the name of Islam, Pakistan emerged as only the second country to have been created thus, in the name of ideology. Suffice it to say that almost all of Pakistan’s political turmoil is the result of two factors. </a:t>
            </a:r>
            <a:r>
              <a:rPr lang="en-US" u="sng" dirty="0" smtClean="0">
                <a:solidFill>
                  <a:srgbClr val="FF0000"/>
                </a:solidFill>
              </a:rPr>
              <a:t>Firstly, one finds that after Muhammad Ali Jinnah, there was no trained second tier of political leadership</a:t>
            </a:r>
            <a:r>
              <a:rPr lang="en-US" dirty="0" smtClean="0"/>
              <a:t>. Most of his companions belonged to the elite class like himself. Though the Muslims of the Subcontinent flocked around him, once independence was achieved, the Muslim League floundered as a political party. Coming to </a:t>
            </a:r>
            <a:r>
              <a:rPr lang="en-US" u="sng" dirty="0" smtClean="0">
                <a:solidFill>
                  <a:srgbClr val="FF0000"/>
                </a:solidFill>
              </a:rPr>
              <a:t>the second factor, the political vacuum created by incompetent politicians and Military dictators, who found </a:t>
            </a:r>
            <a:r>
              <a:rPr lang="en-US" u="sng" dirty="0" err="1" smtClean="0">
                <a:solidFill>
                  <a:srgbClr val="FF0000"/>
                </a:solidFill>
              </a:rPr>
              <a:t>favour</a:t>
            </a:r>
            <a:r>
              <a:rPr lang="en-US" u="sng" dirty="0" smtClean="0">
                <a:solidFill>
                  <a:srgbClr val="FF0000"/>
                </a:solidFill>
              </a:rPr>
              <a:t> through various backings.</a:t>
            </a:r>
            <a:r>
              <a:rPr lang="en-US" dirty="0" smtClean="0"/>
              <a:t> There is a big question mark on the fate and policy options of Pakistan in the realm of foreign affairs under the current political, ideological and strategic circumstances. </a:t>
            </a:r>
            <a:endParaRPr lang="en-US" dirty="0"/>
          </a:p>
        </p:txBody>
      </p:sp>
    </p:spTree>
    <p:extLst>
      <p:ext uri="{BB962C8B-B14F-4D97-AF65-F5344CB8AC3E}">
        <p14:creationId xmlns:p14="http://schemas.microsoft.com/office/powerpoint/2010/main" val="50867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Gradual Political Awareness</a:t>
            </a:r>
            <a:endParaRPr lang="en-US" dirty="0"/>
          </a:p>
        </p:txBody>
      </p:sp>
      <p:sp>
        <p:nvSpPr>
          <p:cNvPr id="3" name="Content Placeholder 2"/>
          <p:cNvSpPr>
            <a:spLocks noGrp="1"/>
          </p:cNvSpPr>
          <p:nvPr>
            <p:ph idx="1"/>
          </p:nvPr>
        </p:nvSpPr>
        <p:spPr/>
        <p:txBody>
          <a:bodyPr/>
          <a:lstStyle/>
          <a:p>
            <a:pPr algn="just"/>
            <a:r>
              <a:rPr lang="en-US" u="sng" dirty="0" smtClean="0">
                <a:solidFill>
                  <a:schemeClr val="accent6"/>
                </a:solidFill>
              </a:rPr>
              <a:t>Politically, the masses in Pakistan have achieved enough political awareness and attachment to the democratic system, mostly due to ever-expending means of communication and real-time information around the world about political processes</a:t>
            </a:r>
            <a:r>
              <a:rPr lang="en-US" dirty="0" smtClean="0"/>
              <a:t>. The continuous political and democratic process since 2007 onwards, the post Musharraf period, is case in point. The current PTI government is the third consecutive democratically elected government, after two full terms by PPP and PML-N.</a:t>
            </a:r>
            <a:endParaRPr lang="en-US" dirty="0"/>
          </a:p>
        </p:txBody>
      </p:sp>
    </p:spTree>
    <p:extLst>
      <p:ext uri="{BB962C8B-B14F-4D97-AF65-F5344CB8AC3E}">
        <p14:creationId xmlns:p14="http://schemas.microsoft.com/office/powerpoint/2010/main" val="34761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Pakistan's contributions in World Affairs</a:t>
            </a:r>
            <a:endParaRPr lang="en-US" dirty="0"/>
          </a:p>
        </p:txBody>
      </p:sp>
      <p:sp>
        <p:nvSpPr>
          <p:cNvPr id="3" name="Content Placeholder 2"/>
          <p:cNvSpPr>
            <a:spLocks noGrp="1"/>
          </p:cNvSpPr>
          <p:nvPr>
            <p:ph idx="1"/>
          </p:nvPr>
        </p:nvSpPr>
        <p:spPr/>
        <p:txBody>
          <a:bodyPr/>
          <a:lstStyle/>
          <a:p>
            <a:pPr algn="just"/>
            <a:r>
              <a:rPr lang="en-US" u="sng" dirty="0" smtClean="0">
                <a:solidFill>
                  <a:srgbClr val="FF0000"/>
                </a:solidFill>
              </a:rPr>
              <a:t>In her foreign policy ideology, Pakistan has been playing the role of a cornerstone through the decades, especially when Z A Bhutto spearheaded the Islamic bloc, along with some Muslim stalwart leaders</a:t>
            </a:r>
            <a:r>
              <a:rPr lang="en-US" dirty="0" smtClean="0"/>
              <a:t>. The Pakistani nuclear bomb was dubbed the Islamic bomb. Pakistan wanted to be very close to the Middle Eastern bloc and did not receive massive economic aid and support, but the fault lines within the Islamic bloc not only disappointed Pakistan but also displayed disunity in the Muslim world. Iran-Iraq went to a lengthy war. </a:t>
            </a:r>
            <a:r>
              <a:rPr lang="en-US" u="sng" dirty="0" smtClean="0">
                <a:solidFill>
                  <a:srgbClr val="FF0000"/>
                </a:solidFill>
              </a:rPr>
              <a:t>Frictions for the leadership of Muslim world continue between Tehran and Riyadh, the former strongly anti-US and the latter pro, although some drift can be spotted in US-Saudi relations. </a:t>
            </a:r>
            <a:endParaRPr lang="en-US" u="sng" dirty="0">
              <a:solidFill>
                <a:srgbClr val="FF0000"/>
              </a:solidFill>
            </a:endParaRPr>
          </a:p>
        </p:txBody>
      </p:sp>
    </p:spTree>
    <p:extLst>
      <p:ext uri="{BB962C8B-B14F-4D97-AF65-F5344CB8AC3E}">
        <p14:creationId xmlns:p14="http://schemas.microsoft.com/office/powerpoint/2010/main" val="2329478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Pakistan-US Relationship</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Pakistan’s relations with the US are like a roller coaster. Both countries avoid a clean break, although they continue to blame each other after the </a:t>
            </a:r>
            <a:r>
              <a:rPr lang="en-US" u="sng" dirty="0" smtClean="0">
                <a:solidFill>
                  <a:srgbClr val="FF0000"/>
                </a:solidFill>
              </a:rPr>
              <a:t>US accused Pakistan of fostering terrorism in Afghanistan while Pakistan called US aid peanuts</a:t>
            </a:r>
            <a:r>
              <a:rPr lang="en-US" dirty="0" smtClean="0"/>
              <a:t>. Most recently, Pakistan allowed the US to use its airspace and an air base and allowed NATO to use her local route to provide supplier to US troops in Afghanistan after 9/11, but the bilateral US-Pakistan relations remained tense. Pakistani policymakers could not put the right price on their support to the US. </a:t>
            </a:r>
            <a:r>
              <a:rPr lang="en-US" u="sng" dirty="0" smtClean="0">
                <a:solidFill>
                  <a:srgbClr val="FF0000"/>
                </a:solidFill>
              </a:rPr>
              <a:t>Our foreign policymakers faltered again and could not assess the international situation and US mood correctly. Iran, our next-door </a:t>
            </a:r>
            <a:r>
              <a:rPr lang="en-US" u="sng" dirty="0" err="1" smtClean="0">
                <a:solidFill>
                  <a:srgbClr val="FF0000"/>
                </a:solidFill>
              </a:rPr>
              <a:t>neighbour</a:t>
            </a:r>
            <a:r>
              <a:rPr lang="en-US" u="sng" dirty="0" smtClean="0">
                <a:solidFill>
                  <a:srgbClr val="FF0000"/>
                </a:solidFill>
              </a:rPr>
              <a:t> and an important oil exporting country refused to cooperate with the US and stood her ground</a:t>
            </a:r>
            <a:r>
              <a:rPr lang="en-US" dirty="0" smtClean="0"/>
              <a:t>. </a:t>
            </a:r>
            <a:endParaRPr lang="en-US" dirty="0"/>
          </a:p>
        </p:txBody>
      </p:sp>
    </p:spTree>
    <p:extLst>
      <p:ext uri="{BB962C8B-B14F-4D97-AF65-F5344CB8AC3E}">
        <p14:creationId xmlns:p14="http://schemas.microsoft.com/office/powerpoint/2010/main" val="2030373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Era of Pak-Russia Strategic relations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u="sng" dirty="0" smtClean="0">
                <a:solidFill>
                  <a:schemeClr val="accent6"/>
                </a:solidFill>
              </a:rPr>
              <a:t>The moral of the story is that Pakistan must look beyond the traditional power centers and must find new friends to form a bloc</a:t>
            </a:r>
            <a:r>
              <a:rPr lang="en-US" dirty="0" smtClean="0"/>
              <a:t>. Historically Pakistan and the Soviet Union started on the wrong foot. The story of their bilateral relations is well recorded in history. It is needless to reproduce history here. Pakistan has blundered in giving the cold shoulder to the Soviet Union and by jumping on the US bandwagon unconditionally. Had </a:t>
            </a:r>
            <a:r>
              <a:rPr lang="en-US" u="sng" dirty="0" smtClean="0">
                <a:solidFill>
                  <a:schemeClr val="accent6"/>
                </a:solidFill>
              </a:rPr>
              <a:t>the wheel of history been reversed, Pakistan should have gained much more politically and economically, had she maintained a balance between US and the Soviet Union. </a:t>
            </a:r>
            <a:r>
              <a:rPr lang="en-US" dirty="0" smtClean="0"/>
              <a:t>It is still not too late for Pakistan to make amends. She should continue to capitalize on the Pakistan-Russia thaw in bilateral relations initiated by the Musharraf government. </a:t>
            </a:r>
            <a:r>
              <a:rPr lang="en-US" u="sng" dirty="0" smtClean="0">
                <a:solidFill>
                  <a:schemeClr val="accent6"/>
                </a:solidFill>
              </a:rPr>
              <a:t>Strategically, Russia the former Soviet Union, is very vitally located for Pakistan, and it produces the products required by our markets.</a:t>
            </a:r>
            <a:endParaRPr lang="en-US" u="sng" dirty="0">
              <a:solidFill>
                <a:schemeClr val="accent6"/>
              </a:solidFill>
            </a:endParaRPr>
          </a:p>
        </p:txBody>
      </p:sp>
    </p:spTree>
    <p:extLst>
      <p:ext uri="{BB962C8B-B14F-4D97-AF65-F5344CB8AC3E}">
        <p14:creationId xmlns:p14="http://schemas.microsoft.com/office/powerpoint/2010/main" val="1889931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National Interest and ways to resolve armed Conflicts</a:t>
            </a:r>
            <a:endParaRPr lang="en-US" dirty="0"/>
          </a:p>
        </p:txBody>
      </p:sp>
      <p:sp>
        <p:nvSpPr>
          <p:cNvPr id="3" name="Content Placeholder 2"/>
          <p:cNvSpPr>
            <a:spLocks noGrp="1"/>
          </p:cNvSpPr>
          <p:nvPr>
            <p:ph idx="1"/>
          </p:nvPr>
        </p:nvSpPr>
        <p:spPr/>
        <p:txBody>
          <a:bodyPr>
            <a:normAutofit/>
          </a:bodyPr>
          <a:lstStyle/>
          <a:p>
            <a:pPr algn="just"/>
            <a:r>
              <a:rPr lang="en-US" dirty="0" smtClean="0"/>
              <a:t>Countries are now fighting a war of survival against hunger, disease and illiteracy. </a:t>
            </a:r>
            <a:r>
              <a:rPr lang="en-US" u="sng" dirty="0" smtClean="0">
                <a:solidFill>
                  <a:schemeClr val="accent6"/>
                </a:solidFill>
              </a:rPr>
              <a:t>The tools nations need to fight this war are not bombs or tonics, but dialogue and cooperation</a:t>
            </a:r>
            <a:r>
              <a:rPr lang="en-US" dirty="0" smtClean="0"/>
              <a:t>. Viewed in the realm of the theory of realism in conflict resolution through peace, active wars and violence are no longer relevant to extend one’s national interests. </a:t>
            </a:r>
            <a:r>
              <a:rPr lang="en-US" u="sng" dirty="0" smtClean="0">
                <a:solidFill>
                  <a:schemeClr val="accent6"/>
                </a:solidFill>
              </a:rPr>
              <a:t>What comes foremost in the foreign policy options for all the nations is to safeguard national interest, which is pre-dominantly economic interest today</a:t>
            </a:r>
            <a:r>
              <a:rPr lang="en-US" dirty="0" smtClean="0"/>
              <a:t>. We buried ideological conflicts a long time back, when the two super powers, USA and the Soviet Union called for a reduction in their mutual rivalry and when the Cold War transformed into a “detente”,</a:t>
            </a:r>
            <a:endParaRPr lang="en-US" dirty="0"/>
          </a:p>
        </p:txBody>
      </p:sp>
    </p:spTree>
    <p:extLst>
      <p:ext uri="{BB962C8B-B14F-4D97-AF65-F5344CB8AC3E}">
        <p14:creationId xmlns:p14="http://schemas.microsoft.com/office/powerpoint/2010/main" val="4025838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dirty="0"/>
              <a:t>The Soviet break up into various states in 1992 was the final nail in the coffin of ideologies. All major nations, China, USA, Russia, India and the European bloc are today perusing their national interests. Their friends and enemies are determined by their economic needs and realistic national interests. Pakistan, too, should break away from the old shackles while determining her friends or foes. </a:t>
            </a:r>
            <a:r>
              <a:rPr lang="en-US" u="sng" dirty="0">
                <a:solidFill>
                  <a:srgbClr val="FF0000"/>
                </a:solidFill>
              </a:rPr>
              <a:t>Policymakers should shake themselves out of the long and deep slumber and wake up to the new realities and shifting national interests.</a:t>
            </a:r>
            <a:r>
              <a:rPr lang="en-US" dirty="0"/>
              <a:t> Pakistan would do well if she reaches some sort of peaceful resolution to all her disputes with India. </a:t>
            </a:r>
            <a:r>
              <a:rPr lang="en-US" u="sng" dirty="0">
                <a:solidFill>
                  <a:schemeClr val="accent6"/>
                </a:solidFill>
              </a:rPr>
              <a:t>She must lobby for the involvement of major power blocs in the resolution of the Kashmir issue, which is a constant thorn in </a:t>
            </a:r>
            <a:r>
              <a:rPr lang="en-US" u="sng" dirty="0" smtClean="0">
                <a:solidFill>
                  <a:schemeClr val="accent6"/>
                </a:solidFill>
              </a:rPr>
              <a:t>Indo Pakistan </a:t>
            </a:r>
            <a:r>
              <a:rPr lang="en-US" u="sng" dirty="0">
                <a:solidFill>
                  <a:schemeClr val="accent6"/>
                </a:solidFill>
              </a:rPr>
              <a:t>relations. </a:t>
            </a:r>
          </a:p>
        </p:txBody>
      </p:sp>
    </p:spTree>
    <p:extLst>
      <p:ext uri="{BB962C8B-B14F-4D97-AF65-F5344CB8AC3E}">
        <p14:creationId xmlns:p14="http://schemas.microsoft.com/office/powerpoint/2010/main" val="1161977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TotalTime>
  <Words>1274</Words>
  <Application>Microsoft Office PowerPoint</Application>
  <PresentationFormat>Widescreen</PresentationFormat>
  <Paragraphs>18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World Affairs and Challenges</vt:lpstr>
      <vt:lpstr>Changing Dynamics</vt:lpstr>
      <vt:lpstr>PowerPoint Presentation</vt:lpstr>
      <vt:lpstr>Gradual Political Awareness</vt:lpstr>
      <vt:lpstr>Pakistan's contributions in World Affairs</vt:lpstr>
      <vt:lpstr>Pakistan-US Relationship</vt:lpstr>
      <vt:lpstr>New Era of Pak-Russia Strategic relations</vt:lpstr>
      <vt:lpstr>National Interest and ways to resolve armed Conflicts</vt:lpstr>
      <vt:lpstr>PowerPoint Presentation</vt:lpstr>
      <vt:lpstr>Pakistan and Muslim World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kanwal noreen</dc:creator>
  <cp:lastModifiedBy>kanwal noreen</cp:lastModifiedBy>
  <cp:revision>8</cp:revision>
  <dcterms:created xsi:type="dcterms:W3CDTF">2020-12-07T18:03:32Z</dcterms:created>
  <dcterms:modified xsi:type="dcterms:W3CDTF">2020-12-08T09:35:15Z</dcterms:modified>
</cp:coreProperties>
</file>