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91" r:id="rId3"/>
    <p:sldId id="452" r:id="rId4"/>
    <p:sldId id="453" r:id="rId5"/>
    <p:sldId id="454" r:id="rId6"/>
    <p:sldId id="455" r:id="rId7"/>
    <p:sldId id="456" r:id="rId8"/>
    <p:sldId id="458" r:id="rId9"/>
    <p:sldId id="459" r:id="rId10"/>
    <p:sldId id="460" r:id="rId11"/>
    <p:sldId id="461" r:id="rId12"/>
    <p:sldId id="462" r:id="rId13"/>
    <p:sldId id="463" r:id="rId14"/>
    <p:sldId id="451" r:id="rId15"/>
    <p:sldId id="449" r:id="rId16"/>
    <p:sldId id="466" r:id="rId17"/>
    <p:sldId id="465" r:id="rId18"/>
    <p:sldId id="464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 autoAdjust="0"/>
    <p:restoredTop sz="90693" autoAdjust="0"/>
  </p:normalViewPr>
  <p:slideViewPr>
    <p:cSldViewPr>
      <p:cViewPr varScale="1">
        <p:scale>
          <a:sx n="66" d="100"/>
          <a:sy n="66" d="100"/>
        </p:scale>
        <p:origin x="11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4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D2D3F-B0F1-446B-B7CC-19B90EB0017B}" type="datetimeFigureOut">
              <a:rPr lang="en-US"/>
              <a:pPr>
                <a:defRPr/>
              </a:pPr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A4F69-47FA-46CC-8030-E13D0EF9E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EB11F-C391-4BDD-82EB-6F3E13A9F9E1}" type="datetimeFigureOut">
              <a:rPr lang="en-US"/>
              <a:pPr>
                <a:defRPr/>
              </a:pPr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D068-AB96-40B8-9FAA-4228627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669FE-0345-4152-A335-E3D8B60CD5FA}" type="datetimeFigureOut">
              <a:rPr lang="en-US"/>
              <a:pPr>
                <a:defRPr/>
              </a:pPr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40A0-6A5C-4BDA-AED7-03967CF04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D45C-81C4-4E27-A18A-8835B7066D8D}" type="datetimeFigureOut">
              <a:rPr lang="en-US"/>
              <a:pPr>
                <a:defRPr/>
              </a:pPr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4F1D-9F1B-4CA4-932E-311654E99826}" type="datetimeFigureOut">
              <a:rPr lang="en-US"/>
              <a:pPr>
                <a:defRPr/>
              </a:pPr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E4233-E030-4D82-AE1D-06E871FCE686}" type="datetimeFigureOut">
              <a:rPr lang="en-US"/>
              <a:pPr>
                <a:defRPr/>
              </a:pPr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EE9E-C85E-43CC-91D6-50F7B4961BB7}" type="datetimeFigureOut">
              <a:rPr lang="en-US"/>
              <a:pPr>
                <a:defRPr/>
              </a:pPr>
              <a:t>10/31/2022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F8884-1DEA-4C84-A489-E724713CC95E}" type="datetimeFigureOut">
              <a:rPr lang="en-US"/>
              <a:pPr>
                <a:defRPr/>
              </a:pPr>
              <a:t>10/31/2022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FE5A-BFC9-454A-A87C-69BA4FE25A0F}" type="datetimeFigureOut">
              <a:rPr lang="en-US"/>
              <a:pPr>
                <a:defRPr/>
              </a:pPr>
              <a:t>10/31/2022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6603-BAC9-4FFA-BE72-57B7C0EDA50D}" type="datetimeFigureOut">
              <a:rPr lang="en-US"/>
              <a:pPr>
                <a:defRPr/>
              </a:pPr>
              <a:t>10/31/2022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2E53-C0F0-49CC-8B3F-6BA3D019B99D}" type="datetimeFigureOut">
              <a:rPr lang="en-US"/>
              <a:pPr>
                <a:defRPr/>
              </a:pPr>
              <a:t>10/31/2022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ln>
            <a:noFill/>
          </a:ln>
        </p:spPr>
        <p:txBody>
          <a:bodyPr/>
          <a:lstStyle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A9AB-7925-475F-87E4-57F6EF092961}" type="datetimeFigureOut">
              <a:rPr lang="en-US"/>
              <a:pPr>
                <a:defRPr/>
              </a:pPr>
              <a:t>10/31/2022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C3780-DD3C-46A5-8303-4579155A8DB3}" type="datetimeFigureOut">
              <a:rPr lang="en-US"/>
              <a:pPr>
                <a:defRPr/>
              </a:pPr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4502-BF88-49E9-A189-5718D68C95C9}" type="datetimeFigureOut">
              <a:rPr lang="en-US"/>
              <a:pPr>
                <a:defRPr/>
              </a:pPr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29AB0-274B-47BE-985F-46164E2F9B8D}" type="datetimeFigureOut">
              <a:rPr lang="en-US"/>
              <a:pPr>
                <a:defRPr/>
              </a:pPr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8FDB-2D8C-4804-B582-7DB90366B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0B030-1580-4866-BCBB-5B9DCBDFAB68}" type="datetimeFigureOut">
              <a:rPr lang="en-US"/>
              <a:pPr>
                <a:defRPr/>
              </a:pPr>
              <a:t>10/31/2022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EB8B-B6EB-443D-9CB4-B019CEC8F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F0F97-1060-4EBF-B543-874A8397FCDC}" type="datetimeFigureOut">
              <a:rPr lang="en-US"/>
              <a:pPr>
                <a:defRPr/>
              </a:pPr>
              <a:t>10/31/2022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04A5-FF6A-4891-8FE3-D539A7A66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8A180-20FC-43E6-ACF2-E4D2D7D4238C}" type="datetimeFigureOut">
              <a:rPr lang="en-US"/>
              <a:pPr>
                <a:defRPr/>
              </a:pPr>
              <a:t>10/31/2022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12834-41A2-49E3-8762-B14EE3F5C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42E86-E886-49FE-9E81-CBA74FDF21F4}" type="datetimeFigureOut">
              <a:rPr lang="en-US"/>
              <a:pPr>
                <a:defRPr/>
              </a:pPr>
              <a:t>10/31/2022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A6F0D-A611-4358-861D-7B01E8303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854A5-A6D3-4FF2-A83D-4A92E35723B6}" type="datetimeFigureOut">
              <a:rPr lang="en-US"/>
              <a:pPr>
                <a:defRPr/>
              </a:pPr>
              <a:t>10/31/2022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9F47-3AF0-4617-BC60-2E592392BB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CA2E3-A4EC-4D3C-A723-C30C7527518B}" type="datetimeFigureOut">
              <a:rPr lang="en-US"/>
              <a:pPr>
                <a:defRPr/>
              </a:pPr>
              <a:t>10/31/2022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F8B95-FD24-4BC4-B430-69A3136D1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E62B1BE-7229-4612-B077-302E9FB27D58}" type="datetimeFigureOut">
              <a:rPr lang="en-US"/>
              <a:pPr>
                <a:defRPr/>
              </a:pPr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367C90-D8D8-4A11-9BC3-E7451ACC5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40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1CF5B1-68BC-4F44-89BE-2F24F67B5729}" type="datetimeFigureOut">
              <a:rPr lang="en-US"/>
              <a:pPr>
                <a:defRPr/>
              </a:pPr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of Algorithms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81400" y="360045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Lecture 4</a:t>
            </a:r>
            <a:endParaRPr lang="en-US" sz="3200" b="1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7190072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85725"/>
      </p:ext>
    </p:extLst>
  </p:cSld>
  <p:clrMapOvr>
    <a:masterClrMapping/>
  </p:clrMapOvr>
  <p:transition>
    <p:pull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vs Iteration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987" y="1676400"/>
            <a:ext cx="6097013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52656"/>
      </p:ext>
    </p:extLst>
  </p:cSld>
  <p:clrMapOvr>
    <a:masterClrMapping/>
  </p:clrMapOvr>
  <p:transition>
    <p:pull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</a:t>
            </a:r>
            <a:r>
              <a:rPr lang="en-US" smtClean="0"/>
              <a:t>vs Iteration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616" y="1417638"/>
            <a:ext cx="7665784" cy="353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70333"/>
      </p:ext>
    </p:extLst>
  </p:cSld>
  <p:clrMapOvr>
    <a:masterClrMapping/>
  </p:clrMapOvr>
  <p:transition>
    <p:pull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Recursion and Recurrence Relations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3386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247D13E-74E5-4BB8-A406-76828F16EA1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Recurrences and Running Time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689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An equation or inequality that describes a function in terms of its value on smaller inputs.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			 </a:t>
            </a:r>
            <a:r>
              <a:rPr lang="en-US" altLang="en-US" sz="2400" dirty="0">
                <a:latin typeface="Comic Sans MS" panose="030F0702030302020204" pitchFamily="66" charset="0"/>
              </a:rPr>
              <a:t>T(n) = T(n-1) + n</a:t>
            </a:r>
            <a:endParaRPr lang="en-US" altLang="en-US" sz="24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en-US" sz="2400" dirty="0">
                <a:solidFill>
                  <a:srgbClr val="CC0000"/>
                </a:solidFill>
              </a:rPr>
              <a:t>Recurrences arise when an algorithm contains recursive calls to itself</a:t>
            </a:r>
          </a:p>
          <a:p>
            <a:pPr>
              <a:lnSpc>
                <a:spcPct val="160000"/>
              </a:lnSpc>
            </a:pPr>
            <a:r>
              <a:rPr lang="en-US" altLang="en-US" sz="2400" dirty="0"/>
              <a:t>What is the actual running time of the algorithm?</a:t>
            </a:r>
          </a:p>
          <a:p>
            <a:pPr>
              <a:lnSpc>
                <a:spcPct val="130000"/>
              </a:lnSpc>
            </a:pPr>
            <a:r>
              <a:rPr lang="en-US" altLang="en-US" sz="2400" dirty="0"/>
              <a:t>Need to solve the recurrence	</a:t>
            </a:r>
          </a:p>
          <a:p>
            <a:pPr lvl="1">
              <a:lnSpc>
                <a:spcPct val="130000"/>
              </a:lnSpc>
            </a:pPr>
            <a:r>
              <a:rPr lang="en-US" altLang="en-US" sz="2000" dirty="0"/>
              <a:t>Find an explicit formula of the expression</a:t>
            </a:r>
          </a:p>
          <a:p>
            <a:pPr lvl="1">
              <a:lnSpc>
                <a:spcPct val="130000"/>
              </a:lnSpc>
            </a:pPr>
            <a:r>
              <a:rPr lang="en-US" altLang="en-US" sz="2000" dirty="0"/>
              <a:t>Bound the recurrence by an expression that involves n</a:t>
            </a:r>
          </a:p>
        </p:txBody>
      </p:sp>
    </p:spTree>
    <p:extLst>
      <p:ext uri="{BB962C8B-B14F-4D97-AF65-F5344CB8AC3E}">
        <p14:creationId xmlns:p14="http://schemas.microsoft.com/office/powerpoint/2010/main" val="3688552291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Recurrence Relation?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759" y="1524000"/>
            <a:ext cx="7833841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10965"/>
      </p:ext>
    </p:extLst>
  </p:cSld>
  <p:clrMapOvr>
    <a:masterClrMapping/>
  </p:clrMapOvr>
  <p:transition>
    <p:pull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050" y="1469298"/>
            <a:ext cx="7219950" cy="494102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Forming Recurrence 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69760"/>
      </p:ext>
    </p:extLst>
  </p:cSld>
  <p:clrMapOvr>
    <a:masterClrMapping/>
  </p:clrMapOvr>
  <p:transition>
    <p:pull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Forming Recurrence Relations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417638"/>
            <a:ext cx="7145767" cy="476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99515"/>
      </p:ext>
    </p:extLst>
  </p:cSld>
  <p:clrMapOvr>
    <a:masterClrMapping/>
  </p:clrMapOvr>
  <p:transition>
    <p:pull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Recursive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09174"/>
      </p:ext>
    </p:extLst>
  </p:cSld>
  <p:clrMapOvr>
    <a:masterClrMapping/>
  </p:clrMapOvr>
  <p:transition>
    <p:pull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675" y="1600200"/>
            <a:ext cx="7192925" cy="424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26167"/>
      </p:ext>
    </p:extLst>
  </p:cSld>
  <p:clrMapOvr>
    <a:masterClrMapping/>
  </p:clrMapOvr>
  <p:transition>
    <p:pull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07" y="1600200"/>
            <a:ext cx="7981786" cy="385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62695"/>
      </p:ext>
    </p:extLst>
  </p:cSld>
  <p:clrMapOvr>
    <a:masterClrMapping/>
  </p:clrMapOvr>
  <p:transition>
    <p:pull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76400"/>
            <a:ext cx="6880921" cy="377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67106"/>
      </p:ext>
    </p:extLst>
  </p:cSld>
  <p:clrMapOvr>
    <a:masterClrMapping/>
  </p:clrMapOvr>
  <p:transition>
    <p:pull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734" y="1417638"/>
            <a:ext cx="8212352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67725"/>
      </p:ext>
    </p:extLst>
  </p:cSld>
  <p:clrMapOvr>
    <a:masterClrMapping/>
  </p:clrMapOvr>
  <p:transition>
    <p:pull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using Recursion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414009"/>
            <a:ext cx="7126483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39626"/>
      </p:ext>
    </p:extLst>
  </p:cSld>
  <p:clrMapOvr>
    <a:masterClrMapping/>
  </p:clrMapOvr>
  <p:transition>
    <p:pull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134" y="383862"/>
            <a:ext cx="6567465" cy="570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25446"/>
      </p:ext>
    </p:extLst>
  </p:cSld>
  <p:clrMapOvr>
    <a:masterClrMapping/>
  </p:clrMapOvr>
  <p:transition>
    <p:pull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293091"/>
            <a:ext cx="7924800" cy="480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19567"/>
      </p:ext>
    </p:extLst>
  </p:cSld>
  <p:clrMapOvr>
    <a:masterClrMapping/>
  </p:clrMapOvr>
  <p:transition>
    <p:pull dir="r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On-screen Show (4:3)</PresentationFormat>
  <Paragraphs>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Comic Sans MS</vt:lpstr>
      <vt:lpstr>Office Theme</vt:lpstr>
      <vt:lpstr>Custom Design</vt:lpstr>
      <vt:lpstr>Analysis of Algorithms</vt:lpstr>
      <vt:lpstr>Recursive Functions</vt:lpstr>
      <vt:lpstr>Recursion</vt:lpstr>
      <vt:lpstr>Recursion</vt:lpstr>
      <vt:lpstr>Recursion</vt:lpstr>
      <vt:lpstr>PowerPoint Presentation</vt:lpstr>
      <vt:lpstr>Example using Recursion</vt:lpstr>
      <vt:lpstr>PowerPoint Presentation</vt:lpstr>
      <vt:lpstr>PowerPoint Presentation</vt:lpstr>
      <vt:lpstr>PowerPoint Presentation</vt:lpstr>
      <vt:lpstr>Recursion vs Iteration</vt:lpstr>
      <vt:lpstr>Recursion vs Iteration</vt:lpstr>
      <vt:lpstr>Recursion and Recurrence Relations</vt:lpstr>
      <vt:lpstr>Recurrences and Running Time</vt:lpstr>
      <vt:lpstr>What is Recurrence Relation?</vt:lpstr>
      <vt:lpstr>Forming Recurrence Relations</vt:lpstr>
      <vt:lpstr>Forming Recurrence Relations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2008-09-16T18:22:21Z</dcterms:created>
  <dcterms:modified xsi:type="dcterms:W3CDTF">2022-10-31T07:13:49Z</dcterms:modified>
</cp:coreProperties>
</file>