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9" r:id="rId16"/>
    <p:sldId id="260" r:id="rId17"/>
    <p:sldId id="261" r:id="rId18"/>
    <p:sldId id="262" r:id="rId19"/>
    <p:sldId id="279" r:id="rId20"/>
    <p:sldId id="263" r:id="rId21"/>
    <p:sldId id="264" r:id="rId22"/>
    <p:sldId id="277" r:id="rId23"/>
    <p:sldId id="278" r:id="rId2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6A39-C7E5-47B5-9B3B-4CA501026641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F9EB8-8D87-4383-A2D6-DD36B8A78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E5C61A-F006-413F-B29D-AB7A89F5751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6774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E0120E-D739-40AE-AAC5-14A9FBC3369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186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05216C-96A4-4B1D-8B14-E0877E24681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495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0B259-4DA1-4216-9216-4C0C2338D16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297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BCD71B-A0B0-4FC0-ADA3-737C42DF93A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67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F7198B-1503-498B-86BF-4BFCEE1B3F2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619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F406F1-A0F2-4665-B3A3-1325B313E4C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791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BBFCFA-F8ED-4600-A382-E5C01689784D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9513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93EAB1-2083-4242-9817-8D0AC95FE98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6938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F37E3D-224A-4991-9E52-E79BEB30EE2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03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8757CF-27A2-4F0B-A1E0-F3182DC3A68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423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C6326-81E9-496C-9280-0CC7DE94D06B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686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68E3-C23F-45E5-9F2E-55747223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1318F-C4BE-44EF-8B45-A126325C1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B11F-F61B-4F26-AF62-EF099FBC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971E-BA8C-4B49-9552-B5389854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6B4C-031B-4AAF-AA31-4D0F9C6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78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34D2-7C61-4A7F-964C-2BBE5C38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4B92-36B0-4B07-B9BE-25D6FA18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B5BD-1763-4789-A072-5B5C0A8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E534-871A-4058-9FBB-0321B5F3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439E-699C-4D72-B894-CFFC86D8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24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AFBC-7AAF-4552-8FD1-C18A2F60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25BC0-DDF5-497A-B8A3-56892EA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CEF1-7C4E-4C5F-B007-CF8DBC1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65F7-D722-41FF-A4D1-59DA0FE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3F95-3616-4DCE-A35A-E6C57A9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741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BC4D-553C-4C4E-9FD0-BB51F044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FBF1-3544-4196-99B6-261CCD0D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F592-533D-48BE-A7E5-54062CD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2518-9B4A-415E-88FE-F6FB37BF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13D3-B44F-4F4D-B9B4-51AF83F8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2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56DC-3414-4210-82AC-A29010DA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30B9-CC63-4616-A55E-BD667CCC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77C7-C718-42A7-B240-5DCB2D2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E413-B9F4-4ABD-9BB8-97EF76C2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A89B-3733-4FEE-BE73-D46B67DB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122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95F-BA3F-49D8-BA19-3955918E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5952-EDBF-48A5-A40E-1C3C21E5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EB414-2395-4715-BEC3-06C17283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CC90D-0417-44B9-98CB-077B573A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C7F7-8BF5-4858-A036-BD4A6D15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8D53-3D4E-4AF3-AF4D-82DD4075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84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3DF-3331-4C54-9129-AD38F6B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CAAA-BBE0-493B-AD52-6AD7EC8E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7154-E2A7-48CD-AB17-F70BDA64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BC259-5640-4FC4-AAAE-23687C58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BE9D-89C8-4D7B-8C03-C6795F9F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11741-342A-4825-B8F4-34BD90B4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70252-C3DD-42D9-808C-D640B27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673AC-A656-4C5E-96F2-BEF16515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42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58A7-4738-4BB9-A55A-C931FC48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F34F9-6AB4-41E2-AF99-A1E6C59B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94BF2-2842-48A0-943E-2D27745A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445E6-24C4-46C9-BBAA-897F8A1E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32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C3CF3-03CF-4B84-BDB5-778D072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112B-CBDB-4220-A7D9-6F2DE79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69D25-6496-4638-8117-3494344E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0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317-B137-490C-9FF4-0CC098E6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6DAF-0EB3-4438-B513-1EFAFC8B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8DF32-71C8-4173-816F-3446227F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6F4E-C14B-4D32-95FE-75DC8C48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2DAA-865C-4A34-8B6E-3D45F335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53F9-73C1-4721-8E2D-AA43CDC1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34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C48D-FDE5-4348-A707-66FCDC0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82EAC-EFCE-4B04-93B7-9B604509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DE72E-00BD-45A2-9C7F-B1DA6665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3E5F-CE17-4229-B811-F8590ED5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3856-58B3-4D02-B88B-D0A9BB13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6B0A3-4CF7-44D2-8B50-E2EB95D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25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B341B-5FC3-4451-990E-E1CAE51F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C6D2E-2039-417F-A9C6-C0FD525A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3E5B-2E87-4E99-980A-4C76ADB8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AFA9-B746-4258-8855-1B56D5758D4F}" type="datetimeFigureOut">
              <a:rPr lang="en-PK" smtClean="0"/>
              <a:t>12/02/2022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3FFB-06AE-4611-8DA1-205D6D036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E704-39C7-4361-81F1-4CE1D439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AAD9-75BE-42CA-BA9F-20DA291DFC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88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181-EFC2-4B02-95A9-2366728E0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817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Mincho" pitchFamily="49" charset="-128"/>
              </a:rPr>
              <a:t>Binary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ea typeface="MS Mincho" pitchFamily="49" charset="-128"/>
              </a:rPr>
              <a:t> Trees</a:t>
            </a:r>
            <a:r>
              <a:rPr lang="en-US" dirty="0" smtClean="0"/>
              <a:t> (BSTs)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cs typeface="Times New Roman" panose="02020603050405020304" pitchFamily="18" charset="0"/>
              </a:rPr>
              <a:t>Binary Search  Tree Property</a:t>
            </a:r>
            <a:r>
              <a:rPr lang="en-US" altLang="en-US" smtClean="0">
                <a:cs typeface="Times New Roman" panose="02020603050405020304" pitchFamily="18" charset="0"/>
              </a:rPr>
              <a:t>:</a:t>
            </a:r>
            <a:r>
              <a:rPr lang="es-ES_tradnl" altLang="en-US" smtClean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a node is </a:t>
            </a:r>
            <a:r>
              <a:rPr lang="en-US" altLang="en-US" i="1" smtClean="0">
                <a:solidFill>
                  <a:srgbClr val="FFCC00"/>
                </a:solidFill>
                <a:cs typeface="Times New Roman" panose="02020603050405020304" pitchFamily="18" charset="0"/>
              </a:rPr>
              <a:t>greater</a:t>
            </a:r>
            <a:r>
              <a:rPr lang="en-US" altLang="en-US" smtClean="0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left child and </a:t>
            </a:r>
            <a:r>
              <a:rPr lang="en-US" altLang="en-US" i="1" smtClean="0">
                <a:solidFill>
                  <a:srgbClr val="FFCC00"/>
                </a:solidFill>
                <a:cs typeface="Times New Roman" panose="02020603050405020304" pitchFamily="18" charset="0"/>
              </a:rPr>
              <a:t>less</a:t>
            </a:r>
            <a:r>
              <a:rPr lang="en-US" altLang="en-US" smtClean="0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right child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2" descr="P456"/>
          <p:cNvPicPr>
            <a:picLocks noChangeAspect="1" noChangeArrowheads="1"/>
          </p:cNvPicPr>
          <p:nvPr/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38400"/>
            <a:ext cx="3132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2438401"/>
            <a:ext cx="3581400" cy="3540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/>
              <a:t>In a BST, the value stored at the root of a </a:t>
            </a:r>
            <a:r>
              <a:rPr lang="en-US" sz="3200" dirty="0" err="1"/>
              <a:t>subtree</a:t>
            </a:r>
            <a:r>
              <a:rPr lang="en-US" sz="3200" dirty="0"/>
              <a:t>  is </a:t>
            </a:r>
            <a:r>
              <a:rPr lang="en-US" sz="3200" i="1" dirty="0"/>
              <a:t>greater </a:t>
            </a:r>
            <a:r>
              <a:rPr lang="en-US" sz="3200" dirty="0"/>
              <a:t>than any value in its left </a:t>
            </a:r>
            <a:r>
              <a:rPr lang="en-US" sz="3200" dirty="0" err="1"/>
              <a:t>subtree</a:t>
            </a:r>
            <a:r>
              <a:rPr lang="en-US" sz="3200" dirty="0"/>
              <a:t> and </a:t>
            </a:r>
            <a:r>
              <a:rPr lang="en-US" sz="3200" i="1" dirty="0"/>
              <a:t>less</a:t>
            </a:r>
            <a:r>
              <a:rPr lang="en-US" sz="3200" dirty="0"/>
              <a:t>  than any value in its right </a:t>
            </a:r>
            <a:r>
              <a:rPr lang="en-US" sz="3200" dirty="0" err="1"/>
              <a:t>subtree</a:t>
            </a:r>
            <a:r>
              <a:rPr lang="en-US" sz="3200" dirty="0"/>
              <a:t>!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2438400"/>
            <a:ext cx="3581400" cy="4376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/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/>
              <a:t>Ans</a:t>
            </a:r>
            <a:r>
              <a:rPr lang="en-US" sz="2800" dirty="0"/>
              <a:t>: 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/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/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Times New Roman"/>
              </a:rPr>
              <a:t>Ans</a:t>
            </a:r>
            <a:r>
              <a:rPr lang="en-US" sz="2800" dirty="0">
                <a:latin typeface="Times New Roman"/>
              </a:rPr>
              <a:t>: 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itchFamily="49" charset="-128"/>
              </a:rPr>
              <a:t>How to search a binary search tree?</a:t>
            </a:r>
            <a:r>
              <a:rPr lang="en-US" altLang="en-US" sz="400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6096000" y="16764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Start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Compare the value of the item you are searching for with the value stored at the root</a:t>
            </a:r>
          </a:p>
          <a:p>
            <a:pPr algn="l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If the values are equal, then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found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if it is a leaf node, then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MS Mincho" pitchFamily="49" charset="-128"/>
              </a:rPr>
              <a:t>How to search a binary search tree?</a:t>
            </a:r>
            <a:r>
              <a:rPr lang="en-US" altLang="en-US" sz="400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791200" y="1760538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If it is less than the value stored at the root, then search the left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If it is greater than the value stored at the root, then search the right subtree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Repeat steps 2-6 for the root of the subtree chosen in the previous step 4 or 5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-51744"/>
            <a:ext cx="5403272" cy="6932827"/>
          </a:xfrm>
        </p:spPr>
      </p:pic>
    </p:spTree>
    <p:extLst>
      <p:ext uri="{BB962C8B-B14F-4D97-AF65-F5344CB8AC3E}">
        <p14:creationId xmlns:p14="http://schemas.microsoft.com/office/powerpoint/2010/main" val="2473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 b="54557"/>
          <a:stretch/>
        </p:blipFill>
        <p:spPr>
          <a:xfrm>
            <a:off x="1700857" y="365125"/>
            <a:ext cx="8302124" cy="6054435"/>
          </a:xfrm>
        </p:spPr>
      </p:pic>
    </p:spTree>
    <p:extLst>
      <p:ext uri="{BB962C8B-B14F-4D97-AF65-F5344CB8AC3E}">
        <p14:creationId xmlns:p14="http://schemas.microsoft.com/office/powerpoint/2010/main" val="42088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1" y="0"/>
            <a:ext cx="5452649" cy="6889823"/>
          </a:xfrm>
        </p:spPr>
      </p:pic>
    </p:spTree>
    <p:extLst>
      <p:ext uri="{BB962C8B-B14F-4D97-AF65-F5344CB8AC3E}">
        <p14:creationId xmlns:p14="http://schemas.microsoft.com/office/powerpoint/2010/main" val="6030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5" y="-8528"/>
            <a:ext cx="5670250" cy="6866528"/>
          </a:xfrm>
        </p:spPr>
      </p:pic>
    </p:spTree>
    <p:extLst>
      <p:ext uri="{BB962C8B-B14F-4D97-AF65-F5344CB8AC3E}">
        <p14:creationId xmlns:p14="http://schemas.microsoft.com/office/powerpoint/2010/main" val="27574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258291"/>
            <a:ext cx="2438400" cy="3352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Mincho" pitchFamily="49" charset="-128"/>
              </a:rPr>
              <a:t>Use the binary search tree property to insert the new item at the correct place</a:t>
            </a:r>
            <a:r>
              <a:rPr lang="en-US" altLang="en-US" dirty="0"/>
              <a:t> </a:t>
            </a:r>
          </a:p>
        </p:txBody>
      </p:sp>
      <p:pic>
        <p:nvPicPr>
          <p:cNvPr id="27652" name="Picture 1028" descr="P468"/>
          <p:cNvPicPr>
            <a:picLocks noChangeAspect="1" noChangeArrowheads="1"/>
          </p:cNvPicPr>
          <p:nvPr/>
        </p:nvPicPr>
        <p:blipFill>
          <a:blip r:embed="rId3" cstate="hq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601"/>
            <a:ext cx="60198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8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trees have min 0 or 1 or 2 child</a:t>
            </a:r>
          </a:p>
          <a:p>
            <a:r>
              <a:rPr lang="en-US" dirty="0" smtClean="0"/>
              <a:t>There is no systematic way to construct Binary trees</a:t>
            </a:r>
          </a:p>
          <a:p>
            <a:r>
              <a:rPr lang="en-US" dirty="0" smtClean="0"/>
              <a:t>O(n) time is required to search an element</a:t>
            </a:r>
          </a:p>
          <a:p>
            <a:endParaRPr lang="en-US" dirty="0"/>
          </a:p>
          <a:p>
            <a:r>
              <a:rPr lang="en-US" dirty="0" smtClean="0"/>
              <a:t>Binary Search tree have same properties</a:t>
            </a:r>
          </a:p>
          <a:p>
            <a:r>
              <a:rPr lang="en-US" dirty="0" smtClean="0"/>
              <a:t>There is systematic way to add data in tree in order to provide 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0" r="8745"/>
          <a:stretch/>
        </p:blipFill>
        <p:spPr>
          <a:xfrm>
            <a:off x="2410691" y="0"/>
            <a:ext cx="5915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r="10455"/>
          <a:stretch/>
        </p:blipFill>
        <p:spPr>
          <a:xfrm>
            <a:off x="3325091" y="2209"/>
            <a:ext cx="4585853" cy="6858534"/>
          </a:xfrm>
        </p:spPr>
      </p:pic>
    </p:spTree>
    <p:extLst>
      <p:ext uri="{BB962C8B-B14F-4D97-AF65-F5344CB8AC3E}">
        <p14:creationId xmlns:p14="http://schemas.microsoft.com/office/powerpoint/2010/main" val="2475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Binary search tree using the following keys.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6, 5, 9, 10, 11, 13, 4, 3, 7, 12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Traverse the tree using Pre-order, In-order, Post-order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node (40)</a:t>
            </a:r>
            <a:br>
              <a:rPr lang="en-US" dirty="0" smtClean="0"/>
            </a:br>
            <a:r>
              <a:rPr lang="en-US" dirty="0" smtClean="0"/>
              <a:t>Delete node (20)</a:t>
            </a:r>
            <a:br>
              <a:rPr lang="en-US" dirty="0" smtClean="0"/>
            </a:br>
            <a:r>
              <a:rPr lang="en-US" dirty="0" smtClean="0"/>
              <a:t>Delete node (30)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Insert node (35)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2974049"/>
            <a:ext cx="6196445" cy="34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element should always be less than root element</a:t>
            </a:r>
          </a:p>
          <a:p>
            <a:r>
              <a:rPr lang="en-US" dirty="0" smtClean="0"/>
              <a:t>Right element should be greater than </a:t>
            </a:r>
            <a:r>
              <a:rPr lang="en-US" smtClean="0"/>
              <a:t>root element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What is a binary tree?</a:t>
            </a:r>
            <a:r>
              <a:rPr lang="en-US" altLang="en-US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FF9900"/>
                </a:solidFill>
                <a:ea typeface="MS Mincho" pitchFamily="49" charset="-128"/>
              </a:rPr>
              <a:t>Property 1</a:t>
            </a:r>
            <a:r>
              <a:rPr lang="en-US" alt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altLang="en-US" smtClean="0">
                <a:ea typeface="MS Mincho" pitchFamily="49" charset="-128"/>
              </a:rPr>
              <a:t> each node can have up to two successor nodes.</a:t>
            </a:r>
            <a:endParaRPr lang="en-US" altLang="en-US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11" descr="P453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5"/>
          <a:stretch>
            <a:fillRect/>
          </a:stretch>
        </p:blipFill>
        <p:spPr bwMode="auto">
          <a:xfrm>
            <a:off x="4267200" y="2971801"/>
            <a:ext cx="40386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3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FF9900"/>
                </a:solidFill>
                <a:ea typeface="MS Mincho" pitchFamily="49" charset="-128"/>
              </a:rPr>
              <a:t>Property 2</a:t>
            </a:r>
            <a:r>
              <a:rPr lang="en-US" altLang="en-US" smtClean="0">
                <a:solidFill>
                  <a:srgbClr val="FF9900"/>
                </a:solidFill>
                <a:ea typeface="MS Mincho" pitchFamily="49" charset="-128"/>
              </a:rPr>
              <a:t>:</a:t>
            </a:r>
            <a:r>
              <a:rPr lang="en-US" altLang="en-US" smtClean="0">
                <a:ea typeface="MS Mincho" pitchFamily="49" charset="-128"/>
              </a:rPr>
              <a:t> a unique path exists from the root to every other node</a:t>
            </a:r>
            <a:r>
              <a:rPr lang="en-US" altLang="en-US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What is a binary tree?</a:t>
            </a:r>
            <a:r>
              <a:rPr lang="en-US" altLang="en-US" smtClean="0"/>
              <a:t> (cont.)</a:t>
            </a:r>
          </a:p>
        </p:txBody>
      </p:sp>
      <p:pic>
        <p:nvPicPr>
          <p:cNvPr id="4100" name="Picture 4" descr="P45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276600"/>
            <a:ext cx="2251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705601" y="4267200"/>
            <a:ext cx="323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Not a valid binary tree!</a:t>
            </a:r>
          </a:p>
        </p:txBody>
      </p:sp>
    </p:spTree>
    <p:extLst>
      <p:ext uri="{BB962C8B-B14F-4D97-AF65-F5344CB8AC3E}">
        <p14:creationId xmlns:p14="http://schemas.microsoft.com/office/powerpoint/2010/main" val="17772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Some terminology</a:t>
            </a:r>
            <a:r>
              <a:rPr lang="en-US" alt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Mincho" pitchFamily="49" charset="-128"/>
              </a:rPr>
              <a:t>The successor nodes of a node are called its </a:t>
            </a:r>
            <a:r>
              <a:rPr lang="en-US" altLang="en-US" sz="2400" i="1">
                <a:solidFill>
                  <a:srgbClr val="FF9900"/>
                </a:solidFill>
                <a:ea typeface="MS Mincho" pitchFamily="49" charset="-128"/>
              </a:rPr>
              <a:t>children</a:t>
            </a:r>
          </a:p>
          <a:p>
            <a:pPr eaLnBrk="1" hangingPunct="1"/>
            <a:r>
              <a:rPr lang="en-US" altLang="en-US" sz="2400">
                <a:ea typeface="MS Mincho" pitchFamily="49" charset="-128"/>
              </a:rPr>
              <a:t>The predecessor node of a node is called its </a:t>
            </a:r>
            <a:r>
              <a:rPr lang="en-US" altLang="en-US" sz="2400" i="1">
                <a:solidFill>
                  <a:srgbClr val="FF9900"/>
                </a:solidFill>
                <a:ea typeface="MS Mincho" pitchFamily="49" charset="-128"/>
              </a:rPr>
              <a:t>parent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ea typeface="MS Mincho" pitchFamily="49" charset="-128"/>
              </a:rPr>
              <a:t>The "beginning" node is called the </a:t>
            </a:r>
            <a:r>
              <a:rPr lang="en-US" altLang="en-US" sz="2400" i="1">
                <a:solidFill>
                  <a:srgbClr val="FF9900"/>
                </a:solidFill>
                <a:ea typeface="MS Mincho" pitchFamily="49" charset="-128"/>
              </a:rPr>
              <a:t>root</a:t>
            </a:r>
            <a:r>
              <a:rPr lang="en-US" altLang="en-US" sz="2400">
                <a:ea typeface="MS Mincho" pitchFamily="49" charset="-128"/>
              </a:rPr>
              <a:t> (has no parent)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ea typeface="MS Mincho" pitchFamily="49" charset="-128"/>
              </a:rPr>
              <a:t>A node without </a:t>
            </a:r>
            <a:r>
              <a:rPr lang="en-US" altLang="en-US" sz="2400" i="1">
                <a:ea typeface="MS Mincho" pitchFamily="49" charset="-128"/>
              </a:rPr>
              <a:t>children</a:t>
            </a:r>
            <a:r>
              <a:rPr lang="en-US" altLang="en-US" sz="2400">
                <a:ea typeface="MS Mincho" pitchFamily="49" charset="-128"/>
              </a:rPr>
              <a:t> is called a </a:t>
            </a:r>
            <a:r>
              <a:rPr lang="en-US" altLang="en-US" sz="2400" i="1">
                <a:solidFill>
                  <a:srgbClr val="FF9900"/>
                </a:solidFill>
                <a:ea typeface="MS Mincho" pitchFamily="49" charset="-128"/>
              </a:rPr>
              <a:t>leaf</a:t>
            </a:r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u="sng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3100"/>
          </a:p>
        </p:txBody>
      </p:sp>
      <p:pic>
        <p:nvPicPr>
          <p:cNvPr id="5124" name="Picture 2" descr="P455"/>
          <p:cNvPicPr>
            <a:picLocks noChangeAspect="1" noChangeArrowheads="1"/>
          </p:cNvPicPr>
          <p:nvPr/>
        </p:nvPicPr>
        <p:blipFill>
          <a:blip r:embed="rId3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r="62605" b="44989"/>
          <a:stretch>
            <a:fillRect/>
          </a:stretch>
        </p:blipFill>
        <p:spPr bwMode="auto">
          <a:xfrm>
            <a:off x="4343400" y="3260726"/>
            <a:ext cx="36576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Some terminology (cont’d)</a:t>
            </a:r>
            <a:r>
              <a:rPr lang="en-US" altLang="en-US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09676"/>
            <a:ext cx="7772400" cy="5267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Nodes are organize in levels (indexed from 0).</a:t>
            </a:r>
          </a:p>
          <a:p>
            <a:pPr eaLnBrk="1" hangingPunct="1"/>
            <a:endParaRPr lang="en-US" altLang="en-US" sz="2400" u="sng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Level (or depth) of a node</a:t>
            </a:r>
            <a:r>
              <a:rPr lang="en-US" altLang="en-US" sz="2400" dirty="0">
                <a:cs typeface="Times New Roman" panose="02020603050405020304" pitchFamily="18" charset="0"/>
              </a:rPr>
              <a:t>: number of edges in the path from the root to that node.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2400" u="sng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Height of a tree h</a:t>
            </a:r>
            <a:r>
              <a:rPr lang="en-US" altLang="en-US" sz="2400" dirty="0">
                <a:cs typeface="Times New Roman" panose="02020603050405020304" pitchFamily="18" charset="0"/>
              </a:rPr>
              <a:t>: #levels = L</a:t>
            </a:r>
          </a:p>
          <a:p>
            <a:pPr eaLnBrk="1" hangingPunct="1"/>
            <a:endParaRPr lang="en-US" altLang="en-US" sz="2400" u="sng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cs typeface="Times New Roman" panose="02020603050405020304" pitchFamily="18" charset="0"/>
              </a:rPr>
              <a:t>Full tree: </a:t>
            </a:r>
            <a:r>
              <a:rPr lang="en-US" altLang="en-US" sz="2400" dirty="0">
                <a:cs typeface="Times New Roman" panose="02020603050405020304" pitchFamily="18" charset="0"/>
              </a:rPr>
              <a:t>every node has exactly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two children </a:t>
            </a:r>
            <a:r>
              <a:rPr lang="en-US" altLang="en-US" sz="2400" b="1" i="1" dirty="0">
                <a:solidFill>
                  <a:srgbClr val="FF9900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solidFill>
                  <a:srgbClr val="FF99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all the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leaves are on the same level.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pic>
        <p:nvPicPr>
          <p:cNvPr id="6148" name="Picture 4" descr="P453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3200400"/>
            <a:ext cx="35814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8458200" y="3267076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not full!</a:t>
            </a:r>
          </a:p>
        </p:txBody>
      </p:sp>
    </p:spTree>
    <p:extLst>
      <p:ext uri="{BB962C8B-B14F-4D97-AF65-F5344CB8AC3E}">
        <p14:creationId xmlns:p14="http://schemas.microsoft.com/office/powerpoint/2010/main" val="28546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49976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What is the </a:t>
            </a:r>
            <a:r>
              <a:rPr lang="en-US" altLang="en-US" b="1" u="sng" dirty="0" smtClean="0"/>
              <a:t>max</a:t>
            </a:r>
            <a:r>
              <a:rPr lang="en-US" altLang="en-US" b="1" dirty="0" smtClean="0"/>
              <a:t> #nodes at some level </a:t>
            </a:r>
            <a:r>
              <a:rPr lang="en-US" altLang="en-US" b="1" i="1" dirty="0" smtClean="0"/>
              <a:t>l</a:t>
            </a:r>
            <a:r>
              <a:rPr lang="en-US" altLang="en-US" b="1" dirty="0" smtClean="0"/>
              <a:t>?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400301" y="2335213"/>
            <a:ext cx="423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u="sng" dirty="0"/>
              <a:t>max</a:t>
            </a:r>
            <a:r>
              <a:rPr lang="en-US" altLang="en-US" sz="2400" dirty="0"/>
              <a:t> #nodes at level     is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5981700" y="2411413"/>
          <a:ext cx="139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4" imgW="139579" imgH="317225" progId="Equation.DSMT4">
                  <p:embed/>
                </p:oleObj>
              </mc:Choice>
              <mc:Fallback>
                <p:oleObj name="Equation" r:id="rId4" imgW="139579" imgH="317225" progId="Equation.DSMT4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411413"/>
                        <a:ext cx="139700" cy="315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6591301" y="2411413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6" imgW="291973" imgH="368140" progId="Equation.DSMT4">
                  <p:embed/>
                </p:oleObj>
              </mc:Choice>
              <mc:Fallback>
                <p:oleObj name="Equation" r:id="rId6" imgW="291973" imgH="368140" progId="Equation.DSMT4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1" y="2411413"/>
                        <a:ext cx="290513" cy="368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11" descr="P453a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32004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6248400" y="3810000"/>
            <a:ext cx="1206500" cy="2044700"/>
            <a:chOff x="4272" y="2832"/>
            <a:chExt cx="760" cy="1288"/>
          </a:xfrm>
        </p:grpSpPr>
        <p:graphicFrame>
          <p:nvGraphicFramePr>
            <p:cNvPr id="7177" name="Object 13"/>
            <p:cNvGraphicFramePr>
              <a:graphicFrameLocks noChangeAspect="1"/>
            </p:cNvGraphicFramePr>
            <p:nvPr/>
          </p:nvGraphicFramePr>
          <p:xfrm>
            <a:off x="4272" y="2832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9" imgW="609600" imgH="368300" progId="Equation.DSMT4">
                    <p:embed/>
                  </p:oleObj>
                </mc:Choice>
                <mc:Fallback>
                  <p:oleObj name="Equation" r:id="rId9" imgW="609600" imgH="368300" progId="Equation.DSMT4">
                    <p:embed/>
                    <p:pic>
                      <p:nvPicPr>
                        <p:cNvPr id="717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832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4"/>
            <p:cNvGraphicFramePr>
              <a:graphicFrameLocks noChangeAspect="1"/>
            </p:cNvGraphicFramePr>
            <p:nvPr/>
          </p:nvGraphicFramePr>
          <p:xfrm>
            <a:off x="4656" y="3168"/>
            <a:ext cx="36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Equation" r:id="rId11" imgW="571500" imgH="368300" progId="Equation.DSMT4">
                    <p:embed/>
                  </p:oleObj>
                </mc:Choice>
                <mc:Fallback>
                  <p:oleObj name="Equation" r:id="rId11" imgW="571500" imgH="368300" progId="Equation.DSMT4">
                    <p:embed/>
                    <p:pic>
                      <p:nvPicPr>
                        <p:cNvPr id="71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168"/>
                          <a:ext cx="36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5"/>
            <p:cNvGraphicFramePr>
              <a:graphicFrameLocks noChangeAspect="1"/>
            </p:cNvGraphicFramePr>
            <p:nvPr/>
          </p:nvGraphicFramePr>
          <p:xfrm>
            <a:off x="4560" y="3504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13" imgW="609600" imgH="368300" progId="Equation.DSMT4">
                    <p:embed/>
                  </p:oleObj>
                </mc:Choice>
                <mc:Fallback>
                  <p:oleObj name="Equation" r:id="rId13" imgW="609600" imgH="368300" progId="Equation.DSMT4">
                    <p:embed/>
                    <p:pic>
                      <p:nvPicPr>
                        <p:cNvPr id="71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04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6"/>
            <p:cNvGraphicFramePr>
              <a:graphicFrameLocks noChangeAspect="1"/>
            </p:cNvGraphicFramePr>
            <p:nvPr/>
          </p:nvGraphicFramePr>
          <p:xfrm>
            <a:off x="4656" y="3888"/>
            <a:ext cx="3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Equation" r:id="rId15" imgW="596900" imgH="368300" progId="Equation.DSMT4">
                    <p:embed/>
                  </p:oleObj>
                </mc:Choice>
                <mc:Fallback>
                  <p:oleObj name="Equation" r:id="rId15" imgW="596900" imgH="368300" progId="Equation.DSMT4">
                    <p:embed/>
                    <p:pic>
                      <p:nvPicPr>
                        <p:cNvPr id="718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888"/>
                          <a:ext cx="3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7086600" y="2336800"/>
            <a:ext cx="296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where </a:t>
            </a:r>
            <a:r>
              <a:rPr lang="en-US" altLang="en-US" sz="2400" i="1" dirty="0">
                <a:latin typeface="Times New Roman" panose="02020603050405020304" pitchFamily="18" charset="0"/>
              </a:rPr>
              <a:t>l=0,1,2, ...,L-1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How to search a binary tree?</a:t>
            </a:r>
            <a:r>
              <a:rPr lang="en-US" altLang="en-US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05800" cy="4114800"/>
          </a:xfrm>
        </p:spPr>
        <p:txBody>
          <a:bodyPr/>
          <a:lstStyle/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(1) Start at the root</a:t>
            </a:r>
            <a:endParaRPr lang="es-ES_tradnl" altLang="en-US" dirty="0" smtClean="0">
              <a:cs typeface="Times New Roman" panose="02020603050405020304" pitchFamily="18" charset="0"/>
            </a:endParaRP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(2) Search the tree level 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	by level, until you find 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   the element you are 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   searching for or you reach 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   a leaf.</a:t>
            </a:r>
          </a:p>
          <a:p>
            <a:pPr marL="609600" indent="-609600">
              <a:buClr>
                <a:schemeClr val="bg1"/>
              </a:buClr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		</a:t>
            </a:r>
          </a:p>
        </p:txBody>
      </p:sp>
      <p:pic>
        <p:nvPicPr>
          <p:cNvPr id="12293" name="Picture 5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828801"/>
            <a:ext cx="29718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544</Words>
  <Application>Microsoft Office PowerPoint</Application>
  <PresentationFormat>Widescreen</PresentationFormat>
  <Paragraphs>87</Paragraphs>
  <Slides>23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MS Mincho</vt:lpstr>
      <vt:lpstr>Times New Roman</vt:lpstr>
      <vt:lpstr>Office Theme</vt:lpstr>
      <vt:lpstr>Equation</vt:lpstr>
      <vt:lpstr>Binary Search Tree</vt:lpstr>
      <vt:lpstr>Binary Search Tree (BST)</vt:lpstr>
      <vt:lpstr>PowerPoint Presentation</vt:lpstr>
      <vt:lpstr>What is a binary tree? </vt:lpstr>
      <vt:lpstr>What is a binary tree? (cont.)</vt:lpstr>
      <vt:lpstr>Some terminology </vt:lpstr>
      <vt:lpstr>Some terminology (cont’d) </vt:lpstr>
      <vt:lpstr>What is the max #nodes at some level l?</vt:lpstr>
      <vt:lpstr>How to search a binary tree? </vt:lpstr>
      <vt:lpstr>Binary Search Trees (BSTs)</vt:lpstr>
      <vt:lpstr>PowerPoint Presentation</vt:lpstr>
      <vt:lpstr>PowerPoint Presentation</vt:lpstr>
      <vt:lpstr>How to search a binary search tree? </vt:lpstr>
      <vt:lpstr>How to search a binary search tree? </vt:lpstr>
      <vt:lpstr>PowerPoint Presentation</vt:lpstr>
      <vt:lpstr>PowerPoint Presentation</vt:lpstr>
      <vt:lpstr>PowerPoint Presentation</vt:lpstr>
      <vt:lpstr>PowerPoint Presentation</vt:lpstr>
      <vt:lpstr>Insert node</vt:lpstr>
      <vt:lpstr>PowerPoint Presentation</vt:lpstr>
      <vt:lpstr>PowerPoint Presentation</vt:lpstr>
      <vt:lpstr>PowerPoint Presentation</vt:lpstr>
      <vt:lpstr>Delete node (40) Delete node (20) Delete node (30) Insert node (35)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FUUAST</dc:creator>
  <cp:lastModifiedBy>Windows User</cp:lastModifiedBy>
  <cp:revision>60</cp:revision>
  <dcterms:created xsi:type="dcterms:W3CDTF">2022-11-17T06:34:41Z</dcterms:created>
  <dcterms:modified xsi:type="dcterms:W3CDTF">2022-12-02T11:24:53Z</dcterms:modified>
</cp:coreProperties>
</file>