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71" r:id="rId6"/>
    <p:sldId id="263" r:id="rId7"/>
    <p:sldId id="266" r:id="rId8"/>
    <p:sldId id="264" r:id="rId9"/>
    <p:sldId id="267" r:id="rId10"/>
    <p:sldId id="265" r:id="rId11"/>
    <p:sldId id="269" r:id="rId12"/>
    <p:sldId id="268" r:id="rId13"/>
    <p:sldId id="272" r:id="rId14"/>
    <p:sldId id="273" r:id="rId15"/>
    <p:sldId id="274" r:id="rId16"/>
    <p:sldId id="275" r:id="rId17"/>
    <p:sldId id="282" r:id="rId18"/>
    <p:sldId id="283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BDE2-9502-4596-A593-948FF21F850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4A5D-1A54-47AA-A3AD-D2335374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We can add new elements to a heap whenever we like. Because the heap is a complete binary search tree, we must add the new element at the next available location, filling in the levels from left-to-right. 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Arial" panose="020B0604020202020204" pitchFamily="34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In this example, I have just added the new element with a key of 42.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Arial" panose="020B0604020202020204" pitchFamily="34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Of course, we now have a problem: The heap property is no longer valid. The 42 is bigger than its parent 27.  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Arial" panose="020B0604020202020204" pitchFamily="34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To fix the problem, we will push the new node upwards until it reaches an acceptable location.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1950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Here we have pushed the 42 upward one level, swapping it with its smaller parent 27.  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Arial" panose="020B0604020202020204" pitchFamily="34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We can't stop here though, because the parent 35 is still smaller than the new node 42.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19373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Can we stop now?  Yes, because the 42 is less than or equal to its parent. 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964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In general, there are two conditions that can stop the pushing upward: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1. We reach a spot where the parent is &gt;= the new node, or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2. We reach the root.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mtClean="0">
              <a:latin typeface="Arial" panose="020B0604020202020204" pitchFamily="34" charset="0"/>
              <a:cs typeface="Arial Unicode MS" charset="0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This process is called </a:t>
            </a:r>
            <a:r>
              <a:rPr lang="en-GB" altLang="en-US" u="sng" smtClean="0">
                <a:latin typeface="Arial" panose="020B0604020202020204" pitchFamily="34" charset="0"/>
                <a:cs typeface="Arial Unicode MS" charset="0"/>
              </a:rPr>
              <a:t>reheapification upward </a:t>
            </a:r>
            <a:r>
              <a:rPr lang="en-GB" altLang="en-US" smtClean="0">
                <a:latin typeface="Arial" panose="020B0604020202020204" pitchFamily="34" charset="0"/>
                <a:cs typeface="Arial Unicode MS" charset="0"/>
              </a:rPr>
              <a:t>(I didn't just make up that name, really).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4853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416B-B939-4C8D-BB68-CD34EF7D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BDD4-4EE7-43D9-8D17-25FE0946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57A-CF94-447D-BD4B-CC3C22A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D130-889D-4194-9257-091BEA6A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BF78-7ADC-488B-9B8B-FC5A16D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046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A75-0CF4-4626-A68C-2249D304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27B55-9196-49B3-BBB4-0A9EF2889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90B4-E999-4434-85E0-2AA88918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61AE-4105-4EF6-859B-AB602DBB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EF1E-E9F3-4FE4-BA40-95294965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218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24D09-34E5-422D-85DC-9FFF74431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9EB83-32B3-4C7E-8673-2A726D8B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D79B-06BC-4701-974E-A1CCAC4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BFFB-F18F-4DF7-ADBF-9BDB5FBF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6B89-E800-450F-8C97-58F94470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040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5CD4-B66F-4E5C-A2CF-11E49ED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5B73-DF04-471E-8C40-14DFCF59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A7E2-DE51-4B52-A17B-408C143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97DE-A747-4FA6-854E-7E3185C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BF48-299B-42E4-A9DB-1B122421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6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EE28-A600-4745-B631-9A7ABC85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BC602-28AE-48EB-8F57-1990B8EE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6D8C-5278-4C35-BD47-1689AF78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BE84-4201-43B0-B73E-009BBCF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DF11-3F47-46C2-9791-7E14CCC6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18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CAE9-A84B-46FE-A516-377FA8C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5C3C-F6F0-438D-83FB-1DBCC5EA4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C1C6-774B-4E1F-8D8F-BD4F3B28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2CB95-60D3-4C83-AEF9-4FAE6804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EBF9-21A3-459F-86A2-949792A2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2EDF-4B5B-4A88-BC8C-3BA5BB0B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67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9670-A552-4F71-9525-242BEEB2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66D0-4703-4943-BD4A-2410F459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7686-5FEB-4CB7-89C6-769B678E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EDE10-7FA6-4B60-BE33-5CF81CCA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ABBDC-2077-4662-B5A1-6C71C25F9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BDCA-D31B-46B0-A77B-36C055CF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2F46-BD47-410B-A7F5-F5A1122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8EADA-5EA7-4071-B1EC-94218362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42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76FA-9C0F-4124-A24A-91177999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93029-5B9C-4B7D-BAF6-570AD71D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629B4-398B-4212-A761-0EBE25B2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A7132-FD3C-47E1-9BA0-A8697D3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69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16971-83B4-4228-B26D-E803EC14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FDFB-D873-4B25-BC1E-51BEC0F9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E776F-C446-437B-A187-BFFCB50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61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5489-E7DA-4E29-AD3B-7DEB6A0F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EA74-D838-4B87-92A8-5F8B6320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6436-5964-4251-8551-D650917F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05F5-F130-498A-A756-7259015A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5DAC-A7C2-4088-A672-595ED55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E380E-C74A-42AC-9571-8BF2426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980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28E3-0005-4003-8C59-9B1A1904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3417A-1885-4D7F-89AC-57FB75A1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C1C8-B7CC-4678-B631-15A8CA1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C7A9-0F9F-41C5-BADB-B3A5CC9A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ABA0-E160-4762-A0F6-CEFB28FD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2449-21E1-4F9E-89BF-55447A91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37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4F9A2-F461-45FD-96E7-AAAF324F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066FB-243E-48B0-8C3F-9FB31C76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DAF2-0C27-400F-A311-9EA87CCDB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3882-BE1F-4E36-B955-C9648EB0C465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F6BF-884B-430E-8FD0-FAA18BE5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C339-25A7-480B-BDC0-459A1360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4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0C6-421D-42D8-B7D4-C8498D9BF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874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FC5-1231-46AC-BB01-44AC9338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Heap Tree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12A63-FF17-49D3-9005-DBD08F80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6" b="12718"/>
          <a:stretch/>
        </p:blipFill>
        <p:spPr>
          <a:xfrm>
            <a:off x="6095999" y="0"/>
            <a:ext cx="4793673" cy="6855600"/>
          </a:xfrm>
        </p:spPr>
      </p:pic>
    </p:spTree>
    <p:extLst>
      <p:ext uri="{BB962C8B-B14F-4D97-AF65-F5344CB8AC3E}">
        <p14:creationId xmlns:p14="http://schemas.microsoft.com/office/powerpoint/2010/main" val="37343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67C9-174D-4757-B0EA-54419C1D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656070"/>
            <a:ext cx="206501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Heaps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43DD0-5C87-4990-A355-E0FA44C42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63" b="35834"/>
          <a:stretch/>
        </p:blipFill>
        <p:spPr>
          <a:xfrm>
            <a:off x="2903219" y="-16405"/>
            <a:ext cx="7238307" cy="66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9F8A-BCF2-403C-9580-E1BD76F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A265CA-7128-40A6-BA3D-022F0D27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C29FB8-A86F-43AF-B661-621076F6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22" y="328009"/>
            <a:ext cx="7573718" cy="65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"/>
          <p:cNvSpPr>
            <a:spLocks noChangeShapeType="1"/>
          </p:cNvSpPr>
          <p:nvPr/>
        </p:nvSpPr>
        <p:spPr bwMode="auto">
          <a:xfrm>
            <a:off x="6705601" y="3886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Adding a Node to a Heap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981201"/>
            <a:ext cx="3565525" cy="3717925"/>
          </a:xfrm>
        </p:spPr>
        <p:txBody>
          <a:bodyPr/>
          <a:lstStyle/>
          <a:p>
            <a:pPr marL="287338" indent="-287338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altLang="en-US" sz="2400"/>
              <a:t>Put the new node in the next available spot.</a:t>
            </a:r>
          </a:p>
          <a:p>
            <a:pPr marL="287338" indent="-287338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altLang="en-US" sz="2400"/>
              <a:t>Push the new node upward, swapping with its parent until the new node reaches an acceptable location.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H="1">
            <a:off x="6035675" y="3883026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5441950" y="4254500"/>
            <a:ext cx="793750" cy="731838"/>
            <a:chOff x="2468" y="2680"/>
            <a:chExt cx="500" cy="461"/>
          </a:xfrm>
        </p:grpSpPr>
        <p:sp>
          <p:nvSpPr>
            <p:cNvPr id="14373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4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9221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4" name="Group 9"/>
          <p:cNvGrpSpPr>
            <a:grpSpLocks/>
          </p:cNvGrpSpPr>
          <p:nvPr/>
        </p:nvGrpSpPr>
        <p:grpSpPr bwMode="auto">
          <a:xfrm>
            <a:off x="9585325" y="3313114"/>
            <a:ext cx="793750" cy="731837"/>
            <a:chOff x="5078" y="2087"/>
            <a:chExt cx="500" cy="461"/>
          </a:xfrm>
        </p:grpSpPr>
        <p:sp>
          <p:nvSpPr>
            <p:cNvPr id="14371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2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4345" name="Line 12"/>
          <p:cNvSpPr>
            <a:spLocks noChangeShapeType="1"/>
          </p:cNvSpPr>
          <p:nvPr/>
        </p:nvSpPr>
        <p:spPr bwMode="auto">
          <a:xfrm flipH="1">
            <a:off x="9010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6" name="Group 13"/>
          <p:cNvGrpSpPr>
            <a:grpSpLocks/>
          </p:cNvGrpSpPr>
          <p:nvPr/>
        </p:nvGrpSpPr>
        <p:grpSpPr bwMode="auto">
          <a:xfrm>
            <a:off x="8416925" y="3313114"/>
            <a:ext cx="793750" cy="731837"/>
            <a:chOff x="4342" y="2087"/>
            <a:chExt cx="500" cy="461"/>
          </a:xfrm>
        </p:grpSpPr>
        <p:sp>
          <p:nvSpPr>
            <p:cNvPr id="14369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0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4347" name="Line 16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8" name="Group 17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14367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8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4349" name="Line 20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0" name="Group 21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14351" name="Line 24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2" name="Group 25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14363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4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4353" name="Line 28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4" name="Group 29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14361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4355" name="Group 32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14359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0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14356" name="Group 35"/>
          <p:cNvGrpSpPr>
            <a:grpSpLocks/>
          </p:cNvGrpSpPr>
          <p:nvPr/>
        </p:nvGrpSpPr>
        <p:grpSpPr bwMode="auto">
          <a:xfrm>
            <a:off x="7069138" y="4257675"/>
            <a:ext cx="793750" cy="731838"/>
            <a:chOff x="3493" y="2682"/>
            <a:chExt cx="500" cy="461"/>
          </a:xfrm>
        </p:grpSpPr>
        <p:sp>
          <p:nvSpPr>
            <p:cNvPr id="14357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8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471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"/>
          <p:cNvSpPr>
            <a:spLocks noChangeShapeType="1"/>
          </p:cNvSpPr>
          <p:nvPr/>
        </p:nvSpPr>
        <p:spPr bwMode="auto">
          <a:xfrm>
            <a:off x="6705601" y="3886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Adding a Node to a Heap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981201"/>
            <a:ext cx="3565525" cy="3717925"/>
          </a:xfrm>
        </p:spPr>
        <p:txBody>
          <a:bodyPr/>
          <a:lstStyle/>
          <a:p>
            <a:pPr marL="287338" indent="-287338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altLang="en-US" sz="2400"/>
              <a:t>Put the new node in the next available spot.</a:t>
            </a:r>
          </a:p>
          <a:p>
            <a:pPr marL="287338" indent="-287338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altLang="en-US" sz="2400"/>
              <a:t>Push the new node upward, swapping with its parent until the new node reaches an acceptable location.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6035675" y="3883026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5441950" y="4254500"/>
            <a:ext cx="793750" cy="731838"/>
            <a:chOff x="2468" y="2680"/>
            <a:chExt cx="500" cy="461"/>
          </a:xfrm>
        </p:grpSpPr>
        <p:sp>
          <p:nvSpPr>
            <p:cNvPr id="15397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8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9221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9"/>
          <p:cNvGrpSpPr>
            <a:grpSpLocks/>
          </p:cNvGrpSpPr>
          <p:nvPr/>
        </p:nvGrpSpPr>
        <p:grpSpPr bwMode="auto">
          <a:xfrm>
            <a:off x="9585325" y="3313114"/>
            <a:ext cx="793750" cy="731837"/>
            <a:chOff x="5078" y="2087"/>
            <a:chExt cx="500" cy="461"/>
          </a:xfrm>
        </p:grpSpPr>
        <p:sp>
          <p:nvSpPr>
            <p:cNvPr id="15395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6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5369" name="Line 12"/>
          <p:cNvSpPr>
            <a:spLocks noChangeShapeType="1"/>
          </p:cNvSpPr>
          <p:nvPr/>
        </p:nvSpPr>
        <p:spPr bwMode="auto">
          <a:xfrm flipH="1">
            <a:off x="9010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0" name="Group 13"/>
          <p:cNvGrpSpPr>
            <a:grpSpLocks/>
          </p:cNvGrpSpPr>
          <p:nvPr/>
        </p:nvGrpSpPr>
        <p:grpSpPr bwMode="auto">
          <a:xfrm>
            <a:off x="8416925" y="3313114"/>
            <a:ext cx="793750" cy="731837"/>
            <a:chOff x="4342" y="2087"/>
            <a:chExt cx="500" cy="461"/>
          </a:xfrm>
        </p:grpSpPr>
        <p:sp>
          <p:nvSpPr>
            <p:cNvPr id="15393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4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5371" name="Line 16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17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15391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2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5373" name="Line 20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4" name="Group 21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15389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0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  <p:sp>
        <p:nvSpPr>
          <p:cNvPr id="15375" name="Line 24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6" name="Group 25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15387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8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5377" name="Line 28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8" name="Group 29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15385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6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5379" name="Group 32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15383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4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15380" name="Group 35"/>
          <p:cNvGrpSpPr>
            <a:grpSpLocks/>
          </p:cNvGrpSpPr>
          <p:nvPr/>
        </p:nvGrpSpPr>
        <p:grpSpPr bwMode="auto">
          <a:xfrm>
            <a:off x="7069138" y="4257675"/>
            <a:ext cx="793750" cy="731838"/>
            <a:chOff x="3493" y="2682"/>
            <a:chExt cx="500" cy="461"/>
          </a:xfrm>
        </p:grpSpPr>
        <p:sp>
          <p:nvSpPr>
            <p:cNvPr id="15381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2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67656"/>
      </p:ext>
    </p:extLst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1"/>
          <p:cNvSpPr>
            <a:spLocks noChangeShapeType="1"/>
          </p:cNvSpPr>
          <p:nvPr/>
        </p:nvSpPr>
        <p:spPr bwMode="auto">
          <a:xfrm>
            <a:off x="6705601" y="3886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Adding a Node to a Heap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981201"/>
            <a:ext cx="3565525" cy="3717925"/>
          </a:xfrm>
        </p:spPr>
        <p:txBody>
          <a:bodyPr/>
          <a:lstStyle/>
          <a:p>
            <a:pPr marL="287338" indent="-287338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altLang="en-US" sz="2400"/>
              <a:t>Put the new node in the next available spot.</a:t>
            </a:r>
          </a:p>
          <a:p>
            <a:pPr marL="287338" indent="-287338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altLang="en-US" sz="2400"/>
              <a:t>Push the new node upward, swapping with its parent until the new node reaches an acceptable location.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6035675" y="3883026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5441950" y="4254500"/>
            <a:ext cx="793750" cy="731838"/>
            <a:chOff x="2468" y="2680"/>
            <a:chExt cx="500" cy="461"/>
          </a:xfrm>
        </p:grpSpPr>
        <p:sp>
          <p:nvSpPr>
            <p:cNvPr id="16421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2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9221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2" name="Group 9"/>
          <p:cNvGrpSpPr>
            <a:grpSpLocks/>
          </p:cNvGrpSpPr>
          <p:nvPr/>
        </p:nvGrpSpPr>
        <p:grpSpPr bwMode="auto">
          <a:xfrm>
            <a:off x="9585325" y="3313114"/>
            <a:ext cx="793750" cy="731837"/>
            <a:chOff x="5078" y="2087"/>
            <a:chExt cx="500" cy="461"/>
          </a:xfrm>
        </p:grpSpPr>
        <p:sp>
          <p:nvSpPr>
            <p:cNvPr id="16419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0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6393" name="Line 12"/>
          <p:cNvSpPr>
            <a:spLocks noChangeShapeType="1"/>
          </p:cNvSpPr>
          <p:nvPr/>
        </p:nvSpPr>
        <p:spPr bwMode="auto">
          <a:xfrm flipH="1">
            <a:off x="9010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4" name="Group 13"/>
          <p:cNvGrpSpPr>
            <a:grpSpLocks/>
          </p:cNvGrpSpPr>
          <p:nvPr/>
        </p:nvGrpSpPr>
        <p:grpSpPr bwMode="auto">
          <a:xfrm>
            <a:off x="8416925" y="3313114"/>
            <a:ext cx="793750" cy="731837"/>
            <a:chOff x="4342" y="2087"/>
            <a:chExt cx="500" cy="461"/>
          </a:xfrm>
        </p:grpSpPr>
        <p:sp>
          <p:nvSpPr>
            <p:cNvPr id="16417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8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6" name="Group 17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16415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6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6397" name="Line 20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8" name="Group 21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16413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4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6399" name="Line 24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0" name="Group 25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16411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2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6401" name="Line 28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2" name="Group 29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16409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0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6403" name="Group 32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16407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8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  <p:grpSp>
        <p:nvGrpSpPr>
          <p:cNvPr id="16404" name="Group 35"/>
          <p:cNvGrpSpPr>
            <a:grpSpLocks/>
          </p:cNvGrpSpPr>
          <p:nvPr/>
        </p:nvGrpSpPr>
        <p:grpSpPr bwMode="auto">
          <a:xfrm>
            <a:off x="7069138" y="4257675"/>
            <a:ext cx="793750" cy="731838"/>
            <a:chOff x="3493" y="2682"/>
            <a:chExt cx="500" cy="461"/>
          </a:xfrm>
        </p:grpSpPr>
        <p:sp>
          <p:nvSpPr>
            <p:cNvPr id="16405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6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79519"/>
      </p:ext>
    </p:extLst>
  </p:cSld>
  <p:clrMapOvr>
    <a:masterClrMapping/>
  </p:clrMapOvr>
  <p:transition>
    <p:strips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>
            <a:off x="6705601" y="3886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Adding a Node to a Heap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981200"/>
            <a:ext cx="3565525" cy="3475038"/>
          </a:xfrm>
        </p:spPr>
        <p:txBody>
          <a:bodyPr/>
          <a:lstStyle/>
          <a:p>
            <a:pPr marL="287338" indent="-287338">
              <a:lnSpc>
                <a:spcPct val="95000"/>
              </a:lnSpc>
              <a:spcBef>
                <a:spcPts val="600"/>
              </a:spcBef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dirty="0"/>
              <a:t>The parent has a  key that is &gt;= new node, or</a:t>
            </a:r>
          </a:p>
          <a:p>
            <a:pPr marL="287338" indent="-287338">
              <a:spcBef>
                <a:spcPts val="600"/>
              </a:spcBef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dirty="0"/>
              <a:t>The node reaches the root.</a:t>
            </a:r>
          </a:p>
          <a:p>
            <a:pPr marL="287338" indent="-287338">
              <a:spcBef>
                <a:spcPts val="600"/>
              </a:spcBef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dirty="0"/>
              <a:t>The process of pushing the new node upward       is called                       </a:t>
            </a:r>
            <a:r>
              <a:rPr lang="en-GB" sz="2400" b="1" u="sng" dirty="0" err="1">
                <a:solidFill>
                  <a:srgbClr val="FF8000"/>
                </a:solidFill>
              </a:rPr>
              <a:t>reheapification</a:t>
            </a:r>
            <a:r>
              <a:rPr lang="en-GB" sz="2400" dirty="0">
                <a:solidFill>
                  <a:srgbClr val="FF8000"/>
                </a:solidFill>
              </a:rPr>
              <a:t>          </a:t>
            </a:r>
            <a:r>
              <a:rPr lang="en-GB" sz="2400" b="1" u="sng" dirty="0">
                <a:solidFill>
                  <a:srgbClr val="FF8000"/>
                </a:solidFill>
              </a:rPr>
              <a:t>upward</a:t>
            </a:r>
            <a:r>
              <a:rPr lang="en-GB" sz="2400" dirty="0"/>
              <a:t>.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H="1">
            <a:off x="6035675" y="3883026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5441950" y="4254500"/>
            <a:ext cx="793750" cy="731838"/>
            <a:chOff x="2468" y="2680"/>
            <a:chExt cx="500" cy="461"/>
          </a:xfrm>
        </p:grpSpPr>
        <p:sp>
          <p:nvSpPr>
            <p:cNvPr id="17445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6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9221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6" name="Group 9"/>
          <p:cNvGrpSpPr>
            <a:grpSpLocks/>
          </p:cNvGrpSpPr>
          <p:nvPr/>
        </p:nvGrpSpPr>
        <p:grpSpPr bwMode="auto">
          <a:xfrm>
            <a:off x="9585325" y="3313114"/>
            <a:ext cx="793750" cy="731837"/>
            <a:chOff x="5078" y="2087"/>
            <a:chExt cx="500" cy="461"/>
          </a:xfrm>
        </p:grpSpPr>
        <p:sp>
          <p:nvSpPr>
            <p:cNvPr id="17443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4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7417" name="Line 12"/>
          <p:cNvSpPr>
            <a:spLocks noChangeShapeType="1"/>
          </p:cNvSpPr>
          <p:nvPr/>
        </p:nvSpPr>
        <p:spPr bwMode="auto">
          <a:xfrm flipH="1">
            <a:off x="9010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8" name="Group 13"/>
          <p:cNvGrpSpPr>
            <a:grpSpLocks/>
          </p:cNvGrpSpPr>
          <p:nvPr/>
        </p:nvGrpSpPr>
        <p:grpSpPr bwMode="auto">
          <a:xfrm>
            <a:off x="8416925" y="3313114"/>
            <a:ext cx="793750" cy="731837"/>
            <a:chOff x="4342" y="2087"/>
            <a:chExt cx="500" cy="461"/>
          </a:xfrm>
        </p:grpSpPr>
        <p:sp>
          <p:nvSpPr>
            <p:cNvPr id="17441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2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7419" name="Line 16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0" name="Group 17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17439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0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7421" name="Line 20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2" name="Group 21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17437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8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7423" name="Line 24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4" name="Group 25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17435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6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7425" name="Line 28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6" name="Group 29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17433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4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7427" name="Group 32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17431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2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7428" name="Group 35"/>
          <p:cNvGrpSpPr>
            <a:grpSpLocks/>
          </p:cNvGrpSpPr>
          <p:nvPr/>
        </p:nvGrpSpPr>
        <p:grpSpPr bwMode="auto">
          <a:xfrm>
            <a:off x="7069138" y="4257675"/>
            <a:ext cx="793750" cy="731838"/>
            <a:chOff x="3493" y="2682"/>
            <a:chExt cx="500" cy="461"/>
          </a:xfrm>
        </p:grpSpPr>
        <p:sp>
          <p:nvSpPr>
            <p:cNvPr id="17429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0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16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5" t="3064" r="16942" b="4733"/>
          <a:stretch/>
        </p:blipFill>
        <p:spPr>
          <a:xfrm rot="16200000">
            <a:off x="3029515" y="1116914"/>
            <a:ext cx="6894970" cy="4585854"/>
          </a:xfrm>
        </p:spPr>
      </p:pic>
    </p:spTree>
    <p:extLst>
      <p:ext uri="{BB962C8B-B14F-4D97-AF65-F5344CB8AC3E}">
        <p14:creationId xmlns:p14="http://schemas.microsoft.com/office/powerpoint/2010/main" val="30815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Heapify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4" t="4027" r="11530" b="4084"/>
          <a:stretch/>
        </p:blipFill>
        <p:spPr>
          <a:xfrm rot="16200000">
            <a:off x="3917580" y="1243239"/>
            <a:ext cx="6919925" cy="4364182"/>
          </a:xfrm>
        </p:spPr>
      </p:pic>
    </p:spTree>
    <p:extLst>
      <p:ext uri="{BB962C8B-B14F-4D97-AF65-F5344CB8AC3E}">
        <p14:creationId xmlns:p14="http://schemas.microsoft.com/office/powerpoint/2010/main" val="5735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ED5A-621B-4C10-AD6A-4CF354B3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  <a:endParaRPr lang="en-P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77"/>
          <a:stretch/>
        </p:blipFill>
        <p:spPr>
          <a:xfrm>
            <a:off x="2081547" y="1648690"/>
            <a:ext cx="8028905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DF17-134E-4C37-8B22-0AC1B1E4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85F14-3556-4A74-B9DE-09DC4AE8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12" y="1832166"/>
            <a:ext cx="7306695" cy="4086795"/>
          </a:xfrm>
        </p:spPr>
      </p:pic>
    </p:spTree>
    <p:extLst>
      <p:ext uri="{BB962C8B-B14F-4D97-AF65-F5344CB8AC3E}">
        <p14:creationId xmlns:p14="http://schemas.microsoft.com/office/powerpoint/2010/main" val="160839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9146-CEF2-4255-A2C3-EF91DA20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P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55" y="1835885"/>
            <a:ext cx="8093033" cy="4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67" y="2050473"/>
            <a:ext cx="8993976" cy="36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6CEB-EAEA-47B7-88FD-59E12767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</a:t>
            </a:r>
            <a:r>
              <a:rPr lang="en-US" dirty="0" smtClean="0"/>
              <a:t>Tree Properties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BB18-5163-4D42-873E-CBC2409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follow two properties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Structural properties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Ordering properties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Structural Property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Tree must be ACBT (Almost complete binary tree)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We can move to next level when previous level is complete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Always fill the left child then right child</a:t>
            </a:r>
          </a:p>
          <a:p>
            <a:pPr marL="971550" lvl="1" indent="-514350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944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345B-D1E3-44AF-A829-F43132B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17847-828B-4EED-891A-0B1260D5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40" b="46078"/>
          <a:stretch/>
        </p:blipFill>
        <p:spPr>
          <a:xfrm>
            <a:off x="3680460" y="2114549"/>
            <a:ext cx="3394591" cy="3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9628-BAEE-4C98-833B-36AC7925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Properties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EE35-33BF-49C1-BE09-007615FF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Ordering Property</a:t>
            </a:r>
          </a:p>
          <a:p>
            <a:pPr lvl="1"/>
            <a:r>
              <a:rPr lang="en-US" b="1" dirty="0"/>
              <a:t>Max heap</a:t>
            </a:r>
          </a:p>
          <a:p>
            <a:pPr lvl="1"/>
            <a:r>
              <a:rPr lang="en-US" b="1" dirty="0"/>
              <a:t>Min 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547AF-D965-4B4A-8E24-3E7FE4F23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6" r="27813" b="2709"/>
          <a:stretch/>
        </p:blipFill>
        <p:spPr>
          <a:xfrm>
            <a:off x="4251960" y="1825625"/>
            <a:ext cx="6732270" cy="47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B0F-402A-4E51-8AC6-DE1E3FB4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3776F-889D-4087-942C-1D8295B2F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977" b="18234"/>
          <a:stretch/>
        </p:blipFill>
        <p:spPr>
          <a:xfrm>
            <a:off x="3314700" y="-1"/>
            <a:ext cx="5324475" cy="6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454</Words>
  <Application>Microsoft Office PowerPoint</Application>
  <PresentationFormat>Widescreen</PresentationFormat>
  <Paragraphs>86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Heaps </vt:lpstr>
      <vt:lpstr>Heaps</vt:lpstr>
      <vt:lpstr>PowerPoint Presentation</vt:lpstr>
      <vt:lpstr>Heaps</vt:lpstr>
      <vt:lpstr>Heaps</vt:lpstr>
      <vt:lpstr>Heap Tree Properties</vt:lpstr>
      <vt:lpstr>PowerPoint Presentation</vt:lpstr>
      <vt:lpstr>Heaps Properties</vt:lpstr>
      <vt:lpstr>PowerPoint Presentation</vt:lpstr>
      <vt:lpstr>Insertion in Heap Tree</vt:lpstr>
      <vt:lpstr>Analysis of Heaps</vt:lpstr>
      <vt:lpstr>PowerPoint Presentation</vt:lpstr>
      <vt:lpstr>Adding a Node to a Heap</vt:lpstr>
      <vt:lpstr>Adding a Node to a Heap</vt:lpstr>
      <vt:lpstr>Adding a Node to a Heap</vt:lpstr>
      <vt:lpstr>Adding a Node to a Heap</vt:lpstr>
      <vt:lpstr>PowerPoint Presentation</vt:lpstr>
      <vt:lpstr>Heapify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FUUAST</dc:creator>
  <cp:lastModifiedBy>Windows User</cp:lastModifiedBy>
  <cp:revision>36</cp:revision>
  <dcterms:created xsi:type="dcterms:W3CDTF">2022-12-06T06:50:11Z</dcterms:created>
  <dcterms:modified xsi:type="dcterms:W3CDTF">2022-12-09T13:18:45Z</dcterms:modified>
</cp:coreProperties>
</file>