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6" r:id="rId2"/>
  </p:sldMasterIdLst>
  <p:notesMasterIdLst>
    <p:notesMasterId r:id="rId23"/>
  </p:notesMasterIdLst>
  <p:sldIdLst>
    <p:sldId id="435" r:id="rId3"/>
    <p:sldId id="406" r:id="rId4"/>
    <p:sldId id="419" r:id="rId5"/>
    <p:sldId id="420" r:id="rId6"/>
    <p:sldId id="421" r:id="rId7"/>
    <p:sldId id="422" r:id="rId8"/>
    <p:sldId id="423" r:id="rId9"/>
    <p:sldId id="424" r:id="rId10"/>
    <p:sldId id="425" r:id="rId11"/>
    <p:sldId id="426" r:id="rId12"/>
    <p:sldId id="427" r:id="rId13"/>
    <p:sldId id="429" r:id="rId14"/>
    <p:sldId id="408" r:id="rId15"/>
    <p:sldId id="430" r:id="rId16"/>
    <p:sldId id="407" r:id="rId17"/>
    <p:sldId id="432" r:id="rId18"/>
    <p:sldId id="417" r:id="rId19"/>
    <p:sldId id="433" r:id="rId20"/>
    <p:sldId id="434" r:id="rId21"/>
    <p:sldId id="3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1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194E4-79C8-41B0-9AF4-53058728BAB5}" type="datetimeFigureOut">
              <a:rPr lang="en-US" smtClean="0"/>
              <a:t>12/27/2022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FD4BB-E70E-4D5C-83E2-D95045F6F69E}" type="slidenum">
              <a:rPr lang="en-US" smtClean="0"/>
              <a:t>‹#›</a:t>
            </a:fld>
            <a:endParaRPr lang="en-US"/>
          </a:p>
        </p:txBody>
      </p:sp>
    </p:spTree>
    <p:extLst>
      <p:ext uri="{BB962C8B-B14F-4D97-AF65-F5344CB8AC3E}">
        <p14:creationId xmlns:p14="http://schemas.microsoft.com/office/powerpoint/2010/main" val="185916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8C20E4EF-B5E4-4C0A-9787-C4B535462EFA}" type="datetimeFigureOut">
              <a:rPr lang="en-US" smtClean="0"/>
              <a:t>12/27/2022</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50446708-658B-4B12-8D2A-9E703D7019BE}" type="slidenum">
              <a:rPr lang="en-US" smtClean="0"/>
              <a:t>‹#›</a:t>
            </a:fld>
            <a:endParaRPr lang="en-US"/>
          </a:p>
        </p:txBody>
      </p:sp>
    </p:spTree>
    <p:extLst>
      <p:ext uri="{BB962C8B-B14F-4D97-AF65-F5344CB8AC3E}">
        <p14:creationId xmlns:p14="http://schemas.microsoft.com/office/powerpoint/2010/main" val="505426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0E4EF-B5E4-4C0A-9787-C4B535462EFA}"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6504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0E4EF-B5E4-4C0A-9787-C4B535462EFA}"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45692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D63FB-4DD9-4903-83FE-F80270576417}" type="datetime1">
              <a:rPr lang="en-US" smtClean="0"/>
              <a:pPr/>
              <a:t>12/27/2022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24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FA81-FF35-40E2-AA6F-C4E4697E2C73}" type="datetime1">
              <a:rPr lang="en-US" smtClean="0"/>
              <a:pPr/>
              <a:t>12/27/2022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3014287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08B4E-9E6D-47DB-A8C9-443A66B04FA1}" type="datetime1">
              <a:rPr lang="en-US" smtClean="0"/>
              <a:pPr/>
              <a:t>12/27/2022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53630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AD187-3CAF-4EEB-B511-D277A7E40C82}" type="datetime1">
              <a:rPr lang="en-US" smtClean="0"/>
              <a:pPr/>
              <a:t>12/27/2022</a:t>
            </a:fld>
            <a:endParaRPr lang="en-US" dirty="0"/>
          </a:p>
        </p:txBody>
      </p:sp>
      <p:sp>
        <p:nvSpPr>
          <p:cNvPr id="6" name="Footer Placeholder 5"/>
          <p:cNvSpPr>
            <a:spLocks noGrp="1"/>
          </p:cNvSpPr>
          <p:nvPr>
            <p:ph type="ftr" sz="quarter" idx="11"/>
          </p:nvPr>
        </p:nvSpPr>
        <p:spPr/>
        <p:txBody>
          <a:bodyPr/>
          <a:lstStyle/>
          <a:p>
            <a:r>
              <a:rPr lang="en-US" dirty="0"/>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216941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FEB82-3297-42CA-9AC7-D3ECF198E013}" type="datetime1">
              <a:rPr lang="en-US" smtClean="0"/>
              <a:pPr/>
              <a:t>12/27/2022</a:t>
            </a:fld>
            <a:endParaRPr lang="en-US" dirty="0"/>
          </a:p>
        </p:txBody>
      </p:sp>
      <p:sp>
        <p:nvSpPr>
          <p:cNvPr id="8" name="Footer Placeholder 7"/>
          <p:cNvSpPr>
            <a:spLocks noGrp="1"/>
          </p:cNvSpPr>
          <p:nvPr>
            <p:ph type="ftr" sz="quarter" idx="11"/>
          </p:nvPr>
        </p:nvSpPr>
        <p:spPr/>
        <p:txBody>
          <a:bodyPr/>
          <a:lstStyle/>
          <a:p>
            <a:r>
              <a:rPr lang="en-US" dirty="0"/>
              <a:t>CSC102 Discrete Structures</a:t>
            </a:r>
          </a:p>
        </p:txBody>
      </p:sp>
      <p:sp>
        <p:nvSpPr>
          <p:cNvPr id="9" name="Slide Number Placeholder 8"/>
          <p:cNvSpPr>
            <a:spLocks noGrp="1"/>
          </p:cNvSpPr>
          <p:nvPr>
            <p:ph type="sldNum" sz="quarter" idx="12"/>
          </p:nvPr>
        </p:nvSpPr>
        <p:spPr/>
        <p:txBody>
          <a:bodyPr/>
          <a:lstStyle/>
          <a:p>
            <a:fld id="{8ACE3F9D-533B-438E-AA49-48601E6C708E}"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215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348733-E273-4EF3-8143-57B6AA49A592}" type="datetime1">
              <a:rPr lang="en-US" smtClean="0"/>
              <a:pPr/>
              <a:t>12/27/2022</a:t>
            </a:fld>
            <a:endParaRPr lang="en-US" dirty="0"/>
          </a:p>
        </p:txBody>
      </p:sp>
      <p:sp>
        <p:nvSpPr>
          <p:cNvPr id="4" name="Footer Placeholder 3"/>
          <p:cNvSpPr>
            <a:spLocks noGrp="1"/>
          </p:cNvSpPr>
          <p:nvPr>
            <p:ph type="ftr" sz="quarter" idx="11"/>
          </p:nvPr>
        </p:nvSpPr>
        <p:spPr/>
        <p:txBody>
          <a:bodyPr/>
          <a:lstStyle/>
          <a:p>
            <a:r>
              <a:rPr lang="en-US" dirty="0"/>
              <a:t>CSC102 Discrete Structures</a:t>
            </a:r>
          </a:p>
        </p:txBody>
      </p:sp>
      <p:sp>
        <p:nvSpPr>
          <p:cNvPr id="5" name="Slide Number Placeholder 4"/>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3247296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16BD8-1159-4CEE-BF69-08E8DE6F04D4}" type="datetime1">
              <a:rPr lang="en-US" smtClean="0"/>
              <a:pPr/>
              <a:t>12/27/2022</a:t>
            </a:fld>
            <a:endParaRPr lang="en-US" dirty="0"/>
          </a:p>
        </p:txBody>
      </p:sp>
      <p:sp>
        <p:nvSpPr>
          <p:cNvPr id="3" name="Footer Placeholder 2"/>
          <p:cNvSpPr>
            <a:spLocks noGrp="1"/>
          </p:cNvSpPr>
          <p:nvPr>
            <p:ph type="ftr" sz="quarter" idx="11"/>
          </p:nvPr>
        </p:nvSpPr>
        <p:spPr/>
        <p:txBody>
          <a:bodyPr/>
          <a:lstStyle/>
          <a:p>
            <a:r>
              <a:rPr lang="en-US" dirty="0"/>
              <a:t>CSC102 Discrete Structures</a:t>
            </a:r>
          </a:p>
        </p:txBody>
      </p:sp>
      <p:sp>
        <p:nvSpPr>
          <p:cNvPr id="4" name="Slide Number Placeholder 3"/>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1922778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5B0FE-4AC0-4D7B-83B1-A18CD9CB8AEE}" type="datetime1">
              <a:rPr lang="en-US" smtClean="0"/>
              <a:pPr/>
              <a:t>12/27/2022</a:t>
            </a:fld>
            <a:endParaRPr lang="en-US" dirty="0"/>
          </a:p>
        </p:txBody>
      </p:sp>
      <p:sp>
        <p:nvSpPr>
          <p:cNvPr id="6" name="Footer Placeholder 5"/>
          <p:cNvSpPr>
            <a:spLocks noGrp="1"/>
          </p:cNvSpPr>
          <p:nvPr>
            <p:ph type="ftr" sz="quarter" idx="11"/>
          </p:nvPr>
        </p:nvSpPr>
        <p:spPr/>
        <p:txBody>
          <a:bodyPr/>
          <a:lstStyle/>
          <a:p>
            <a:r>
              <a:rPr lang="en-US" dirty="0"/>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43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0E4EF-B5E4-4C0A-9787-C4B535462EFA}"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874952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2F497-D16F-472A-8AB2-6923D245D09D}" type="datetime1">
              <a:rPr lang="en-US" smtClean="0"/>
              <a:pPr/>
              <a:t>12/27/2022</a:t>
            </a:fld>
            <a:endParaRPr lang="en-US" dirty="0"/>
          </a:p>
        </p:txBody>
      </p:sp>
      <p:sp>
        <p:nvSpPr>
          <p:cNvPr id="6" name="Footer Placeholder 5"/>
          <p:cNvSpPr>
            <a:spLocks noGrp="1"/>
          </p:cNvSpPr>
          <p:nvPr>
            <p:ph type="ftr" sz="quarter" idx="11"/>
          </p:nvPr>
        </p:nvSpPr>
        <p:spPr/>
        <p:txBody>
          <a:bodyPr/>
          <a:lstStyle/>
          <a:p>
            <a:r>
              <a:rPr lang="en-US" dirty="0"/>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3087025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0E3EED-3DA2-4ED4-9C83-CEA1A9E43AAB}" type="datetime1">
              <a:rPr lang="en-US" smtClean="0"/>
              <a:pPr/>
              <a:t>12/27/2022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3805962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ADCE-E054-4FA0-B715-AC4537BA8B51}" type="datetime1">
              <a:rPr lang="en-US" smtClean="0"/>
              <a:pPr/>
              <a:t>12/27/2022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111161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8C20E4EF-B5E4-4C0A-9787-C4B535462EFA}" type="datetimeFigureOut">
              <a:rPr lang="en-US" smtClean="0"/>
              <a:t>12/27/2022</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4499531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0E4EF-B5E4-4C0A-9787-C4B535462EFA}"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70905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0E4EF-B5E4-4C0A-9787-C4B535462EFA}"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201349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0E4EF-B5E4-4C0A-9787-C4B535462EFA}"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04148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E4EF-B5E4-4C0A-9787-C4B535462EFA}"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232201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20E4EF-B5E4-4C0A-9787-C4B535462EFA}" type="datetimeFigureOut">
              <a:rPr lang="en-US" smtClean="0"/>
              <a:t>12/27/2022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50446708-658B-4B12-8D2A-9E703D7019BE}"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158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C20E4EF-B5E4-4C0A-9787-C4B535462EFA}" type="datetimeFigureOut">
              <a:rPr lang="en-US" smtClean="0"/>
              <a:t>12/27/2022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50446708-658B-4B12-8D2A-9E703D7019BE}"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6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E9BFFB69-46B3-4750-912C-E29F4B8DA29C}" type="datetime1">
              <a:rPr lang="en-US" smtClean="0"/>
              <a:pPr/>
              <a:t>12/27/2022</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r>
              <a:rPr lang="en-US"/>
              <a:t>CSC102 Discrete Structures</a:t>
            </a:r>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ACE3F9D-533B-438E-AA49-48601E6C708E}" type="slidenum">
              <a:rPr lang="en-US" smtClean="0"/>
              <a:pPr/>
              <a:t>‹#›</a:t>
            </a:fld>
            <a:endParaRPr lang="en-US"/>
          </a:p>
        </p:txBody>
      </p:sp>
    </p:spTree>
    <p:extLst>
      <p:ext uri="{BB962C8B-B14F-4D97-AF65-F5344CB8AC3E}">
        <p14:creationId xmlns:p14="http://schemas.microsoft.com/office/powerpoint/2010/main" val="385696630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BFFB69-46B3-4750-912C-E29F4B8DA29C}" type="datetime1">
              <a:rPr lang="en-US" smtClean="0"/>
              <a:pPr/>
              <a:t>12/27/2022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a:t>CSC102 Discrete Structures</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41363556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yjus.com/regression-sum-of-squares-formul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545C-EAC2-4814-AE8B-2D0C943C302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9211BDA-D7DF-4130-A3B3-EE0167636377}"/>
              </a:ext>
            </a:extLst>
          </p:cNvPr>
          <p:cNvSpPr>
            <a:spLocks noGrp="1"/>
          </p:cNvSpPr>
          <p:nvPr>
            <p:ph type="subTitle" idx="1"/>
          </p:nvPr>
        </p:nvSpPr>
        <p:spPr>
          <a:xfrm>
            <a:off x="1192237" y="4391464"/>
            <a:ext cx="6400800" cy="2206283"/>
          </a:xfrm>
        </p:spPr>
        <p:txBody>
          <a:bodyPr>
            <a:normAutofit lnSpcReduction="10000"/>
          </a:bodyPr>
          <a:lstStyle/>
          <a:p>
            <a:pPr algn="ctr"/>
            <a:r>
              <a:rPr lang="en-US" sz="3900" b="1" dirty="0"/>
              <a:t>Probability and Statistics</a:t>
            </a:r>
          </a:p>
          <a:p>
            <a:pPr algn="ctr"/>
            <a:r>
              <a:rPr lang="en-US" sz="2800" b="1" dirty="0">
                <a:solidFill>
                  <a:srgbClr val="000000">
                    <a:lumMod val="75000"/>
                    <a:lumOff val="25000"/>
                  </a:srgbClr>
                </a:solidFill>
              </a:rPr>
              <a:t>(Software Engineering)</a:t>
            </a:r>
            <a:endParaRPr lang="en-US" sz="3200" b="1" dirty="0"/>
          </a:p>
          <a:p>
            <a:pPr algn="ctr"/>
            <a:r>
              <a:rPr lang="en-US" sz="2600" dirty="0"/>
              <a:t>Instructor </a:t>
            </a:r>
            <a:endParaRPr lang="en-US" dirty="0"/>
          </a:p>
          <a:p>
            <a:pPr algn="ctr"/>
            <a:r>
              <a:rPr lang="en-US" sz="3000" b="1" dirty="0"/>
              <a:t>Dr. Bakhtawar</a:t>
            </a:r>
          </a:p>
        </p:txBody>
      </p:sp>
      <p:pic>
        <p:nvPicPr>
          <p:cNvPr id="4" name="Picture 3">
            <a:extLst>
              <a:ext uri="{FF2B5EF4-FFF2-40B4-BE49-F238E27FC236}">
                <a16:creationId xmlns:a16="http://schemas.microsoft.com/office/drawing/2014/main" id="{667F458A-708A-4E75-9D30-9C4DBEA48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2661764"/>
          </a:xfrm>
          <a:prstGeom prst="rect">
            <a:avLst/>
          </a:prstGeom>
        </p:spPr>
      </p:pic>
    </p:spTree>
    <p:extLst>
      <p:ext uri="{BB962C8B-B14F-4D97-AF65-F5344CB8AC3E}">
        <p14:creationId xmlns:p14="http://schemas.microsoft.com/office/powerpoint/2010/main" val="54752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 Formula</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438357"/>
          </a:xfrm>
        </p:spPr>
        <p:txBody>
          <a:bodyPr>
            <a:normAutofit lnSpcReduction="10000"/>
          </a:bodyPr>
          <a:lstStyle/>
          <a:p>
            <a:pPr algn="just"/>
            <a:r>
              <a:rPr lang="en-US" sz="2800" dirty="0">
                <a:solidFill>
                  <a:srgbClr val="333333"/>
                </a:solidFill>
                <a:latin typeface="Roboto"/>
              </a:rPr>
              <a:t>The least-square method states that the curve that best fits a given set of observations, is said to be a curve having a minimum sum of the squared residuals (or deviations or errors) from the given data points. Let us assume that the given points of data are (x</a:t>
            </a:r>
            <a:r>
              <a:rPr lang="en-US" sz="2800" baseline="-25000" dirty="0">
                <a:solidFill>
                  <a:srgbClr val="333333"/>
                </a:solidFill>
                <a:latin typeface="Roboto"/>
              </a:rPr>
              <a:t>1</a:t>
            </a:r>
            <a:r>
              <a:rPr lang="en-US" sz="2800" dirty="0">
                <a:solidFill>
                  <a:srgbClr val="333333"/>
                </a:solidFill>
                <a:latin typeface="Roboto"/>
              </a:rPr>
              <a:t>, y</a:t>
            </a:r>
            <a:r>
              <a:rPr lang="en-US" sz="2800" baseline="-25000" dirty="0">
                <a:solidFill>
                  <a:srgbClr val="333333"/>
                </a:solidFill>
                <a:latin typeface="Roboto"/>
              </a:rPr>
              <a:t>1</a:t>
            </a:r>
            <a:r>
              <a:rPr lang="en-US" sz="2800" dirty="0">
                <a:solidFill>
                  <a:srgbClr val="333333"/>
                </a:solidFill>
                <a:latin typeface="Roboto"/>
              </a:rPr>
              <a:t>), (x</a:t>
            </a:r>
            <a:r>
              <a:rPr lang="en-US" sz="2800" baseline="-25000" dirty="0">
                <a:solidFill>
                  <a:srgbClr val="333333"/>
                </a:solidFill>
                <a:latin typeface="Roboto"/>
              </a:rPr>
              <a:t>2</a:t>
            </a:r>
            <a:r>
              <a:rPr lang="en-US" sz="2800" dirty="0">
                <a:solidFill>
                  <a:srgbClr val="333333"/>
                </a:solidFill>
                <a:latin typeface="Roboto"/>
              </a:rPr>
              <a:t>, y</a:t>
            </a:r>
            <a:r>
              <a:rPr lang="en-US" sz="2800" baseline="-25000" dirty="0">
                <a:solidFill>
                  <a:srgbClr val="333333"/>
                </a:solidFill>
                <a:latin typeface="Roboto"/>
              </a:rPr>
              <a:t>2</a:t>
            </a:r>
            <a:r>
              <a:rPr lang="en-US" sz="2800" dirty="0">
                <a:solidFill>
                  <a:srgbClr val="333333"/>
                </a:solidFill>
                <a:latin typeface="Roboto"/>
              </a:rPr>
              <a:t>), (x</a:t>
            </a:r>
            <a:r>
              <a:rPr lang="en-US" sz="2800" baseline="-25000" dirty="0">
                <a:solidFill>
                  <a:srgbClr val="333333"/>
                </a:solidFill>
                <a:latin typeface="Roboto"/>
              </a:rPr>
              <a:t>3</a:t>
            </a:r>
            <a:r>
              <a:rPr lang="en-US" sz="2800" dirty="0">
                <a:solidFill>
                  <a:srgbClr val="333333"/>
                </a:solidFill>
                <a:latin typeface="Roboto"/>
              </a:rPr>
              <a:t>, y</a:t>
            </a:r>
            <a:r>
              <a:rPr lang="en-US" sz="2800" baseline="-25000" dirty="0">
                <a:solidFill>
                  <a:srgbClr val="333333"/>
                </a:solidFill>
                <a:latin typeface="Roboto"/>
              </a:rPr>
              <a:t>3</a:t>
            </a:r>
            <a:r>
              <a:rPr lang="en-US" sz="2800" dirty="0">
                <a:solidFill>
                  <a:srgbClr val="333333"/>
                </a:solidFill>
                <a:latin typeface="Roboto"/>
              </a:rPr>
              <a:t>), …, (</a:t>
            </a:r>
            <a:r>
              <a:rPr lang="en-US" sz="2800" dirty="0" err="1">
                <a:solidFill>
                  <a:srgbClr val="333333"/>
                </a:solidFill>
                <a:latin typeface="Roboto"/>
              </a:rPr>
              <a:t>x</a:t>
            </a:r>
            <a:r>
              <a:rPr lang="en-US" sz="2800" baseline="-25000" dirty="0" err="1">
                <a:solidFill>
                  <a:srgbClr val="333333"/>
                </a:solidFill>
                <a:latin typeface="Roboto"/>
              </a:rPr>
              <a:t>n</a:t>
            </a:r>
            <a:r>
              <a:rPr lang="en-US" sz="2800" dirty="0">
                <a:solidFill>
                  <a:srgbClr val="333333"/>
                </a:solidFill>
                <a:latin typeface="Roboto"/>
              </a:rPr>
              <a:t>, </a:t>
            </a:r>
            <a:r>
              <a:rPr lang="en-US" sz="2800" dirty="0" err="1">
                <a:solidFill>
                  <a:srgbClr val="333333"/>
                </a:solidFill>
                <a:latin typeface="Roboto"/>
              </a:rPr>
              <a:t>y</a:t>
            </a:r>
            <a:r>
              <a:rPr lang="en-US" sz="2800" baseline="-25000" dirty="0" err="1">
                <a:solidFill>
                  <a:srgbClr val="333333"/>
                </a:solidFill>
                <a:latin typeface="Roboto"/>
              </a:rPr>
              <a:t>n</a:t>
            </a:r>
            <a:r>
              <a:rPr lang="en-US" sz="2800" dirty="0">
                <a:solidFill>
                  <a:srgbClr val="333333"/>
                </a:solidFill>
                <a:latin typeface="Roboto"/>
              </a:rPr>
              <a:t>) in which all x’s are independent variables, while all y’s are dependent ones. Also, suppose that f(x) is the fitting curve and d represents error or deviation from each given point.</a:t>
            </a:r>
          </a:p>
          <a:p>
            <a:pPr marL="0" indent="0" algn="just">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89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 Formula</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438357"/>
          </a:xfrm>
        </p:spPr>
        <p:txBody>
          <a:bodyPr>
            <a:normAutofit/>
          </a:bodyPr>
          <a:lstStyle/>
          <a:p>
            <a:pPr lvl="0">
              <a:buClr>
                <a:prstClr val="black">
                  <a:lumMod val="85000"/>
                  <a:lumOff val="15000"/>
                </a:prstClr>
              </a:buClr>
            </a:pPr>
            <a:r>
              <a:rPr lang="en-US" sz="3600" dirty="0">
                <a:solidFill>
                  <a:srgbClr val="333333"/>
                </a:solidFill>
                <a:latin typeface="Arial" panose="020B0604020202020204" pitchFamily="34" charset="0"/>
                <a:cs typeface="Arial" panose="020B0604020202020204" pitchFamily="34" charset="0"/>
              </a:rPr>
              <a:t>Now, we can write:</a:t>
            </a:r>
          </a:p>
          <a:p>
            <a:pPr lvl="0">
              <a:buClr>
                <a:prstClr val="black">
                  <a:lumMod val="85000"/>
                  <a:lumOff val="15000"/>
                </a:prstClr>
              </a:buClr>
            </a:pPr>
            <a:r>
              <a:rPr lang="en-US" sz="3600" dirty="0">
                <a:solidFill>
                  <a:srgbClr val="333333"/>
                </a:solidFill>
                <a:latin typeface="Arial" panose="020B0604020202020204" pitchFamily="34" charset="0"/>
                <a:cs typeface="Arial" panose="020B0604020202020204" pitchFamily="34" charset="0"/>
              </a:rPr>
              <a:t>d</a:t>
            </a:r>
            <a:r>
              <a:rPr lang="en-US" sz="3600" baseline="-25000" dirty="0">
                <a:solidFill>
                  <a:srgbClr val="333333"/>
                </a:solidFill>
                <a:latin typeface="Arial" panose="020B0604020202020204" pitchFamily="34" charset="0"/>
                <a:cs typeface="Arial" panose="020B0604020202020204" pitchFamily="34" charset="0"/>
              </a:rPr>
              <a:t>1 </a:t>
            </a:r>
            <a:r>
              <a:rPr lang="en-US" sz="3600" dirty="0">
                <a:solidFill>
                  <a:srgbClr val="333333"/>
                </a:solidFill>
                <a:latin typeface="Arial" panose="020B0604020202020204" pitchFamily="34" charset="0"/>
                <a:cs typeface="Arial" panose="020B0604020202020204" pitchFamily="34" charset="0"/>
              </a:rPr>
              <a:t>= y</a:t>
            </a:r>
            <a:r>
              <a:rPr lang="en-US" sz="3600" baseline="-25000" dirty="0">
                <a:solidFill>
                  <a:srgbClr val="333333"/>
                </a:solidFill>
                <a:latin typeface="Arial" panose="020B0604020202020204" pitchFamily="34" charset="0"/>
                <a:cs typeface="Arial" panose="020B0604020202020204" pitchFamily="34" charset="0"/>
              </a:rPr>
              <a:t>1 </a:t>
            </a:r>
            <a:r>
              <a:rPr lang="en-US" sz="3600" dirty="0">
                <a:solidFill>
                  <a:srgbClr val="333333"/>
                </a:solidFill>
                <a:latin typeface="Arial" panose="020B0604020202020204" pitchFamily="34" charset="0"/>
                <a:cs typeface="Arial" panose="020B0604020202020204" pitchFamily="34" charset="0"/>
              </a:rPr>
              <a:t>− f(x</a:t>
            </a:r>
            <a:r>
              <a:rPr lang="en-US" sz="3600" baseline="-25000" dirty="0">
                <a:solidFill>
                  <a:srgbClr val="333333"/>
                </a:solidFill>
                <a:latin typeface="Arial" panose="020B0604020202020204" pitchFamily="34" charset="0"/>
                <a:cs typeface="Arial" panose="020B0604020202020204" pitchFamily="34" charset="0"/>
              </a:rPr>
              <a:t>1</a:t>
            </a:r>
            <a:r>
              <a:rPr lang="en-US" sz="3600" dirty="0">
                <a:solidFill>
                  <a:srgbClr val="333333"/>
                </a:solidFill>
                <a:latin typeface="Arial" panose="020B0604020202020204" pitchFamily="34" charset="0"/>
                <a:cs typeface="Arial" panose="020B0604020202020204" pitchFamily="34" charset="0"/>
              </a:rPr>
              <a:t>)</a:t>
            </a:r>
          </a:p>
          <a:p>
            <a:pPr lvl="0">
              <a:buClr>
                <a:prstClr val="black">
                  <a:lumMod val="85000"/>
                  <a:lumOff val="15000"/>
                </a:prstClr>
              </a:buClr>
            </a:pPr>
            <a:r>
              <a:rPr lang="en-US" sz="3600" dirty="0">
                <a:solidFill>
                  <a:srgbClr val="333333"/>
                </a:solidFill>
                <a:latin typeface="Arial" panose="020B0604020202020204" pitchFamily="34" charset="0"/>
                <a:cs typeface="Arial" panose="020B0604020202020204" pitchFamily="34" charset="0"/>
              </a:rPr>
              <a:t>d</a:t>
            </a:r>
            <a:r>
              <a:rPr lang="en-US" sz="3600" baseline="-25000" dirty="0">
                <a:solidFill>
                  <a:srgbClr val="333333"/>
                </a:solidFill>
                <a:latin typeface="Arial" panose="020B0604020202020204" pitchFamily="34" charset="0"/>
                <a:cs typeface="Arial" panose="020B0604020202020204" pitchFamily="34" charset="0"/>
              </a:rPr>
              <a:t>2 </a:t>
            </a:r>
            <a:r>
              <a:rPr lang="en-US" sz="3600" dirty="0">
                <a:solidFill>
                  <a:srgbClr val="333333"/>
                </a:solidFill>
                <a:latin typeface="Arial" panose="020B0604020202020204" pitchFamily="34" charset="0"/>
                <a:cs typeface="Arial" panose="020B0604020202020204" pitchFamily="34" charset="0"/>
              </a:rPr>
              <a:t>= y</a:t>
            </a:r>
            <a:r>
              <a:rPr lang="en-US" sz="3600" baseline="-25000" dirty="0">
                <a:solidFill>
                  <a:srgbClr val="333333"/>
                </a:solidFill>
                <a:latin typeface="Arial" panose="020B0604020202020204" pitchFamily="34" charset="0"/>
                <a:cs typeface="Arial" panose="020B0604020202020204" pitchFamily="34" charset="0"/>
              </a:rPr>
              <a:t>2 </a:t>
            </a:r>
            <a:r>
              <a:rPr lang="en-US" sz="3600" dirty="0">
                <a:solidFill>
                  <a:srgbClr val="333333"/>
                </a:solidFill>
                <a:latin typeface="Arial" panose="020B0604020202020204" pitchFamily="34" charset="0"/>
                <a:cs typeface="Arial" panose="020B0604020202020204" pitchFamily="34" charset="0"/>
              </a:rPr>
              <a:t>− f(x</a:t>
            </a:r>
            <a:r>
              <a:rPr lang="en-US" sz="3600" baseline="-25000" dirty="0">
                <a:solidFill>
                  <a:srgbClr val="333333"/>
                </a:solidFill>
                <a:latin typeface="Arial" panose="020B0604020202020204" pitchFamily="34" charset="0"/>
                <a:cs typeface="Arial" panose="020B0604020202020204" pitchFamily="34" charset="0"/>
              </a:rPr>
              <a:t>2</a:t>
            </a:r>
            <a:r>
              <a:rPr lang="en-US" sz="3600" dirty="0">
                <a:solidFill>
                  <a:srgbClr val="333333"/>
                </a:solidFill>
                <a:latin typeface="Arial" panose="020B0604020202020204" pitchFamily="34" charset="0"/>
                <a:cs typeface="Arial" panose="020B0604020202020204" pitchFamily="34" charset="0"/>
              </a:rPr>
              <a:t>)</a:t>
            </a:r>
          </a:p>
          <a:p>
            <a:pPr lvl="0">
              <a:buClr>
                <a:prstClr val="black">
                  <a:lumMod val="85000"/>
                  <a:lumOff val="15000"/>
                </a:prstClr>
              </a:buClr>
            </a:pPr>
            <a:r>
              <a:rPr lang="en-US" sz="3600" dirty="0">
                <a:solidFill>
                  <a:srgbClr val="333333"/>
                </a:solidFill>
                <a:latin typeface="Arial" panose="020B0604020202020204" pitchFamily="34" charset="0"/>
                <a:cs typeface="Arial" panose="020B0604020202020204" pitchFamily="34" charset="0"/>
              </a:rPr>
              <a:t>d</a:t>
            </a:r>
            <a:r>
              <a:rPr lang="en-US" sz="3600" baseline="-25000" dirty="0">
                <a:solidFill>
                  <a:srgbClr val="333333"/>
                </a:solidFill>
                <a:latin typeface="Arial" panose="020B0604020202020204" pitchFamily="34" charset="0"/>
                <a:cs typeface="Arial" panose="020B0604020202020204" pitchFamily="34" charset="0"/>
              </a:rPr>
              <a:t>3 </a:t>
            </a:r>
            <a:r>
              <a:rPr lang="en-US" sz="3600" dirty="0">
                <a:solidFill>
                  <a:srgbClr val="333333"/>
                </a:solidFill>
                <a:latin typeface="Arial" panose="020B0604020202020204" pitchFamily="34" charset="0"/>
                <a:cs typeface="Arial" panose="020B0604020202020204" pitchFamily="34" charset="0"/>
              </a:rPr>
              <a:t>= y</a:t>
            </a:r>
            <a:r>
              <a:rPr lang="en-US" sz="3600" baseline="-25000" dirty="0">
                <a:solidFill>
                  <a:srgbClr val="333333"/>
                </a:solidFill>
                <a:latin typeface="Arial" panose="020B0604020202020204" pitchFamily="34" charset="0"/>
                <a:cs typeface="Arial" panose="020B0604020202020204" pitchFamily="34" charset="0"/>
              </a:rPr>
              <a:t>3 </a:t>
            </a:r>
            <a:r>
              <a:rPr lang="en-US" sz="3600" dirty="0">
                <a:solidFill>
                  <a:srgbClr val="333333"/>
                </a:solidFill>
                <a:latin typeface="Arial" panose="020B0604020202020204" pitchFamily="34" charset="0"/>
                <a:cs typeface="Arial" panose="020B0604020202020204" pitchFamily="34" charset="0"/>
              </a:rPr>
              <a:t>− f(x</a:t>
            </a:r>
            <a:r>
              <a:rPr lang="en-US" sz="3600" baseline="-25000" dirty="0">
                <a:solidFill>
                  <a:srgbClr val="333333"/>
                </a:solidFill>
                <a:latin typeface="Arial" panose="020B0604020202020204" pitchFamily="34" charset="0"/>
                <a:cs typeface="Arial" panose="020B0604020202020204" pitchFamily="34" charset="0"/>
              </a:rPr>
              <a:t>3</a:t>
            </a:r>
            <a:r>
              <a:rPr lang="en-US" sz="3600" dirty="0">
                <a:solidFill>
                  <a:srgbClr val="333333"/>
                </a:solidFill>
                <a:latin typeface="Arial" panose="020B0604020202020204" pitchFamily="34" charset="0"/>
                <a:cs typeface="Arial" panose="020B0604020202020204" pitchFamily="34" charset="0"/>
              </a:rPr>
              <a:t>)</a:t>
            </a:r>
          </a:p>
          <a:p>
            <a:pPr lvl="0">
              <a:buClr>
                <a:prstClr val="black">
                  <a:lumMod val="85000"/>
                  <a:lumOff val="15000"/>
                </a:prstClr>
              </a:buClr>
            </a:pPr>
            <a:r>
              <a:rPr lang="en-US" sz="3600" dirty="0">
                <a:solidFill>
                  <a:srgbClr val="333333"/>
                </a:solidFill>
                <a:latin typeface="Arial" panose="020B0604020202020204" pitchFamily="34" charset="0"/>
                <a:cs typeface="Arial" panose="020B0604020202020204" pitchFamily="34" charset="0"/>
              </a:rPr>
              <a:t>…..</a:t>
            </a:r>
          </a:p>
          <a:p>
            <a:pPr lvl="0">
              <a:buClr>
                <a:prstClr val="black">
                  <a:lumMod val="85000"/>
                  <a:lumOff val="15000"/>
                </a:prstClr>
              </a:buClr>
            </a:pPr>
            <a:r>
              <a:rPr lang="en-US" sz="3600" dirty="0" err="1">
                <a:solidFill>
                  <a:srgbClr val="333333"/>
                </a:solidFill>
                <a:latin typeface="Arial" panose="020B0604020202020204" pitchFamily="34" charset="0"/>
                <a:cs typeface="Arial" panose="020B0604020202020204" pitchFamily="34" charset="0"/>
              </a:rPr>
              <a:t>d</a:t>
            </a:r>
            <a:r>
              <a:rPr lang="en-US" sz="3600" baseline="-25000" dirty="0" err="1">
                <a:solidFill>
                  <a:srgbClr val="333333"/>
                </a:solidFill>
                <a:latin typeface="Arial" panose="020B0604020202020204" pitchFamily="34" charset="0"/>
                <a:cs typeface="Arial" panose="020B0604020202020204" pitchFamily="34" charset="0"/>
              </a:rPr>
              <a:t>n</a:t>
            </a:r>
            <a:r>
              <a:rPr lang="en-US" sz="3600" baseline="-25000" dirty="0">
                <a:solidFill>
                  <a:srgbClr val="333333"/>
                </a:solidFill>
                <a:latin typeface="Arial" panose="020B0604020202020204" pitchFamily="34" charset="0"/>
                <a:cs typeface="Arial" panose="020B0604020202020204" pitchFamily="34" charset="0"/>
              </a:rPr>
              <a:t> </a:t>
            </a:r>
            <a:r>
              <a:rPr lang="en-US" sz="3600" dirty="0">
                <a:solidFill>
                  <a:srgbClr val="333333"/>
                </a:solidFill>
                <a:latin typeface="Arial" panose="020B0604020202020204" pitchFamily="34" charset="0"/>
                <a:cs typeface="Arial" panose="020B0604020202020204" pitchFamily="34" charset="0"/>
              </a:rPr>
              <a:t>= </a:t>
            </a:r>
            <a:r>
              <a:rPr lang="en-US" sz="3600" dirty="0" err="1">
                <a:solidFill>
                  <a:srgbClr val="333333"/>
                </a:solidFill>
                <a:latin typeface="Arial" panose="020B0604020202020204" pitchFamily="34" charset="0"/>
                <a:cs typeface="Arial" panose="020B0604020202020204" pitchFamily="34" charset="0"/>
              </a:rPr>
              <a:t>y</a:t>
            </a:r>
            <a:r>
              <a:rPr lang="en-US" sz="3600" baseline="-25000" dirty="0" err="1">
                <a:solidFill>
                  <a:srgbClr val="333333"/>
                </a:solidFill>
                <a:latin typeface="Arial" panose="020B0604020202020204" pitchFamily="34" charset="0"/>
                <a:cs typeface="Arial" panose="020B0604020202020204" pitchFamily="34" charset="0"/>
              </a:rPr>
              <a:t>n</a:t>
            </a:r>
            <a:r>
              <a:rPr lang="en-US" sz="3600" dirty="0">
                <a:solidFill>
                  <a:srgbClr val="333333"/>
                </a:solidFill>
                <a:latin typeface="Arial" panose="020B0604020202020204" pitchFamily="34" charset="0"/>
                <a:cs typeface="Arial" panose="020B0604020202020204" pitchFamily="34" charset="0"/>
              </a:rPr>
              <a:t> – f(</a:t>
            </a:r>
            <a:r>
              <a:rPr lang="en-US" sz="3600" dirty="0" err="1">
                <a:solidFill>
                  <a:srgbClr val="333333"/>
                </a:solidFill>
                <a:latin typeface="Arial" panose="020B0604020202020204" pitchFamily="34" charset="0"/>
                <a:cs typeface="Arial" panose="020B0604020202020204" pitchFamily="34" charset="0"/>
              </a:rPr>
              <a:t>x</a:t>
            </a:r>
            <a:r>
              <a:rPr lang="en-US" sz="3600" baseline="-25000" dirty="0" err="1">
                <a:solidFill>
                  <a:srgbClr val="333333"/>
                </a:solidFill>
                <a:latin typeface="Arial" panose="020B0604020202020204" pitchFamily="34" charset="0"/>
                <a:cs typeface="Arial" panose="020B0604020202020204" pitchFamily="34" charset="0"/>
              </a:rPr>
              <a:t>n</a:t>
            </a:r>
            <a:r>
              <a:rPr lang="en-US" sz="3600" dirty="0">
                <a:solidFill>
                  <a:srgbClr val="333333"/>
                </a:solidFill>
                <a:latin typeface="Arial" panose="020B0604020202020204" pitchFamily="34" charset="0"/>
                <a:cs typeface="Arial" panose="020B0604020202020204" pitchFamily="34" charset="0"/>
              </a:rPr>
              <a:t>)</a:t>
            </a:r>
          </a:p>
          <a:p>
            <a:pPr marL="0" indent="0" algn="just">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22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 Formula</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014194"/>
            <a:ext cx="7680960" cy="4438357"/>
          </a:xfrm>
        </p:spPr>
        <p:txBody>
          <a:bodyPr>
            <a:normAutofit/>
          </a:bodyPr>
          <a:lstStyle/>
          <a:p>
            <a:pPr marL="0" indent="0" algn="just">
              <a:buNone/>
            </a:pPr>
            <a:r>
              <a:rPr lang="en-US" sz="2800" dirty="0">
                <a:solidFill>
                  <a:srgbClr val="333333"/>
                </a:solidFill>
                <a:latin typeface="Roboto"/>
              </a:rPr>
              <a:t>The least-squares explain that the curve that best fits is represented by the property that the sum of squares of all the deviations from given values must be minimum, </a:t>
            </a:r>
            <a:r>
              <a:rPr lang="en-US" sz="2800" dirty="0" err="1">
                <a:solidFill>
                  <a:srgbClr val="333333"/>
                </a:solidFill>
                <a:latin typeface="Roboto"/>
              </a:rPr>
              <a:t>i.e</a:t>
            </a:r>
            <a:r>
              <a:rPr lang="en-US" sz="2800" dirty="0">
                <a:solidFill>
                  <a:srgbClr val="333333"/>
                </a:solidFill>
                <a:latin typeface="Roboto"/>
              </a:rPr>
              <a:t>:</a:t>
            </a:r>
            <a:endParaRPr lang="en-US" sz="2800" dirty="0">
              <a:latin typeface="Arial" panose="020B0604020202020204" pitchFamily="34" charset="0"/>
              <a:cs typeface="Arial" panose="020B0604020202020204" pitchFamily="34" charset="0"/>
            </a:endParaRPr>
          </a:p>
        </p:txBody>
      </p:sp>
      <p:pic>
        <p:nvPicPr>
          <p:cNvPr id="1028" name="Picture 4" descr="Least Square Method formula">
            <a:extLst>
              <a:ext uri="{FF2B5EF4-FFF2-40B4-BE49-F238E27FC236}">
                <a16:creationId xmlns:a16="http://schemas.microsoft.com/office/drawing/2014/main" id="{077CA8B7-73BA-4119-AC3F-E1C06BE32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3812345"/>
            <a:ext cx="7680960" cy="2640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265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6D0DE76-D58A-41F5-A200-2F4E630E89BA}"/>
              </a:ext>
            </a:extLst>
          </p:cNvPr>
          <p:cNvPicPr>
            <a:picLocks noChangeAspect="1"/>
          </p:cNvPicPr>
          <p:nvPr/>
        </p:nvPicPr>
        <p:blipFill>
          <a:blip r:embed="rId2"/>
          <a:stretch>
            <a:fillRect/>
          </a:stretch>
        </p:blipFill>
        <p:spPr>
          <a:xfrm>
            <a:off x="464233" y="1934309"/>
            <a:ext cx="8215533" cy="3439549"/>
          </a:xfrm>
          <a:prstGeom prst="rect">
            <a:avLst/>
          </a:prstGeom>
        </p:spPr>
      </p:pic>
    </p:spTree>
    <p:extLst>
      <p:ext uri="{BB962C8B-B14F-4D97-AF65-F5344CB8AC3E}">
        <p14:creationId xmlns:p14="http://schemas.microsoft.com/office/powerpoint/2010/main" val="346945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pic>
        <p:nvPicPr>
          <p:cNvPr id="8" name="Picture 7">
            <a:extLst>
              <a:ext uri="{FF2B5EF4-FFF2-40B4-BE49-F238E27FC236}">
                <a16:creationId xmlns:a16="http://schemas.microsoft.com/office/drawing/2014/main" id="{6DAE8902-1502-476E-9C2A-496698E3648C}"/>
              </a:ext>
            </a:extLst>
          </p:cNvPr>
          <p:cNvPicPr>
            <a:picLocks noChangeAspect="1"/>
          </p:cNvPicPr>
          <p:nvPr/>
        </p:nvPicPr>
        <p:blipFill>
          <a:blip r:embed="rId2"/>
          <a:stretch>
            <a:fillRect/>
          </a:stretch>
        </p:blipFill>
        <p:spPr>
          <a:xfrm>
            <a:off x="140677" y="1575583"/>
            <a:ext cx="8834511" cy="5148774"/>
          </a:xfrm>
          <a:prstGeom prst="rect">
            <a:avLst/>
          </a:prstGeom>
        </p:spPr>
      </p:pic>
    </p:spTree>
    <p:extLst>
      <p:ext uri="{BB962C8B-B14F-4D97-AF65-F5344CB8AC3E}">
        <p14:creationId xmlns:p14="http://schemas.microsoft.com/office/powerpoint/2010/main" val="162605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marR="0" indent="0" algn="just">
                  <a:lnSpc>
                    <a:spcPct val="110000"/>
                  </a:lnSpc>
                  <a:spcBef>
                    <a:spcPts val="0"/>
                  </a:spcBef>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Arial" panose="020B0604020202020204" pitchFamily="34" charset="0"/>
                        </a:rPr>
                        <m:t>𝑎</m:t>
                      </m:r>
                      <m:r>
                        <a:rPr lang="en-US" sz="2800" i="1" smtClean="0">
                          <a:latin typeface="Cambria Math" panose="02040503050406030204" pitchFamily="18" charset="0"/>
                          <a:cs typeface="Arial" panose="020B0604020202020204" pitchFamily="34" charset="0"/>
                        </a:rPr>
                        <m:t>=</m:t>
                      </m:r>
                      <m:f>
                        <m:fPr>
                          <m:ctrlPr>
                            <a:rPr lang="en-US" sz="2800" i="1">
                              <a:latin typeface="Cambria Math" panose="02040503050406030204" pitchFamily="18" charset="0"/>
                              <a:cs typeface="Arial" panose="020B0604020202020204" pitchFamily="34" charset="0"/>
                            </a:rPr>
                          </m:ctrlPr>
                        </m:fPr>
                        <m:num>
                          <m:r>
                            <m:rPr>
                              <m:nor/>
                            </m:rPr>
                            <a:rPr lang="en-US" sz="2800" dirty="0">
                              <a:solidFill>
                                <a:srgbClr val="333333"/>
                              </a:solidFill>
                              <a:latin typeface="Roboto"/>
                            </a:rPr>
                            <m:t> [(∑</m:t>
                          </m:r>
                          <m:r>
                            <m:rPr>
                              <m:nor/>
                            </m:rPr>
                            <a:rPr lang="en-US" sz="2800" dirty="0">
                              <a:solidFill>
                                <a:srgbClr val="333333"/>
                              </a:solidFill>
                              <a:latin typeface="Roboto"/>
                            </a:rPr>
                            <m:t>y</m:t>
                          </m:r>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baseline="30000" dirty="0">
                              <a:solidFill>
                                <a:srgbClr val="333333"/>
                              </a:solidFill>
                              <a:latin typeface="Roboto"/>
                            </a:rPr>
                            <m:t>2</m:t>
                          </m:r>
                          <m:r>
                            <m:rPr>
                              <m:nor/>
                            </m:rPr>
                            <a:rPr lang="en-US" sz="2800" dirty="0">
                              <a:solidFill>
                                <a:srgbClr val="333333"/>
                              </a:solidFill>
                              <a:latin typeface="Roboto"/>
                            </a:rPr>
                            <m:t>) – (∑</m:t>
                          </m:r>
                          <m:r>
                            <m:rPr>
                              <m:nor/>
                            </m:rPr>
                            <a:rPr lang="en-US" sz="2800" dirty="0">
                              <a:solidFill>
                                <a:srgbClr val="333333"/>
                              </a:solidFill>
                              <a:latin typeface="Roboto"/>
                            </a:rPr>
                            <m:t>x</m:t>
                          </m:r>
                          <m:r>
                            <m:rPr>
                              <m:nor/>
                            </m:rPr>
                            <a:rPr lang="en-US" sz="2800" dirty="0">
                              <a:solidFill>
                                <a:srgbClr val="333333"/>
                              </a:solidFill>
                              <a:latin typeface="Roboto"/>
                            </a:rPr>
                            <m:t>)(∑</m:t>
                          </m:r>
                          <m:r>
                            <m:rPr>
                              <m:nor/>
                            </m:rPr>
                            <a:rPr lang="en-US" sz="2800" dirty="0">
                              <a:solidFill>
                                <a:srgbClr val="333333"/>
                              </a:solidFill>
                              <a:latin typeface="Roboto"/>
                            </a:rPr>
                            <m:t>xy</m:t>
                          </m:r>
                          <m:r>
                            <m:rPr>
                              <m:nor/>
                            </m:rPr>
                            <a:rPr lang="en-US" sz="2800" dirty="0">
                              <a:solidFill>
                                <a:srgbClr val="333333"/>
                              </a:solidFill>
                              <a:latin typeface="Roboto"/>
                            </a:rPr>
                            <m:t>)] </m:t>
                          </m:r>
                        </m:num>
                        <m:den>
                          <m:r>
                            <m:rPr>
                              <m:nor/>
                            </m:rPr>
                            <a:rPr lang="en-US" sz="2800" dirty="0">
                              <a:solidFill>
                                <a:srgbClr val="333333"/>
                              </a:solidFill>
                              <a:latin typeface="Roboto"/>
                            </a:rPr>
                            <m:t>[</m:t>
                          </m:r>
                          <m:r>
                            <m:rPr>
                              <m:nor/>
                            </m:rPr>
                            <a:rPr lang="en-US" sz="2800" dirty="0">
                              <a:solidFill>
                                <a:srgbClr val="333333"/>
                              </a:solidFill>
                              <a:latin typeface="Roboto"/>
                            </a:rPr>
                            <m:t>n</m:t>
                          </m:r>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baseline="30000" dirty="0">
                              <a:solidFill>
                                <a:srgbClr val="333333"/>
                              </a:solidFill>
                              <a:latin typeface="Roboto"/>
                            </a:rPr>
                            <m:t>2</m:t>
                          </m:r>
                          <m:r>
                            <m:rPr>
                              <m:nor/>
                            </m:rPr>
                            <a:rPr lang="en-US" sz="2800" dirty="0">
                              <a:solidFill>
                                <a:srgbClr val="333333"/>
                              </a:solidFill>
                              <a:latin typeface="Roboto"/>
                            </a:rPr>
                            <m:t>) – </m:t>
                          </m:r>
                          <m:sSup>
                            <m:sSupPr>
                              <m:ctrlPr>
                                <a:rPr lang="en-US" sz="2800" i="1" dirty="0">
                                  <a:solidFill>
                                    <a:srgbClr val="333333"/>
                                  </a:solidFill>
                                  <a:latin typeface="Cambria Math" panose="02040503050406030204" pitchFamily="18" charset="0"/>
                                </a:rPr>
                              </m:ctrlPr>
                            </m:sSupPr>
                            <m:e>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dirty="0">
                                  <a:solidFill>
                                    <a:srgbClr val="333333"/>
                                  </a:solidFill>
                                  <a:latin typeface="Roboto"/>
                                </a:rPr>
                                <m:t>)</m:t>
                              </m:r>
                            </m:e>
                            <m:sup>
                              <m:r>
                                <a:rPr lang="en-US" sz="2800" i="1" dirty="0">
                                  <a:solidFill>
                                    <a:srgbClr val="333333"/>
                                  </a:solidFill>
                                  <a:latin typeface="Cambria Math" panose="02040503050406030204" pitchFamily="18" charset="0"/>
                                </a:rPr>
                                <m:t>2</m:t>
                              </m:r>
                            </m:sup>
                          </m:sSup>
                          <m:r>
                            <m:rPr>
                              <m:nor/>
                            </m:rPr>
                            <a:rPr lang="en-US" sz="2800" dirty="0">
                              <a:solidFill>
                                <a:srgbClr val="333333"/>
                              </a:solidFill>
                              <a:latin typeface="Roboto"/>
                            </a:rPr>
                            <m:t>]</m:t>
                          </m:r>
                        </m:den>
                      </m:f>
                    </m:oMath>
                  </m:oMathPara>
                </a14:m>
                <a:endParaRPr lang="en-US" sz="2800" dirty="0">
                  <a:solidFill>
                    <a:srgbClr val="333333"/>
                  </a:solidFill>
                  <a:latin typeface="Arial" panose="020B0604020202020204" pitchFamily="34" charset="0"/>
                </a:endParaRPr>
              </a:p>
              <a:p>
                <a:pPr marL="0" marR="0" indent="0" algn="just">
                  <a:lnSpc>
                    <a:spcPct val="110000"/>
                  </a:lnSpc>
                  <a:spcBef>
                    <a:spcPts val="0"/>
                  </a:spcBef>
                  <a:buNone/>
                </a:pPr>
                <a:endParaRPr lang="en-US" sz="2800" dirty="0">
                  <a:solidFill>
                    <a:srgbClr val="333333"/>
                  </a:solidFill>
                  <a:latin typeface="Arial" panose="020B0604020202020204" pitchFamily="34" charset="0"/>
                </a:endParaRPr>
              </a:p>
              <a:p>
                <a:pPr marL="0" marR="0" indent="0" algn="just">
                  <a:lnSpc>
                    <a:spcPct val="110000"/>
                  </a:lnSpc>
                  <a:spcBef>
                    <a:spcPts val="0"/>
                  </a:spcBef>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Arial" panose="020B0604020202020204" pitchFamily="34" charset="0"/>
                        </a:rPr>
                        <m:t>𝑎</m:t>
                      </m:r>
                      <m:r>
                        <a:rPr lang="en-US" sz="2800" i="1">
                          <a:latin typeface="Cambria Math" panose="02040503050406030204" pitchFamily="18" charset="0"/>
                          <a:cs typeface="Arial" panose="020B0604020202020204" pitchFamily="34" charset="0"/>
                        </a:rPr>
                        <m:t>=</m:t>
                      </m:r>
                      <m:f>
                        <m:fPr>
                          <m:ctrlPr>
                            <a:rPr lang="en-US" sz="2800" i="1">
                              <a:latin typeface="Cambria Math" panose="02040503050406030204" pitchFamily="18" charset="0"/>
                              <a:cs typeface="Arial" panose="020B0604020202020204" pitchFamily="34" charset="0"/>
                            </a:rPr>
                          </m:ctrlPr>
                        </m:fPr>
                        <m:num>
                          <m:r>
                            <m:rPr>
                              <m:nor/>
                            </m:rPr>
                            <a:rPr lang="en-US" sz="2800" dirty="0">
                              <a:solidFill>
                                <a:srgbClr val="333333"/>
                              </a:solidFill>
                              <a:latin typeface="Roboto"/>
                            </a:rPr>
                            <m:t> [(</m:t>
                          </m:r>
                          <m:r>
                            <m:rPr>
                              <m:nor/>
                            </m:rPr>
                            <a:rPr lang="en-US" sz="2800" b="0" i="0" dirty="0" smtClean="0">
                              <a:solidFill>
                                <a:srgbClr val="333333"/>
                              </a:solidFill>
                              <a:latin typeface="Roboto"/>
                            </a:rPr>
                            <m:t>72</m:t>
                          </m:r>
                          <m:r>
                            <m:rPr>
                              <m:nor/>
                            </m:rPr>
                            <a:rPr lang="en-US" sz="2800" dirty="0">
                              <a:solidFill>
                                <a:srgbClr val="333333"/>
                              </a:solidFill>
                              <a:latin typeface="Roboto"/>
                            </a:rPr>
                            <m:t>)(</m:t>
                          </m:r>
                          <m:r>
                            <m:rPr>
                              <m:nor/>
                            </m:rPr>
                            <a:rPr lang="en-US" sz="2800" b="0" i="0" dirty="0" smtClean="0">
                              <a:solidFill>
                                <a:srgbClr val="333333"/>
                              </a:solidFill>
                              <a:latin typeface="Roboto"/>
                            </a:rPr>
                            <m:t>468</m:t>
                          </m:r>
                          <m:r>
                            <m:rPr>
                              <m:nor/>
                            </m:rPr>
                            <a:rPr lang="en-US" sz="2800" dirty="0">
                              <a:solidFill>
                                <a:srgbClr val="333333"/>
                              </a:solidFill>
                              <a:latin typeface="Roboto"/>
                            </a:rPr>
                            <m:t>) – (</m:t>
                          </m:r>
                          <m:r>
                            <m:rPr>
                              <m:nor/>
                            </m:rPr>
                            <a:rPr lang="en-US" sz="2800" b="0" i="0" dirty="0" smtClean="0">
                              <a:solidFill>
                                <a:srgbClr val="333333"/>
                              </a:solidFill>
                              <a:latin typeface="Roboto"/>
                            </a:rPr>
                            <m:t>62</m:t>
                          </m:r>
                          <m:r>
                            <m:rPr>
                              <m:nor/>
                            </m:rPr>
                            <a:rPr lang="en-US" sz="2800" dirty="0">
                              <a:solidFill>
                                <a:srgbClr val="333333"/>
                              </a:solidFill>
                              <a:latin typeface="Roboto"/>
                            </a:rPr>
                            <m:t>)(</m:t>
                          </m:r>
                          <m:r>
                            <m:rPr>
                              <m:nor/>
                            </m:rPr>
                            <a:rPr lang="en-US" sz="2800" b="0" i="0" dirty="0" smtClean="0">
                              <a:solidFill>
                                <a:srgbClr val="333333"/>
                              </a:solidFill>
                              <a:latin typeface="Roboto"/>
                            </a:rPr>
                            <m:t>503</m:t>
                          </m:r>
                          <m:r>
                            <m:rPr>
                              <m:nor/>
                            </m:rPr>
                            <a:rPr lang="en-US" sz="2800" dirty="0">
                              <a:solidFill>
                                <a:srgbClr val="333333"/>
                              </a:solidFill>
                              <a:latin typeface="Roboto"/>
                            </a:rPr>
                            <m:t>)] </m:t>
                          </m:r>
                        </m:num>
                        <m:den>
                          <m:r>
                            <m:rPr>
                              <m:nor/>
                            </m:rPr>
                            <a:rPr lang="en-US" sz="2800" dirty="0">
                              <a:solidFill>
                                <a:srgbClr val="333333"/>
                              </a:solidFill>
                              <a:latin typeface="Roboto"/>
                            </a:rPr>
                            <m:t>[</m:t>
                          </m:r>
                          <m:r>
                            <m:rPr>
                              <m:nor/>
                            </m:rPr>
                            <a:rPr lang="en-US" sz="2800" b="0" i="0" dirty="0" smtClean="0">
                              <a:solidFill>
                                <a:srgbClr val="333333"/>
                              </a:solidFill>
                              <a:latin typeface="Roboto"/>
                            </a:rPr>
                            <m:t>10</m:t>
                          </m:r>
                          <m:r>
                            <m:rPr>
                              <m:nor/>
                            </m:rPr>
                            <a:rPr lang="en-US" sz="2800" dirty="0">
                              <a:solidFill>
                                <a:srgbClr val="333333"/>
                              </a:solidFill>
                              <a:latin typeface="Roboto"/>
                            </a:rPr>
                            <m:t>(</m:t>
                          </m:r>
                          <m:r>
                            <m:rPr>
                              <m:nor/>
                            </m:rPr>
                            <a:rPr lang="en-US" sz="2800" b="0" i="0" dirty="0" smtClean="0">
                              <a:solidFill>
                                <a:srgbClr val="333333"/>
                              </a:solidFill>
                              <a:latin typeface="Roboto"/>
                            </a:rPr>
                            <m:t>468</m:t>
                          </m:r>
                          <m:r>
                            <m:rPr>
                              <m:nor/>
                            </m:rPr>
                            <a:rPr lang="en-US" sz="2800" dirty="0">
                              <a:solidFill>
                                <a:srgbClr val="333333"/>
                              </a:solidFill>
                              <a:latin typeface="Roboto"/>
                            </a:rPr>
                            <m:t>) – </m:t>
                          </m:r>
                          <m:sSup>
                            <m:sSupPr>
                              <m:ctrlPr>
                                <a:rPr lang="en-US" sz="2800" i="1" dirty="0">
                                  <a:solidFill>
                                    <a:srgbClr val="333333"/>
                                  </a:solidFill>
                                  <a:latin typeface="Cambria Math" panose="02040503050406030204" pitchFamily="18" charset="0"/>
                                </a:rPr>
                              </m:ctrlPr>
                            </m:sSupPr>
                            <m:e>
                              <m:r>
                                <m:rPr>
                                  <m:nor/>
                                </m:rPr>
                                <a:rPr lang="en-US" sz="2800" b="0" i="0" dirty="0" smtClean="0">
                                  <a:solidFill>
                                    <a:srgbClr val="333333"/>
                                  </a:solidFill>
                                  <a:latin typeface="Cambria Math" panose="02040503050406030204" pitchFamily="18" charset="0"/>
                                </a:rPr>
                                <m:t>(62</m:t>
                              </m:r>
                              <m:r>
                                <m:rPr>
                                  <m:nor/>
                                </m:rPr>
                                <a:rPr lang="en-US" sz="2800" dirty="0">
                                  <a:solidFill>
                                    <a:srgbClr val="333333"/>
                                  </a:solidFill>
                                  <a:latin typeface="Roboto"/>
                                </a:rPr>
                                <m:t>)</m:t>
                              </m:r>
                            </m:e>
                            <m:sup>
                              <m:r>
                                <a:rPr lang="en-US" sz="2800" i="1" dirty="0">
                                  <a:solidFill>
                                    <a:srgbClr val="333333"/>
                                  </a:solidFill>
                                  <a:latin typeface="Cambria Math" panose="02040503050406030204" pitchFamily="18" charset="0"/>
                                </a:rPr>
                                <m:t>2</m:t>
                              </m:r>
                            </m:sup>
                          </m:sSup>
                          <m:r>
                            <m:rPr>
                              <m:nor/>
                            </m:rPr>
                            <a:rPr lang="en-US" sz="2800" dirty="0">
                              <a:solidFill>
                                <a:srgbClr val="333333"/>
                              </a:solidFill>
                              <a:latin typeface="Roboto"/>
                            </a:rPr>
                            <m:t>]</m:t>
                          </m:r>
                        </m:den>
                      </m:f>
                    </m:oMath>
                  </m:oMathPara>
                </a14:m>
                <a:endParaRPr lang="en-US" sz="2800" dirty="0">
                  <a:latin typeface="Arial" panose="020B0604020202020204" pitchFamily="34" charset="0"/>
                  <a:cs typeface="Arial" panose="020B0604020202020204" pitchFamily="34" charset="0"/>
                </a:endParaRPr>
              </a:p>
              <a:p>
                <a:pPr marL="0" marR="0" indent="0" algn="just">
                  <a:lnSpc>
                    <a:spcPct val="110000"/>
                  </a:lnSpc>
                  <a:spcBef>
                    <a:spcPts val="0"/>
                  </a:spcBef>
                  <a:buNone/>
                </a:pPr>
                <a:endParaRPr lang="en-US" sz="2800" dirty="0">
                  <a:latin typeface="Arial" panose="020B0604020202020204" pitchFamily="34" charset="0"/>
                  <a:cs typeface="Arial" panose="020B0604020202020204" pitchFamily="34" charset="0"/>
                </a:endParaRPr>
              </a:p>
              <a:p>
                <a:pPr marL="0" marR="0" indent="0" algn="just">
                  <a:lnSpc>
                    <a:spcPct val="110000"/>
                  </a:lnSpc>
                  <a:spcBef>
                    <a:spcPts val="0"/>
                  </a:spcBef>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Arial" panose="020B0604020202020204" pitchFamily="34" charset="0"/>
                        </a:rPr>
                        <m:t>𝑎</m:t>
                      </m:r>
                      <m:r>
                        <a:rPr lang="en-US" sz="2800" i="1">
                          <a:latin typeface="Cambria Math" panose="02040503050406030204" pitchFamily="18" charset="0"/>
                          <a:cs typeface="Arial" panose="020B0604020202020204" pitchFamily="34" charset="0"/>
                        </a:rPr>
                        <m:t>=3.00</m:t>
                      </m:r>
                      <m:r>
                        <a:rPr lang="en-US" sz="2800" b="0" i="1" smtClean="0">
                          <a:latin typeface="Cambria Math" panose="02040503050406030204" pitchFamily="18" charset="0"/>
                          <a:cs typeface="Arial" panose="020B0604020202020204" pitchFamily="34" charset="0"/>
                        </a:rPr>
                        <m:t>26</m:t>
                      </m:r>
                    </m:oMath>
                  </m:oMathPara>
                </a14:m>
                <a:endParaRPr lang="en-US" sz="28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11DD7B0E-0D70-4DAE-B258-712AC85CFAB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2530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014194"/>
                <a:ext cx="7680960" cy="4738298"/>
              </a:xfrm>
            </p:spPr>
            <p:txBody>
              <a:bodyPr>
                <a:normAutofit/>
              </a:bodyPr>
              <a:lstStyle/>
              <a:p>
                <a:pPr marL="0" marR="0" indent="0" algn="just">
                  <a:lnSpc>
                    <a:spcPct val="110000"/>
                  </a:lnSpc>
                  <a:spcBef>
                    <a:spcPts val="0"/>
                  </a:spcBef>
                  <a:buNone/>
                </a:pPr>
                <a14:m>
                  <m:oMathPara xmlns:m="http://schemas.openxmlformats.org/officeDocument/2006/math">
                    <m:oMathParaPr>
                      <m:jc m:val="centerGroup"/>
                    </m:oMathParaPr>
                    <m:oMath xmlns:m="http://schemas.openxmlformats.org/officeDocument/2006/math">
                      <m:r>
                        <a:rPr lang="en-US" sz="2800" i="1" smtClean="0">
                          <a:solidFill>
                            <a:prstClr val="black"/>
                          </a:solidFill>
                          <a:latin typeface="Cambria Math" panose="02040503050406030204" pitchFamily="18" charset="0"/>
                          <a:cs typeface="Arial" panose="020B0604020202020204" pitchFamily="34" charset="0"/>
                        </a:rPr>
                        <m:t>𝑏</m:t>
                      </m:r>
                      <m:r>
                        <a:rPr lang="en-US" sz="2800" i="1" smtClean="0">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r>
                            <m:rPr>
                              <m:nor/>
                            </m:rPr>
                            <a:rPr lang="en-US" sz="2800" dirty="0">
                              <a:solidFill>
                                <a:srgbClr val="333333"/>
                              </a:solidFill>
                              <a:latin typeface="Roboto"/>
                            </a:rPr>
                            <m:t>[</m:t>
                          </m:r>
                          <m:r>
                            <m:rPr>
                              <m:nor/>
                            </m:rPr>
                            <a:rPr lang="en-US" sz="2800" dirty="0">
                              <a:solidFill>
                                <a:srgbClr val="333333"/>
                              </a:solidFill>
                              <a:latin typeface="Roboto"/>
                            </a:rPr>
                            <m:t>n</m:t>
                          </m:r>
                          <m:r>
                            <m:rPr>
                              <m:nor/>
                            </m:rPr>
                            <a:rPr lang="en-US" sz="2800" dirty="0">
                              <a:solidFill>
                                <a:srgbClr val="333333"/>
                              </a:solidFill>
                              <a:latin typeface="Roboto"/>
                            </a:rPr>
                            <m:t>(∑</m:t>
                          </m:r>
                          <m:r>
                            <m:rPr>
                              <m:nor/>
                            </m:rPr>
                            <a:rPr lang="en-US" sz="2800" dirty="0">
                              <a:solidFill>
                                <a:srgbClr val="333333"/>
                              </a:solidFill>
                              <a:latin typeface="Roboto"/>
                            </a:rPr>
                            <m:t>xy</m:t>
                          </m:r>
                          <m:r>
                            <m:rPr>
                              <m:nor/>
                            </m:rPr>
                            <a:rPr lang="en-US" sz="2800" dirty="0">
                              <a:solidFill>
                                <a:srgbClr val="333333"/>
                              </a:solidFill>
                              <a:latin typeface="Roboto"/>
                            </a:rPr>
                            <m:t>) – (∑</m:t>
                          </m:r>
                          <m:r>
                            <m:rPr>
                              <m:nor/>
                            </m:rPr>
                            <a:rPr lang="en-US" sz="2800" dirty="0">
                              <a:solidFill>
                                <a:srgbClr val="333333"/>
                              </a:solidFill>
                              <a:latin typeface="Roboto"/>
                            </a:rPr>
                            <m:t>x</m:t>
                          </m:r>
                          <m:r>
                            <m:rPr>
                              <m:nor/>
                            </m:rPr>
                            <a:rPr lang="en-US" sz="2800" dirty="0">
                              <a:solidFill>
                                <a:srgbClr val="333333"/>
                              </a:solidFill>
                              <a:latin typeface="Roboto"/>
                            </a:rPr>
                            <m:t>)(∑</m:t>
                          </m:r>
                          <m:r>
                            <m:rPr>
                              <m:nor/>
                            </m:rPr>
                            <a:rPr lang="en-US" sz="2800" dirty="0">
                              <a:solidFill>
                                <a:srgbClr val="333333"/>
                              </a:solidFill>
                              <a:latin typeface="Roboto"/>
                            </a:rPr>
                            <m:t>y</m:t>
                          </m:r>
                          <m:r>
                            <m:rPr>
                              <m:nor/>
                            </m:rPr>
                            <a:rPr lang="en-US" sz="2800" dirty="0">
                              <a:solidFill>
                                <a:srgbClr val="333333"/>
                              </a:solidFill>
                              <a:latin typeface="Roboto"/>
                            </a:rPr>
                            <m:t>)]</m:t>
                          </m:r>
                        </m:num>
                        <m:den>
                          <m:r>
                            <m:rPr>
                              <m:nor/>
                            </m:rPr>
                            <a:rPr lang="en-US" sz="2800" dirty="0">
                              <a:solidFill>
                                <a:srgbClr val="333333"/>
                              </a:solidFill>
                              <a:latin typeface="Roboto"/>
                            </a:rPr>
                            <m:t>[</m:t>
                          </m:r>
                          <m:r>
                            <m:rPr>
                              <m:nor/>
                            </m:rPr>
                            <a:rPr lang="en-US" sz="2800" dirty="0">
                              <a:solidFill>
                                <a:srgbClr val="333333"/>
                              </a:solidFill>
                              <a:latin typeface="Roboto"/>
                            </a:rPr>
                            <m:t>n</m:t>
                          </m:r>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baseline="30000" dirty="0">
                              <a:solidFill>
                                <a:srgbClr val="333333"/>
                              </a:solidFill>
                              <a:latin typeface="Roboto"/>
                            </a:rPr>
                            <m:t>2</m:t>
                          </m:r>
                          <m:r>
                            <m:rPr>
                              <m:nor/>
                            </m:rPr>
                            <a:rPr lang="en-US" sz="2800" dirty="0">
                              <a:solidFill>
                                <a:srgbClr val="333333"/>
                              </a:solidFill>
                              <a:latin typeface="Roboto"/>
                            </a:rPr>
                            <m:t>) –</m:t>
                          </m:r>
                          <m:sSup>
                            <m:sSupPr>
                              <m:ctrlPr>
                                <a:rPr lang="en-US" sz="2800" i="1" dirty="0">
                                  <a:solidFill>
                                    <a:srgbClr val="333333"/>
                                  </a:solidFill>
                                  <a:latin typeface="Cambria Math" panose="02040503050406030204" pitchFamily="18" charset="0"/>
                                </a:rPr>
                              </m:ctrlPr>
                            </m:sSupPr>
                            <m:e>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dirty="0">
                                  <a:solidFill>
                                    <a:srgbClr val="333333"/>
                                  </a:solidFill>
                                  <a:latin typeface="Roboto"/>
                                </a:rPr>
                                <m:t>)</m:t>
                              </m:r>
                            </m:e>
                            <m:sup>
                              <m:r>
                                <a:rPr lang="en-US" sz="2800" i="1" dirty="0">
                                  <a:solidFill>
                                    <a:srgbClr val="333333"/>
                                  </a:solidFill>
                                  <a:latin typeface="Cambria Math" panose="02040503050406030204" pitchFamily="18" charset="0"/>
                                </a:rPr>
                                <m:t>2</m:t>
                              </m:r>
                            </m:sup>
                          </m:sSup>
                          <m:r>
                            <m:rPr>
                              <m:nor/>
                            </m:rPr>
                            <a:rPr lang="en-US" sz="2800" dirty="0">
                              <a:solidFill>
                                <a:srgbClr val="333333"/>
                              </a:solidFill>
                              <a:latin typeface="Roboto"/>
                            </a:rPr>
                            <m:t>] </m:t>
                          </m:r>
                        </m:den>
                      </m:f>
                    </m:oMath>
                  </m:oMathPara>
                </a14:m>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i="1">
                          <a:solidFill>
                            <a:prstClr val="black"/>
                          </a:solidFill>
                          <a:latin typeface="Cambria Math" panose="02040503050406030204" pitchFamily="18" charset="0"/>
                          <a:cs typeface="Arial" panose="020B0604020202020204" pitchFamily="34" charset="0"/>
                        </a:rPr>
                        <m:t>𝑏</m:t>
                      </m:r>
                      <m:r>
                        <a:rPr lang="en-US" sz="2800" i="1">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r>
                            <m:rPr>
                              <m:nor/>
                            </m:rPr>
                            <a:rPr lang="en-US" sz="2800" dirty="0">
                              <a:solidFill>
                                <a:srgbClr val="333333"/>
                              </a:solidFill>
                              <a:latin typeface="Roboto"/>
                            </a:rPr>
                            <m:t>[</m:t>
                          </m:r>
                          <m:r>
                            <m:rPr>
                              <m:nor/>
                            </m:rPr>
                            <a:rPr lang="en-US" sz="2800" b="0" i="0" dirty="0" smtClean="0">
                              <a:solidFill>
                                <a:srgbClr val="333333"/>
                              </a:solidFill>
                              <a:latin typeface="Roboto"/>
                            </a:rPr>
                            <m:t>(10)</m:t>
                          </m:r>
                          <m:r>
                            <m:rPr>
                              <m:nor/>
                            </m:rPr>
                            <a:rPr lang="en-US" sz="2800" dirty="0">
                              <a:solidFill>
                                <a:srgbClr val="333333"/>
                              </a:solidFill>
                              <a:latin typeface="Roboto"/>
                            </a:rPr>
                            <m:t>(</m:t>
                          </m:r>
                          <m:r>
                            <m:rPr>
                              <m:nor/>
                            </m:rPr>
                            <a:rPr lang="en-US" sz="2800" b="0" i="0" dirty="0" smtClean="0">
                              <a:solidFill>
                                <a:srgbClr val="333333"/>
                              </a:solidFill>
                              <a:latin typeface="Roboto"/>
                            </a:rPr>
                            <m:t>503</m:t>
                          </m:r>
                          <m:r>
                            <m:rPr>
                              <m:nor/>
                            </m:rPr>
                            <a:rPr lang="en-US" sz="2800" dirty="0">
                              <a:solidFill>
                                <a:srgbClr val="333333"/>
                              </a:solidFill>
                              <a:latin typeface="Roboto"/>
                            </a:rPr>
                            <m:t>) – (</m:t>
                          </m:r>
                          <m:r>
                            <m:rPr>
                              <m:nor/>
                            </m:rPr>
                            <a:rPr lang="en-US" sz="2800" b="0" i="0" dirty="0" smtClean="0">
                              <a:solidFill>
                                <a:srgbClr val="333333"/>
                              </a:solidFill>
                              <a:latin typeface="Roboto"/>
                            </a:rPr>
                            <m:t>62</m:t>
                          </m:r>
                          <m:r>
                            <m:rPr>
                              <m:nor/>
                            </m:rPr>
                            <a:rPr lang="en-US" sz="2800" dirty="0">
                              <a:solidFill>
                                <a:srgbClr val="333333"/>
                              </a:solidFill>
                              <a:latin typeface="Roboto"/>
                            </a:rPr>
                            <m:t>)(</m:t>
                          </m:r>
                          <m:r>
                            <m:rPr>
                              <m:nor/>
                            </m:rPr>
                            <a:rPr lang="en-US" sz="2800" b="0" i="0" dirty="0" smtClean="0">
                              <a:solidFill>
                                <a:srgbClr val="333333"/>
                              </a:solidFill>
                              <a:latin typeface="Roboto"/>
                            </a:rPr>
                            <m:t>72</m:t>
                          </m:r>
                          <m:r>
                            <m:rPr>
                              <m:nor/>
                            </m:rPr>
                            <a:rPr lang="en-US" sz="2800" dirty="0">
                              <a:solidFill>
                                <a:srgbClr val="333333"/>
                              </a:solidFill>
                              <a:latin typeface="Roboto"/>
                            </a:rPr>
                            <m:t>)]</m:t>
                          </m:r>
                        </m:num>
                        <m:den>
                          <m:r>
                            <m:rPr>
                              <m:nor/>
                            </m:rPr>
                            <a:rPr lang="en-US" sz="2800" dirty="0">
                              <a:solidFill>
                                <a:srgbClr val="333333"/>
                              </a:solidFill>
                              <a:latin typeface="Roboto"/>
                            </a:rPr>
                            <m:t>[</m:t>
                          </m:r>
                          <m:r>
                            <m:rPr>
                              <m:nor/>
                            </m:rPr>
                            <a:rPr lang="en-US" sz="2800" b="0" i="0" dirty="0" smtClean="0">
                              <a:solidFill>
                                <a:srgbClr val="333333"/>
                              </a:solidFill>
                              <a:latin typeface="Roboto"/>
                            </a:rPr>
                            <m:t>(10)</m:t>
                          </m:r>
                          <m:r>
                            <m:rPr>
                              <m:nor/>
                            </m:rPr>
                            <a:rPr lang="en-US" sz="2800" dirty="0">
                              <a:solidFill>
                                <a:srgbClr val="333333"/>
                              </a:solidFill>
                              <a:latin typeface="Roboto"/>
                            </a:rPr>
                            <m:t>(</m:t>
                          </m:r>
                          <m:r>
                            <m:rPr>
                              <m:nor/>
                            </m:rPr>
                            <a:rPr lang="en-US" sz="2800" b="0" i="0" dirty="0" smtClean="0">
                              <a:solidFill>
                                <a:srgbClr val="333333"/>
                              </a:solidFill>
                              <a:latin typeface="Roboto"/>
                            </a:rPr>
                            <m:t>468</m:t>
                          </m:r>
                          <m:r>
                            <m:rPr>
                              <m:nor/>
                            </m:rPr>
                            <a:rPr lang="en-US" sz="2800" dirty="0">
                              <a:solidFill>
                                <a:srgbClr val="333333"/>
                              </a:solidFill>
                              <a:latin typeface="Roboto"/>
                            </a:rPr>
                            <m:t>) –</m:t>
                          </m:r>
                          <m:sSup>
                            <m:sSupPr>
                              <m:ctrlPr>
                                <a:rPr lang="en-US" sz="2800" i="1" dirty="0">
                                  <a:solidFill>
                                    <a:srgbClr val="333333"/>
                                  </a:solidFill>
                                  <a:latin typeface="Cambria Math" panose="02040503050406030204" pitchFamily="18" charset="0"/>
                                </a:rPr>
                              </m:ctrlPr>
                            </m:sSupPr>
                            <m:e>
                              <m:r>
                                <m:rPr>
                                  <m:nor/>
                                </m:rPr>
                                <a:rPr lang="en-US" sz="2800" dirty="0">
                                  <a:solidFill>
                                    <a:srgbClr val="333333"/>
                                  </a:solidFill>
                                  <a:latin typeface="Roboto"/>
                                </a:rPr>
                                <m:t>(</m:t>
                              </m:r>
                              <m:r>
                                <m:rPr>
                                  <m:nor/>
                                </m:rPr>
                                <a:rPr lang="en-US" sz="2800" b="0" i="0" dirty="0" smtClean="0">
                                  <a:solidFill>
                                    <a:srgbClr val="333333"/>
                                  </a:solidFill>
                                  <a:latin typeface="Roboto"/>
                                </a:rPr>
                                <m:t>62</m:t>
                              </m:r>
                              <m:r>
                                <m:rPr>
                                  <m:nor/>
                                </m:rPr>
                                <a:rPr lang="en-US" sz="2800" dirty="0">
                                  <a:solidFill>
                                    <a:srgbClr val="333333"/>
                                  </a:solidFill>
                                  <a:latin typeface="Roboto"/>
                                </a:rPr>
                                <m:t>)</m:t>
                              </m:r>
                            </m:e>
                            <m:sup>
                              <m:r>
                                <a:rPr lang="en-US" sz="2800" i="1" dirty="0">
                                  <a:solidFill>
                                    <a:srgbClr val="333333"/>
                                  </a:solidFill>
                                  <a:latin typeface="Cambria Math" panose="02040503050406030204" pitchFamily="18" charset="0"/>
                                </a:rPr>
                                <m:t>2</m:t>
                              </m:r>
                            </m:sup>
                          </m:sSup>
                          <m:r>
                            <m:rPr>
                              <m:nor/>
                            </m:rPr>
                            <a:rPr lang="en-US" sz="2800" dirty="0">
                              <a:solidFill>
                                <a:srgbClr val="333333"/>
                              </a:solidFill>
                              <a:latin typeface="Roboto"/>
                            </a:rPr>
                            <m:t>] </m:t>
                          </m:r>
                        </m:den>
                      </m:f>
                    </m:oMath>
                  </m:oMathPara>
                </a14:m>
                <a:endParaRPr lang="en-US" sz="2800" dirty="0">
                  <a:latin typeface="Arial" panose="020B0604020202020204" pitchFamily="34" charset="0"/>
                  <a:cs typeface="Arial" panose="020B0604020202020204" pitchFamily="34" charset="0"/>
                </a:endParaRPr>
              </a:p>
              <a:p>
                <a:pPr marL="0" indent="0" algn="just">
                  <a:buNone/>
                </a:pPr>
                <a:endParaRPr lang="en-US" sz="2800"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Arial" panose="020B0604020202020204" pitchFamily="34" charset="0"/>
                        </a:rPr>
                        <m:t>𝑏</m:t>
                      </m:r>
                      <m:r>
                        <a:rPr lang="en-US" sz="2800" i="1">
                          <a:latin typeface="Cambria Math" panose="02040503050406030204" pitchFamily="18" charset="0"/>
                          <a:cs typeface="Arial" panose="020B0604020202020204" pitchFamily="34" charset="0"/>
                        </a:rPr>
                        <m:t>=0.67</m:t>
                      </m:r>
                      <m:r>
                        <a:rPr lang="en-US" sz="2800" b="0" i="1" smtClean="0">
                          <a:latin typeface="Cambria Math" panose="02040503050406030204" pitchFamily="18" charset="0"/>
                          <a:cs typeface="Arial" panose="020B0604020202020204" pitchFamily="34" charset="0"/>
                        </a:rPr>
                        <m:t>70</m:t>
                      </m:r>
                    </m:oMath>
                  </m:oMathPara>
                </a14:m>
                <a:endParaRPr lang="en-US" sz="2800" dirty="0">
                  <a:latin typeface="Arial" panose="020B0604020202020204" pitchFamily="34" charset="0"/>
                  <a:cs typeface="Arial" panose="020B0604020202020204" pitchFamily="34" charset="0"/>
                </a:endParaRPr>
              </a:p>
              <a:p>
                <a:pPr marL="0" indent="0" algn="just">
                  <a:buNone/>
                </a:pPr>
                <a:endParaRPr lang="en-US" sz="2800"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Arial" panose="020B0604020202020204" pitchFamily="34" charset="0"/>
                        </a:rPr>
                        <m:t>𝑦</m:t>
                      </m:r>
                      <m:r>
                        <a:rPr lang="en-US" sz="2800" i="1">
                          <a:latin typeface="Cambria Math" panose="02040503050406030204" pitchFamily="18" charset="0"/>
                          <a:cs typeface="Arial" panose="020B0604020202020204" pitchFamily="34" charset="0"/>
                        </a:rPr>
                        <m:t>=</m:t>
                      </m:r>
                      <m:r>
                        <a:rPr lang="en-US" sz="2800" b="0" i="1" smtClean="0">
                          <a:latin typeface="Cambria Math" panose="02040503050406030204" pitchFamily="18" charset="0"/>
                          <a:cs typeface="Arial" panose="020B0604020202020204" pitchFamily="34" charset="0"/>
                        </a:rPr>
                        <m:t>3.0026+</m:t>
                      </m:r>
                      <m:r>
                        <a:rPr lang="en-US" sz="2800" i="1">
                          <a:latin typeface="Cambria Math" panose="02040503050406030204" pitchFamily="18" charset="0"/>
                          <a:cs typeface="Arial" panose="020B0604020202020204" pitchFamily="34" charset="0"/>
                        </a:rPr>
                        <m:t>0.677</m:t>
                      </m:r>
                      <m:r>
                        <a:rPr lang="en-US" sz="2800" b="0" i="1" smtClean="0">
                          <a:latin typeface="Cambria Math" panose="02040503050406030204" pitchFamily="18" charset="0"/>
                          <a:cs typeface="Arial" panose="020B0604020202020204" pitchFamily="34" charset="0"/>
                        </a:rPr>
                        <m:t>𝑥</m:t>
                      </m:r>
                    </m:oMath>
                  </m:oMathPara>
                </a14:m>
                <a:endParaRPr lang="en-US" sz="2800" dirty="0">
                  <a:latin typeface="Arial" panose="020B0604020202020204" pitchFamily="34" charset="0"/>
                  <a:cs typeface="Arial" panose="020B0604020202020204" pitchFamily="34" charset="0"/>
                </a:endParaRPr>
              </a:p>
              <a:p>
                <a:pPr marL="0" indent="0" algn="just">
                  <a:buNone/>
                </a:pPr>
                <a:endParaRPr lang="en-US" sz="28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11DD7B0E-0D70-4DAE-B258-712AC85CFABB}"/>
                  </a:ext>
                </a:extLst>
              </p:cNvPr>
              <p:cNvSpPr>
                <a:spLocks noGrp="1" noRot="1" noChangeAspect="1" noMove="1" noResize="1" noEditPoints="1" noAdjustHandles="1" noChangeArrowheads="1" noChangeShapeType="1" noTextEdit="1"/>
              </p:cNvSpPr>
              <p:nvPr>
                <p:ph idx="1"/>
              </p:nvPr>
            </p:nvSpPr>
            <p:spPr>
              <a:xfrm>
                <a:off x="731520" y="2014194"/>
                <a:ext cx="7680960" cy="47382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850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55B140-B20F-4D77-B901-CC785D3D6B54}"/>
              </a:ext>
            </a:extLst>
          </p:cNvPr>
          <p:cNvPicPr>
            <a:picLocks noChangeAspect="1"/>
          </p:cNvPicPr>
          <p:nvPr/>
        </p:nvPicPr>
        <p:blipFill>
          <a:blip r:embed="rId2"/>
          <a:stretch>
            <a:fillRect/>
          </a:stretch>
        </p:blipFill>
        <p:spPr>
          <a:xfrm>
            <a:off x="731520" y="1892536"/>
            <a:ext cx="7680960" cy="4803686"/>
          </a:xfrm>
          <a:prstGeom prst="rect">
            <a:avLst/>
          </a:prstGeom>
        </p:spPr>
      </p:pic>
    </p:spTree>
    <p:extLst>
      <p:ext uri="{BB962C8B-B14F-4D97-AF65-F5344CB8AC3E}">
        <p14:creationId xmlns:p14="http://schemas.microsoft.com/office/powerpoint/2010/main" val="4069823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593102"/>
          </a:xfrm>
        </p:spPr>
        <p:txBody>
          <a:bodyPr>
            <a:normAutofit fontScale="85000" lnSpcReduction="10000"/>
          </a:bodyPr>
          <a:lstStyle/>
          <a:p>
            <a:pPr marL="0" indent="0" algn="just">
              <a:buNone/>
            </a:pPr>
            <a:r>
              <a:rPr lang="en-US" sz="3300" dirty="0">
                <a:solidFill>
                  <a:srgbClr val="333333"/>
                </a:solidFill>
                <a:latin typeface="Arial" panose="020B0604020202020204" pitchFamily="34" charset="0"/>
                <a:cs typeface="Arial" panose="020B0604020202020204" pitchFamily="34" charset="0"/>
              </a:rPr>
              <a:t>Now, we can find the sum of squares of deviations from the obtained values as:</a:t>
            </a:r>
          </a:p>
          <a:p>
            <a:pPr marL="0" indent="0" algn="just">
              <a:buNone/>
            </a:pPr>
            <a:endParaRPr lang="en-US" sz="3300" dirty="0">
              <a:solidFill>
                <a:srgbClr val="333333"/>
              </a:solidFill>
              <a:latin typeface="Arial" panose="020B0604020202020204" pitchFamily="34" charset="0"/>
              <a:cs typeface="Arial" panose="020B0604020202020204" pitchFamily="34" charset="0"/>
            </a:endParaRPr>
          </a:p>
          <a:p>
            <a:pPr algn="just"/>
            <a:r>
              <a:rPr lang="en-US" sz="3300" dirty="0">
                <a:solidFill>
                  <a:srgbClr val="333333"/>
                </a:solidFill>
                <a:latin typeface="Arial" panose="020B0604020202020204" pitchFamily="34" charset="0"/>
                <a:cs typeface="Arial" panose="020B0604020202020204" pitchFamily="34" charset="0"/>
              </a:rPr>
              <a:t>d</a:t>
            </a:r>
            <a:r>
              <a:rPr lang="en-US" sz="3300" baseline="-25000" dirty="0">
                <a:solidFill>
                  <a:srgbClr val="333333"/>
                </a:solidFill>
                <a:latin typeface="Arial" panose="020B0604020202020204" pitchFamily="34" charset="0"/>
                <a:cs typeface="Arial" panose="020B0604020202020204" pitchFamily="34" charset="0"/>
              </a:rPr>
              <a:t>1</a:t>
            </a:r>
            <a:r>
              <a:rPr lang="en-US" sz="3300" dirty="0">
                <a:solidFill>
                  <a:srgbClr val="333333"/>
                </a:solidFill>
                <a:latin typeface="Arial" panose="020B0604020202020204" pitchFamily="34" charset="0"/>
                <a:cs typeface="Arial" panose="020B0604020202020204" pitchFamily="34" charset="0"/>
              </a:rPr>
              <a:t> = [4 – (3.0026 + 0.677*8)] = (-4.4186)</a:t>
            </a:r>
          </a:p>
          <a:p>
            <a:pPr algn="just"/>
            <a:r>
              <a:rPr lang="en-US" sz="3300" dirty="0">
                <a:solidFill>
                  <a:srgbClr val="333333"/>
                </a:solidFill>
                <a:latin typeface="Arial" panose="020B0604020202020204" pitchFamily="34" charset="0"/>
                <a:cs typeface="Arial" panose="020B0604020202020204" pitchFamily="34" charset="0"/>
              </a:rPr>
              <a:t>d</a:t>
            </a:r>
            <a:r>
              <a:rPr lang="en-US" sz="3300" baseline="-25000" dirty="0">
                <a:solidFill>
                  <a:srgbClr val="333333"/>
                </a:solidFill>
                <a:latin typeface="Arial" panose="020B0604020202020204" pitchFamily="34" charset="0"/>
                <a:cs typeface="Arial" panose="020B0604020202020204" pitchFamily="34" charset="0"/>
              </a:rPr>
              <a:t>2</a:t>
            </a:r>
            <a:r>
              <a:rPr lang="en-US" sz="3300" dirty="0">
                <a:solidFill>
                  <a:srgbClr val="333333"/>
                </a:solidFill>
                <a:latin typeface="Arial" panose="020B0604020202020204" pitchFamily="34" charset="0"/>
                <a:cs typeface="Arial" panose="020B0604020202020204" pitchFamily="34" charset="0"/>
              </a:rPr>
              <a:t> = [12 – (3.0026 + 0.677*3)] = (6.9664)</a:t>
            </a:r>
          </a:p>
          <a:p>
            <a:pPr algn="just"/>
            <a:r>
              <a:rPr lang="en-US" sz="3300" dirty="0">
                <a:solidFill>
                  <a:srgbClr val="333333"/>
                </a:solidFill>
                <a:latin typeface="Arial" panose="020B0604020202020204" pitchFamily="34" charset="0"/>
                <a:cs typeface="Arial" panose="020B0604020202020204" pitchFamily="34" charset="0"/>
              </a:rPr>
              <a:t>d</a:t>
            </a:r>
            <a:r>
              <a:rPr lang="en-US" sz="3300" baseline="-25000" dirty="0">
                <a:solidFill>
                  <a:srgbClr val="333333"/>
                </a:solidFill>
                <a:latin typeface="Arial" panose="020B0604020202020204" pitchFamily="34" charset="0"/>
                <a:cs typeface="Arial" panose="020B0604020202020204" pitchFamily="34" charset="0"/>
              </a:rPr>
              <a:t>3</a:t>
            </a:r>
            <a:r>
              <a:rPr lang="en-US" sz="3300" dirty="0">
                <a:solidFill>
                  <a:srgbClr val="333333"/>
                </a:solidFill>
                <a:latin typeface="Arial" panose="020B0604020202020204" pitchFamily="34" charset="0"/>
                <a:cs typeface="Arial" panose="020B0604020202020204" pitchFamily="34" charset="0"/>
              </a:rPr>
              <a:t> = [1 – (3.0026 + 0.677*2)] = (-3.3566)</a:t>
            </a:r>
          </a:p>
          <a:p>
            <a:pPr algn="just"/>
            <a:r>
              <a:rPr lang="en-US" sz="3300" dirty="0">
                <a:solidFill>
                  <a:srgbClr val="333333"/>
                </a:solidFill>
                <a:latin typeface="Arial" panose="020B0604020202020204" pitchFamily="34" charset="0"/>
                <a:cs typeface="Arial" panose="020B0604020202020204" pitchFamily="34" charset="0"/>
              </a:rPr>
              <a:t>d</a:t>
            </a:r>
            <a:r>
              <a:rPr lang="en-US" sz="3300" baseline="-25000" dirty="0">
                <a:solidFill>
                  <a:srgbClr val="333333"/>
                </a:solidFill>
                <a:latin typeface="Arial" panose="020B0604020202020204" pitchFamily="34" charset="0"/>
                <a:cs typeface="Arial" panose="020B0604020202020204" pitchFamily="34" charset="0"/>
              </a:rPr>
              <a:t>4</a:t>
            </a:r>
            <a:r>
              <a:rPr lang="en-US" sz="3300" dirty="0">
                <a:solidFill>
                  <a:srgbClr val="333333"/>
                </a:solidFill>
                <a:latin typeface="Arial" panose="020B0604020202020204" pitchFamily="34" charset="0"/>
                <a:cs typeface="Arial" panose="020B0604020202020204" pitchFamily="34" charset="0"/>
              </a:rPr>
              <a:t> = [12 – (3.0026 + 0.677*10)] = (2.2274)</a:t>
            </a:r>
          </a:p>
          <a:p>
            <a:pPr algn="just"/>
            <a:r>
              <a:rPr lang="en-US" sz="3300" dirty="0">
                <a:solidFill>
                  <a:srgbClr val="333333"/>
                </a:solidFill>
                <a:latin typeface="Arial" panose="020B0604020202020204" pitchFamily="34" charset="0"/>
                <a:cs typeface="Arial" panose="020B0604020202020204" pitchFamily="34" charset="0"/>
              </a:rPr>
              <a:t>d</a:t>
            </a:r>
            <a:r>
              <a:rPr lang="en-US" sz="3300" baseline="-25000" dirty="0">
                <a:solidFill>
                  <a:srgbClr val="333333"/>
                </a:solidFill>
                <a:latin typeface="Arial" panose="020B0604020202020204" pitchFamily="34" charset="0"/>
                <a:cs typeface="Arial" panose="020B0604020202020204" pitchFamily="34" charset="0"/>
              </a:rPr>
              <a:t>5</a:t>
            </a:r>
            <a:r>
              <a:rPr lang="en-US" sz="3300" dirty="0">
                <a:solidFill>
                  <a:srgbClr val="333333"/>
                </a:solidFill>
                <a:latin typeface="Arial" panose="020B0604020202020204" pitchFamily="34" charset="0"/>
                <a:cs typeface="Arial" panose="020B0604020202020204" pitchFamily="34" charset="0"/>
              </a:rPr>
              <a:t> = [9 – (3.0026 + 0.677*11)] =(-1.4496)</a:t>
            </a:r>
          </a:p>
          <a:p>
            <a:pPr algn="just"/>
            <a:r>
              <a:rPr lang="en-US" sz="3300" dirty="0">
                <a:solidFill>
                  <a:srgbClr val="333333"/>
                </a:solidFill>
                <a:latin typeface="Arial" panose="020B0604020202020204" pitchFamily="34" charset="0"/>
                <a:cs typeface="Arial" panose="020B0604020202020204" pitchFamily="34" charset="0"/>
              </a:rPr>
              <a:t>d</a:t>
            </a:r>
            <a:r>
              <a:rPr lang="en-US" sz="3300" baseline="-25000" dirty="0">
                <a:solidFill>
                  <a:srgbClr val="333333"/>
                </a:solidFill>
                <a:latin typeface="Arial" panose="020B0604020202020204" pitchFamily="34" charset="0"/>
                <a:cs typeface="Arial" panose="020B0604020202020204" pitchFamily="34" charset="0"/>
              </a:rPr>
              <a:t>6</a:t>
            </a:r>
            <a:r>
              <a:rPr lang="en-US" sz="3300" dirty="0">
                <a:solidFill>
                  <a:srgbClr val="333333"/>
                </a:solidFill>
                <a:latin typeface="Arial" panose="020B0604020202020204" pitchFamily="34" charset="0"/>
                <a:cs typeface="Arial" panose="020B0604020202020204" pitchFamily="34" charset="0"/>
              </a:rPr>
              <a:t>  = [4 – (3.0026 + 0.677*3)] = (-1.0336)</a:t>
            </a:r>
          </a:p>
          <a:p>
            <a:pPr marL="0" indent="0" algn="just">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01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593102"/>
          </a:xfrm>
        </p:spPr>
        <p:txBody>
          <a:bodyPr>
            <a:normAutofit/>
          </a:bodyPr>
          <a:lstStyle/>
          <a:p>
            <a:r>
              <a:rPr lang="en-US" sz="2800" dirty="0">
                <a:solidFill>
                  <a:srgbClr val="333333"/>
                </a:solidFill>
                <a:latin typeface="Roboto"/>
              </a:rPr>
              <a:t>d</a:t>
            </a:r>
            <a:r>
              <a:rPr lang="en-US" sz="2800" baseline="-25000" dirty="0">
                <a:solidFill>
                  <a:srgbClr val="333333"/>
                </a:solidFill>
                <a:latin typeface="Roboto"/>
              </a:rPr>
              <a:t>7</a:t>
            </a:r>
            <a:r>
              <a:rPr lang="en-US" sz="2800" dirty="0">
                <a:solidFill>
                  <a:srgbClr val="333333"/>
                </a:solidFill>
                <a:latin typeface="Roboto"/>
              </a:rPr>
              <a:t> = [9 – (3.0026 + 0.677*6)] = (1.9354)</a:t>
            </a:r>
          </a:p>
          <a:p>
            <a:r>
              <a:rPr lang="en-US" sz="2800" dirty="0">
                <a:solidFill>
                  <a:srgbClr val="333333"/>
                </a:solidFill>
                <a:latin typeface="Roboto"/>
              </a:rPr>
              <a:t>d</a:t>
            </a:r>
            <a:r>
              <a:rPr lang="en-US" sz="2800" baseline="-25000" dirty="0">
                <a:solidFill>
                  <a:srgbClr val="333333"/>
                </a:solidFill>
                <a:latin typeface="Roboto"/>
              </a:rPr>
              <a:t>8</a:t>
            </a:r>
            <a:r>
              <a:rPr lang="en-US" sz="2800" dirty="0">
                <a:solidFill>
                  <a:srgbClr val="333333"/>
                </a:solidFill>
                <a:latin typeface="Roboto"/>
              </a:rPr>
              <a:t> = [6 – (3.0026 + 0.677*5)] = (-0.3876)</a:t>
            </a:r>
          </a:p>
          <a:p>
            <a:r>
              <a:rPr lang="en-US" sz="2800" dirty="0">
                <a:solidFill>
                  <a:srgbClr val="333333"/>
                </a:solidFill>
                <a:latin typeface="Roboto"/>
              </a:rPr>
              <a:t>d</a:t>
            </a:r>
            <a:r>
              <a:rPr lang="en-US" sz="2800" baseline="-25000" dirty="0">
                <a:solidFill>
                  <a:srgbClr val="333333"/>
                </a:solidFill>
                <a:latin typeface="Roboto"/>
              </a:rPr>
              <a:t>9</a:t>
            </a:r>
            <a:r>
              <a:rPr lang="en-US" sz="2800" dirty="0">
                <a:solidFill>
                  <a:srgbClr val="333333"/>
                </a:solidFill>
                <a:latin typeface="Roboto"/>
              </a:rPr>
              <a:t> = [1 – (3.0026 + 0.677*6)] = (-6.0646)</a:t>
            </a:r>
          </a:p>
          <a:p>
            <a:r>
              <a:rPr lang="en-US" sz="2800" dirty="0">
                <a:solidFill>
                  <a:srgbClr val="333333"/>
                </a:solidFill>
                <a:latin typeface="Roboto"/>
              </a:rPr>
              <a:t>d</a:t>
            </a:r>
            <a:r>
              <a:rPr lang="en-US" sz="2800" baseline="-25000" dirty="0">
                <a:solidFill>
                  <a:srgbClr val="333333"/>
                </a:solidFill>
                <a:latin typeface="Roboto"/>
              </a:rPr>
              <a:t>10</a:t>
            </a:r>
            <a:r>
              <a:rPr lang="en-US" sz="2800" dirty="0">
                <a:solidFill>
                  <a:srgbClr val="333333"/>
                </a:solidFill>
                <a:latin typeface="Roboto"/>
              </a:rPr>
              <a:t> = [14 – (3.0026 + 0.677*8)] = (5.5814)</a:t>
            </a:r>
          </a:p>
          <a:p>
            <a:r>
              <a:rPr lang="en-US" sz="2800" dirty="0">
                <a:solidFill>
                  <a:srgbClr val="333333"/>
                </a:solidFill>
                <a:latin typeface="Roboto"/>
              </a:rPr>
              <a:t>∑d</a:t>
            </a:r>
            <a:r>
              <a:rPr lang="en-US" sz="2800" baseline="30000" dirty="0">
                <a:solidFill>
                  <a:srgbClr val="333333"/>
                </a:solidFill>
                <a:latin typeface="Roboto"/>
              </a:rPr>
              <a:t>2</a:t>
            </a:r>
            <a:r>
              <a:rPr lang="en-US" sz="2800" dirty="0">
                <a:solidFill>
                  <a:srgbClr val="333333"/>
                </a:solidFill>
                <a:latin typeface="Roboto"/>
              </a:rPr>
              <a:t> = (-4.4186)</a:t>
            </a:r>
            <a:r>
              <a:rPr lang="en-US" sz="2800" baseline="30000" dirty="0">
                <a:solidFill>
                  <a:srgbClr val="333333"/>
                </a:solidFill>
                <a:latin typeface="Roboto"/>
              </a:rPr>
              <a:t>2</a:t>
            </a:r>
            <a:r>
              <a:rPr lang="en-US" sz="2800" dirty="0">
                <a:solidFill>
                  <a:srgbClr val="333333"/>
                </a:solidFill>
                <a:latin typeface="Roboto"/>
              </a:rPr>
              <a:t> + (6.9664)</a:t>
            </a:r>
            <a:r>
              <a:rPr lang="en-US" sz="2800" baseline="30000" dirty="0">
                <a:solidFill>
                  <a:srgbClr val="333333"/>
                </a:solidFill>
                <a:latin typeface="Roboto"/>
              </a:rPr>
              <a:t>2</a:t>
            </a:r>
            <a:r>
              <a:rPr lang="en-US" sz="2800" dirty="0">
                <a:solidFill>
                  <a:srgbClr val="333333"/>
                </a:solidFill>
                <a:latin typeface="Roboto"/>
              </a:rPr>
              <a:t> + (-3.3566)</a:t>
            </a:r>
            <a:r>
              <a:rPr lang="en-US" sz="2800" baseline="30000" dirty="0">
                <a:solidFill>
                  <a:srgbClr val="333333"/>
                </a:solidFill>
                <a:latin typeface="Roboto"/>
              </a:rPr>
              <a:t>2</a:t>
            </a:r>
            <a:r>
              <a:rPr lang="en-US" sz="2800" dirty="0">
                <a:solidFill>
                  <a:srgbClr val="333333"/>
                </a:solidFill>
                <a:latin typeface="Roboto"/>
              </a:rPr>
              <a:t> + (2.2274)</a:t>
            </a:r>
            <a:r>
              <a:rPr lang="en-US" sz="2800" baseline="30000" dirty="0">
                <a:solidFill>
                  <a:srgbClr val="333333"/>
                </a:solidFill>
                <a:latin typeface="Roboto"/>
              </a:rPr>
              <a:t>2</a:t>
            </a:r>
            <a:r>
              <a:rPr lang="en-US" sz="2800" dirty="0">
                <a:solidFill>
                  <a:srgbClr val="333333"/>
                </a:solidFill>
                <a:latin typeface="Roboto"/>
              </a:rPr>
              <a:t> + (-1.4496)</a:t>
            </a:r>
            <a:r>
              <a:rPr lang="en-US" sz="2800" baseline="30000" dirty="0">
                <a:solidFill>
                  <a:srgbClr val="333333"/>
                </a:solidFill>
                <a:latin typeface="Roboto"/>
              </a:rPr>
              <a:t>2</a:t>
            </a:r>
            <a:r>
              <a:rPr lang="en-US" sz="2800" dirty="0">
                <a:solidFill>
                  <a:srgbClr val="333333"/>
                </a:solidFill>
                <a:latin typeface="Roboto"/>
              </a:rPr>
              <a:t> + (-1.0336)</a:t>
            </a:r>
            <a:r>
              <a:rPr lang="en-US" sz="2800" baseline="30000" dirty="0">
                <a:solidFill>
                  <a:srgbClr val="333333"/>
                </a:solidFill>
                <a:latin typeface="Roboto"/>
              </a:rPr>
              <a:t>2</a:t>
            </a:r>
            <a:r>
              <a:rPr lang="en-US" sz="2800" dirty="0">
                <a:solidFill>
                  <a:srgbClr val="333333"/>
                </a:solidFill>
                <a:latin typeface="Roboto"/>
              </a:rPr>
              <a:t> + (1.9354)</a:t>
            </a:r>
            <a:r>
              <a:rPr lang="en-US" sz="2800" baseline="30000" dirty="0">
                <a:solidFill>
                  <a:srgbClr val="333333"/>
                </a:solidFill>
                <a:latin typeface="Roboto"/>
              </a:rPr>
              <a:t>2</a:t>
            </a:r>
            <a:r>
              <a:rPr lang="en-US" sz="2800" dirty="0">
                <a:solidFill>
                  <a:srgbClr val="333333"/>
                </a:solidFill>
                <a:latin typeface="Roboto"/>
              </a:rPr>
              <a:t> + (-0.3876)</a:t>
            </a:r>
            <a:r>
              <a:rPr lang="en-US" sz="2800" baseline="30000" dirty="0">
                <a:solidFill>
                  <a:srgbClr val="333333"/>
                </a:solidFill>
                <a:latin typeface="Roboto"/>
              </a:rPr>
              <a:t>2</a:t>
            </a:r>
            <a:r>
              <a:rPr lang="en-US" sz="2800" dirty="0">
                <a:solidFill>
                  <a:srgbClr val="333333"/>
                </a:solidFill>
                <a:latin typeface="Roboto"/>
              </a:rPr>
              <a:t> + (-6.0646)</a:t>
            </a:r>
            <a:r>
              <a:rPr lang="en-US" sz="2800" baseline="30000" dirty="0">
                <a:solidFill>
                  <a:srgbClr val="333333"/>
                </a:solidFill>
                <a:latin typeface="Roboto"/>
              </a:rPr>
              <a:t>2</a:t>
            </a:r>
            <a:r>
              <a:rPr lang="en-US" sz="2800" dirty="0">
                <a:solidFill>
                  <a:srgbClr val="333333"/>
                </a:solidFill>
                <a:latin typeface="Roboto"/>
              </a:rPr>
              <a:t> + (5.5814)</a:t>
            </a:r>
            <a:r>
              <a:rPr lang="en-US" sz="2800" baseline="30000" dirty="0">
                <a:solidFill>
                  <a:srgbClr val="333333"/>
                </a:solidFill>
                <a:latin typeface="Roboto"/>
              </a:rPr>
              <a:t>2</a:t>
            </a:r>
            <a:r>
              <a:rPr lang="en-US" sz="2800" dirty="0">
                <a:solidFill>
                  <a:srgbClr val="333333"/>
                </a:solidFill>
                <a:latin typeface="Roboto"/>
              </a:rPr>
              <a:t> = 159.27990</a:t>
            </a:r>
          </a:p>
          <a:p>
            <a:pPr marL="0" indent="0" algn="just">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3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Regression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a:bodyPr>
          <a:lstStyle/>
          <a:p>
            <a:pPr algn="just">
              <a:lnSpc>
                <a:spcPct val="110000"/>
              </a:lnSpc>
              <a:spcBef>
                <a:spcPts val="0"/>
              </a:spcBef>
            </a:pPr>
            <a:r>
              <a:rPr lang="en-US" sz="2800" dirty="0">
                <a:solidFill>
                  <a:srgbClr val="333333"/>
                </a:solidFill>
                <a:latin typeface="Arial" panose="020B0604020202020204" pitchFamily="34" charset="0"/>
                <a:cs typeface="Arial" panose="020B0604020202020204" pitchFamily="34" charset="0"/>
              </a:rPr>
              <a:t>Describes how an independent variable is associated with the dependent variable.</a:t>
            </a:r>
          </a:p>
          <a:p>
            <a:pPr marL="0" indent="0" algn="just">
              <a:lnSpc>
                <a:spcPct val="110000"/>
              </a:lnSpc>
              <a:spcBef>
                <a:spcPts val="0"/>
              </a:spcBef>
              <a:buNone/>
            </a:pPr>
            <a:endParaRPr lang="en-US" sz="2800" dirty="0">
              <a:latin typeface="Arial" panose="020B0604020202020204" pitchFamily="34" charset="0"/>
              <a:ea typeface="Calibri" panose="020F0502020204030204" pitchFamily="34" charset="0"/>
              <a:cs typeface="Arial" panose="020B0604020202020204" pitchFamily="34" charset="0"/>
            </a:endParaRPr>
          </a:p>
          <a:p>
            <a:pPr algn="just"/>
            <a:r>
              <a:rPr lang="en-US" sz="2800" dirty="0">
                <a:solidFill>
                  <a:srgbClr val="333333"/>
                </a:solidFill>
                <a:latin typeface="Arial" panose="020B0604020202020204" pitchFamily="34" charset="0"/>
                <a:cs typeface="Arial" panose="020B0604020202020204" pitchFamily="34" charset="0"/>
              </a:rPr>
              <a:t>Both variables are different.</a:t>
            </a:r>
          </a:p>
          <a:p>
            <a:pPr marL="0" indent="0" algn="just">
              <a:buNone/>
            </a:pPr>
            <a:endParaRPr lang="en-US" sz="2800" dirty="0">
              <a:solidFill>
                <a:srgbClr val="333333"/>
              </a:solidFill>
              <a:latin typeface="Arial" panose="020B0604020202020204" pitchFamily="34" charset="0"/>
              <a:cs typeface="Arial" panose="020B0604020202020204" pitchFamily="34" charset="0"/>
            </a:endParaRPr>
          </a:p>
          <a:p>
            <a:pPr algn="just"/>
            <a:r>
              <a:rPr lang="en-US" sz="2800" dirty="0">
                <a:solidFill>
                  <a:srgbClr val="333333"/>
                </a:solidFill>
                <a:latin typeface="Arial" panose="020B0604020202020204" pitchFamily="34" charset="0"/>
                <a:cs typeface="Arial" panose="020B0604020202020204" pitchFamily="34" charset="0"/>
              </a:rPr>
              <a:t>To fit the best line and estimate one variable based on another variable.</a:t>
            </a:r>
          </a:p>
        </p:txBody>
      </p:sp>
    </p:spTree>
    <p:extLst>
      <p:ext uri="{BB962C8B-B14F-4D97-AF65-F5344CB8AC3E}">
        <p14:creationId xmlns:p14="http://schemas.microsoft.com/office/powerpoint/2010/main" val="708249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92DC8-6100-4113-B55B-C0FFE292B95E}"/>
              </a:ext>
            </a:extLst>
          </p:cNvPr>
          <p:cNvSpPr>
            <a:spLocks noGrp="1"/>
          </p:cNvSpPr>
          <p:nvPr>
            <p:ph idx="1"/>
          </p:nvPr>
        </p:nvSpPr>
        <p:spPr/>
        <p:txBody>
          <a:bodyPr/>
          <a:lstStyle/>
          <a:p>
            <a:pPr marL="0" lvl="0" indent="0" algn="ctr">
              <a:spcBef>
                <a:spcPts val="0"/>
              </a:spcBef>
              <a:buClrTx/>
              <a:buSzTx/>
              <a:buNone/>
            </a:pPr>
            <a:endParaRPr lang="en-GB" sz="5400" b="1" dirty="0">
              <a:solidFill>
                <a:prstClr val="black"/>
              </a:solidFill>
              <a:latin typeface="Arial" panose="020B0604020202020204" pitchFamily="34" charset="0"/>
              <a:cs typeface="Arial" panose="020B0604020202020204" pitchFamily="34" charset="0"/>
            </a:endParaRPr>
          </a:p>
          <a:p>
            <a:pPr marL="0" lvl="0" indent="0" algn="ctr">
              <a:spcBef>
                <a:spcPts val="0"/>
              </a:spcBef>
              <a:buClrTx/>
              <a:buSzTx/>
              <a:buNone/>
            </a:pPr>
            <a:endParaRPr lang="en-GB" sz="5400" b="1" dirty="0">
              <a:solidFill>
                <a:srgbClr val="FF0000"/>
              </a:solidFill>
              <a:latin typeface="Arial" panose="020B0604020202020204" pitchFamily="34" charset="0"/>
              <a:cs typeface="Arial" panose="020B0604020202020204" pitchFamily="34" charset="0"/>
            </a:endParaRPr>
          </a:p>
          <a:p>
            <a:pPr marL="0" lvl="0" indent="0" algn="ctr">
              <a:spcBef>
                <a:spcPts val="0"/>
              </a:spcBef>
              <a:buClrTx/>
              <a:buSzTx/>
              <a:buNone/>
            </a:pPr>
            <a:r>
              <a:rPr lang="en-GB" sz="5400" b="1" dirty="0">
                <a:solidFill>
                  <a:srgbClr val="FF0000"/>
                </a:solidFill>
                <a:latin typeface="Arial" panose="020B0604020202020204" pitchFamily="34" charset="0"/>
                <a:cs typeface="Arial" panose="020B0604020202020204" pitchFamily="34" charset="0"/>
              </a:rPr>
              <a:t>Thank you!</a:t>
            </a:r>
            <a:endParaRPr lang="en-GB" sz="4800" b="1" dirty="0">
              <a:solidFill>
                <a:srgbClr val="FF0000"/>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011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Regression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a:bodyPr>
          <a:lstStyle/>
          <a:p>
            <a:r>
              <a:rPr lang="en-US" sz="2800" dirty="0">
                <a:solidFill>
                  <a:srgbClr val="333333"/>
                </a:solidFill>
                <a:latin typeface="Roboto"/>
              </a:rPr>
              <a:t>As we know, linear regression is used to model the relationship between two variables. Thus, a simple linear regression equation can be written as:</a:t>
            </a:r>
            <a:br>
              <a:rPr lang="en-US" sz="2800" dirty="0">
                <a:solidFill>
                  <a:srgbClr val="333333"/>
                </a:solidFill>
                <a:latin typeface="Roboto"/>
              </a:rPr>
            </a:br>
            <a:r>
              <a:rPr lang="en-US" sz="2800" dirty="0">
                <a:solidFill>
                  <a:srgbClr val="333333"/>
                </a:solidFill>
                <a:latin typeface="Roboto"/>
              </a:rPr>
              <a:t>Y = a + </a:t>
            </a:r>
            <a:r>
              <a:rPr lang="en-US" sz="2800" dirty="0" err="1">
                <a:solidFill>
                  <a:srgbClr val="333333"/>
                </a:solidFill>
                <a:latin typeface="Roboto"/>
              </a:rPr>
              <a:t>bX</a:t>
            </a:r>
            <a:br>
              <a:rPr lang="en-US" sz="2800" dirty="0">
                <a:solidFill>
                  <a:srgbClr val="333333"/>
                </a:solidFill>
                <a:latin typeface="Roboto"/>
              </a:rPr>
            </a:br>
            <a:r>
              <a:rPr lang="en-US" sz="2800" dirty="0">
                <a:solidFill>
                  <a:srgbClr val="333333"/>
                </a:solidFill>
                <a:latin typeface="Roboto"/>
              </a:rPr>
              <a:t>Where,</a:t>
            </a:r>
          </a:p>
          <a:p>
            <a:r>
              <a:rPr lang="en-US" sz="2800" dirty="0">
                <a:solidFill>
                  <a:srgbClr val="333333"/>
                </a:solidFill>
                <a:latin typeface="Roboto"/>
              </a:rPr>
              <a:t>Y = Dependent variable</a:t>
            </a:r>
          </a:p>
          <a:p>
            <a:r>
              <a:rPr lang="en-US" sz="2800" dirty="0">
                <a:solidFill>
                  <a:srgbClr val="333333"/>
                </a:solidFill>
                <a:latin typeface="Roboto"/>
              </a:rPr>
              <a:t>X = Independent variable</a:t>
            </a:r>
          </a:p>
        </p:txBody>
      </p:sp>
    </p:spTree>
    <p:extLst>
      <p:ext uri="{BB962C8B-B14F-4D97-AF65-F5344CB8AC3E}">
        <p14:creationId xmlns:p14="http://schemas.microsoft.com/office/powerpoint/2010/main" val="322582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a:bodyPr>
              <a:lstStyle/>
              <a:p>
                <a:pPr marL="0" indent="0" algn="ctr">
                  <a:buNone/>
                </a:pPr>
                <a:r>
                  <a:rPr lang="en-US" sz="2800" dirty="0">
                    <a:solidFill>
                      <a:srgbClr val="333333"/>
                    </a:solidFill>
                    <a:latin typeface="Roboto"/>
                  </a:rPr>
                  <a:t> </a:t>
                </a:r>
                <a14:m>
                  <m:oMath xmlns:m="http://schemas.openxmlformats.org/officeDocument/2006/math">
                    <m:r>
                      <a:rPr lang="en-US" sz="2800" b="0" i="1" smtClean="0">
                        <a:latin typeface="Cambria Math" panose="02040503050406030204" pitchFamily="18" charset="0"/>
                        <a:cs typeface="Arial" panose="020B0604020202020204" pitchFamily="34" charset="0"/>
                      </a:rPr>
                      <m:t>𝑎</m:t>
                    </m:r>
                    <m:r>
                      <a:rPr lang="en-US" sz="2800" b="0" i="1" smtClean="0">
                        <a:latin typeface="Cambria Math" panose="02040503050406030204" pitchFamily="18" charset="0"/>
                        <a:cs typeface="Arial" panose="020B0604020202020204" pitchFamily="34" charset="0"/>
                      </a:rPr>
                      <m:t>=</m:t>
                    </m:r>
                    <m:f>
                      <m:fPr>
                        <m:ctrlPr>
                          <a:rPr lang="en-US" sz="2800" i="1" smtClean="0">
                            <a:latin typeface="Cambria Math" panose="02040503050406030204" pitchFamily="18" charset="0"/>
                            <a:cs typeface="Arial" panose="020B0604020202020204" pitchFamily="34" charset="0"/>
                          </a:rPr>
                        </m:ctrlPr>
                      </m:fPr>
                      <m:num>
                        <m:r>
                          <m:rPr>
                            <m:nor/>
                          </m:rPr>
                          <a:rPr lang="en-US" sz="2800" dirty="0">
                            <a:solidFill>
                              <a:srgbClr val="333333"/>
                            </a:solidFill>
                            <a:latin typeface="Roboto"/>
                          </a:rPr>
                          <m:t> [(∑</m:t>
                        </m:r>
                        <m:r>
                          <m:rPr>
                            <m:nor/>
                          </m:rPr>
                          <a:rPr lang="en-US" sz="2800" dirty="0">
                            <a:solidFill>
                              <a:srgbClr val="333333"/>
                            </a:solidFill>
                            <a:latin typeface="Roboto"/>
                          </a:rPr>
                          <m:t>y</m:t>
                        </m:r>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baseline="30000" dirty="0">
                            <a:solidFill>
                              <a:srgbClr val="333333"/>
                            </a:solidFill>
                            <a:latin typeface="Roboto"/>
                          </a:rPr>
                          <m:t>2</m:t>
                        </m:r>
                        <m:r>
                          <m:rPr>
                            <m:nor/>
                          </m:rPr>
                          <a:rPr lang="en-US" sz="2800" dirty="0">
                            <a:solidFill>
                              <a:srgbClr val="333333"/>
                            </a:solidFill>
                            <a:latin typeface="Roboto"/>
                          </a:rPr>
                          <m:t>) – (∑</m:t>
                        </m:r>
                        <m:r>
                          <m:rPr>
                            <m:nor/>
                          </m:rPr>
                          <a:rPr lang="en-US" sz="2800" dirty="0">
                            <a:solidFill>
                              <a:srgbClr val="333333"/>
                            </a:solidFill>
                            <a:latin typeface="Roboto"/>
                          </a:rPr>
                          <m:t>x</m:t>
                        </m:r>
                        <m:r>
                          <m:rPr>
                            <m:nor/>
                          </m:rPr>
                          <a:rPr lang="en-US" sz="2800" dirty="0">
                            <a:solidFill>
                              <a:srgbClr val="333333"/>
                            </a:solidFill>
                            <a:latin typeface="Roboto"/>
                          </a:rPr>
                          <m:t>)(∑</m:t>
                        </m:r>
                        <m:r>
                          <m:rPr>
                            <m:nor/>
                          </m:rPr>
                          <a:rPr lang="en-US" sz="2800" dirty="0">
                            <a:solidFill>
                              <a:srgbClr val="333333"/>
                            </a:solidFill>
                            <a:latin typeface="Roboto"/>
                          </a:rPr>
                          <m:t>xy</m:t>
                        </m:r>
                        <m:r>
                          <m:rPr>
                            <m:nor/>
                          </m:rPr>
                          <a:rPr lang="en-US" sz="2800" dirty="0">
                            <a:solidFill>
                              <a:srgbClr val="333333"/>
                            </a:solidFill>
                            <a:latin typeface="Roboto"/>
                          </a:rPr>
                          <m:t>)] </m:t>
                        </m:r>
                      </m:num>
                      <m:den>
                        <m:r>
                          <m:rPr>
                            <m:nor/>
                          </m:rPr>
                          <a:rPr lang="en-US" sz="2800" dirty="0">
                            <a:solidFill>
                              <a:srgbClr val="333333"/>
                            </a:solidFill>
                            <a:latin typeface="Roboto"/>
                          </a:rPr>
                          <m:t>[</m:t>
                        </m:r>
                        <m:r>
                          <m:rPr>
                            <m:nor/>
                          </m:rPr>
                          <a:rPr lang="en-US" sz="2800" dirty="0">
                            <a:solidFill>
                              <a:srgbClr val="333333"/>
                            </a:solidFill>
                            <a:latin typeface="Roboto"/>
                          </a:rPr>
                          <m:t>n</m:t>
                        </m:r>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baseline="30000" dirty="0">
                            <a:solidFill>
                              <a:srgbClr val="333333"/>
                            </a:solidFill>
                            <a:latin typeface="Roboto"/>
                          </a:rPr>
                          <m:t>2</m:t>
                        </m:r>
                        <m:r>
                          <m:rPr>
                            <m:nor/>
                          </m:rPr>
                          <a:rPr lang="en-US" sz="2800" dirty="0">
                            <a:solidFill>
                              <a:srgbClr val="333333"/>
                            </a:solidFill>
                            <a:latin typeface="Roboto"/>
                          </a:rPr>
                          <m:t>) – </m:t>
                        </m:r>
                        <m:sSup>
                          <m:sSupPr>
                            <m:ctrlPr>
                              <a:rPr lang="en-US" sz="2800" i="1" dirty="0" smtClean="0">
                                <a:solidFill>
                                  <a:srgbClr val="333333"/>
                                </a:solidFill>
                                <a:latin typeface="Cambria Math" panose="02040503050406030204" pitchFamily="18" charset="0"/>
                              </a:rPr>
                            </m:ctrlPr>
                          </m:sSupPr>
                          <m:e>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dirty="0">
                                <a:solidFill>
                                  <a:srgbClr val="333333"/>
                                </a:solidFill>
                                <a:latin typeface="Roboto"/>
                              </a:rPr>
                              <m:t>)</m:t>
                            </m:r>
                          </m:e>
                          <m:sup>
                            <m:r>
                              <a:rPr lang="en-US" sz="2800" b="0" i="1" dirty="0" smtClean="0">
                                <a:solidFill>
                                  <a:srgbClr val="333333"/>
                                </a:solidFill>
                                <a:latin typeface="Cambria Math" panose="02040503050406030204" pitchFamily="18" charset="0"/>
                              </a:rPr>
                              <m:t>2</m:t>
                            </m:r>
                          </m:sup>
                        </m:sSup>
                        <m:r>
                          <m:rPr>
                            <m:nor/>
                          </m:rPr>
                          <a:rPr lang="en-US" sz="2800" dirty="0">
                            <a:solidFill>
                              <a:srgbClr val="333333"/>
                            </a:solidFill>
                            <a:latin typeface="Roboto"/>
                          </a:rPr>
                          <m:t>]</m:t>
                        </m:r>
                      </m:den>
                    </m:f>
                  </m:oMath>
                </a14:m>
                <a:endParaRPr lang="en-US" sz="2800" dirty="0">
                  <a:latin typeface="Arial" panose="020B0604020202020204" pitchFamily="34" charset="0"/>
                  <a:cs typeface="Arial" panose="020B0604020202020204" pitchFamily="34" charset="0"/>
                </a:endParaRPr>
              </a:p>
              <a:p>
                <a:pPr marL="0" indent="0" algn="ctr">
                  <a:buNone/>
                </a:pPr>
                <a:endParaRPr lang="en-US" sz="2800" dirty="0">
                  <a:latin typeface="Arial" panose="020B0604020202020204" pitchFamily="34" charset="0"/>
                  <a:cs typeface="Arial" panose="020B0604020202020204" pitchFamily="34" charset="0"/>
                </a:endParaRPr>
              </a:p>
              <a:p>
                <a:pPr marL="0" indent="0" algn="just">
                  <a:lnSpc>
                    <a:spcPct val="110000"/>
                  </a:lnSpc>
                  <a:spcBef>
                    <a:spcPts val="0"/>
                  </a:spcBef>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Arial" panose="020B0604020202020204" pitchFamily="34" charset="0"/>
                        </a:rPr>
                        <m:t>𝑏</m:t>
                      </m:r>
                      <m:r>
                        <a:rPr lang="en-US" sz="2800" b="0" i="1" smtClean="0">
                          <a:latin typeface="Cambria Math" panose="02040503050406030204" pitchFamily="18" charset="0"/>
                          <a:cs typeface="Arial" panose="020B0604020202020204" pitchFamily="34" charset="0"/>
                        </a:rPr>
                        <m:t>=</m:t>
                      </m:r>
                      <m:f>
                        <m:fPr>
                          <m:ctrlPr>
                            <a:rPr lang="en-US" sz="2800" i="1" smtClean="0">
                              <a:latin typeface="Cambria Math" panose="02040503050406030204" pitchFamily="18" charset="0"/>
                              <a:cs typeface="Arial" panose="020B0604020202020204" pitchFamily="34" charset="0"/>
                            </a:rPr>
                          </m:ctrlPr>
                        </m:fPr>
                        <m:num>
                          <m:r>
                            <m:rPr>
                              <m:nor/>
                            </m:rPr>
                            <a:rPr lang="en-US" sz="2800" dirty="0">
                              <a:solidFill>
                                <a:srgbClr val="333333"/>
                              </a:solidFill>
                              <a:latin typeface="Roboto"/>
                            </a:rPr>
                            <m:t>[</m:t>
                          </m:r>
                          <m:r>
                            <m:rPr>
                              <m:nor/>
                            </m:rPr>
                            <a:rPr lang="en-US" sz="2800" dirty="0">
                              <a:solidFill>
                                <a:srgbClr val="333333"/>
                              </a:solidFill>
                              <a:latin typeface="Roboto"/>
                            </a:rPr>
                            <m:t>n</m:t>
                          </m:r>
                          <m:r>
                            <m:rPr>
                              <m:nor/>
                            </m:rPr>
                            <a:rPr lang="en-US" sz="2800" dirty="0">
                              <a:solidFill>
                                <a:srgbClr val="333333"/>
                              </a:solidFill>
                              <a:latin typeface="Roboto"/>
                            </a:rPr>
                            <m:t>(∑</m:t>
                          </m:r>
                          <m:r>
                            <m:rPr>
                              <m:nor/>
                            </m:rPr>
                            <a:rPr lang="en-US" sz="2800" dirty="0">
                              <a:solidFill>
                                <a:srgbClr val="333333"/>
                              </a:solidFill>
                              <a:latin typeface="Roboto"/>
                            </a:rPr>
                            <m:t>xy</m:t>
                          </m:r>
                          <m:r>
                            <m:rPr>
                              <m:nor/>
                            </m:rPr>
                            <a:rPr lang="en-US" sz="2800" dirty="0">
                              <a:solidFill>
                                <a:srgbClr val="333333"/>
                              </a:solidFill>
                              <a:latin typeface="Roboto"/>
                            </a:rPr>
                            <m:t>) – (∑</m:t>
                          </m:r>
                          <m:r>
                            <m:rPr>
                              <m:nor/>
                            </m:rPr>
                            <a:rPr lang="en-US" sz="2800" dirty="0">
                              <a:solidFill>
                                <a:srgbClr val="333333"/>
                              </a:solidFill>
                              <a:latin typeface="Roboto"/>
                            </a:rPr>
                            <m:t>x</m:t>
                          </m:r>
                          <m:r>
                            <m:rPr>
                              <m:nor/>
                            </m:rPr>
                            <a:rPr lang="en-US" sz="2800" dirty="0">
                              <a:solidFill>
                                <a:srgbClr val="333333"/>
                              </a:solidFill>
                              <a:latin typeface="Roboto"/>
                            </a:rPr>
                            <m:t>)(∑</m:t>
                          </m:r>
                          <m:r>
                            <m:rPr>
                              <m:nor/>
                            </m:rPr>
                            <a:rPr lang="en-US" sz="2800" dirty="0">
                              <a:solidFill>
                                <a:srgbClr val="333333"/>
                              </a:solidFill>
                              <a:latin typeface="Roboto"/>
                            </a:rPr>
                            <m:t>y</m:t>
                          </m:r>
                          <m:r>
                            <m:rPr>
                              <m:nor/>
                            </m:rPr>
                            <a:rPr lang="en-US" sz="2800" dirty="0">
                              <a:solidFill>
                                <a:srgbClr val="333333"/>
                              </a:solidFill>
                              <a:latin typeface="Roboto"/>
                            </a:rPr>
                            <m:t>)]</m:t>
                          </m:r>
                        </m:num>
                        <m:den>
                          <m:r>
                            <m:rPr>
                              <m:nor/>
                            </m:rPr>
                            <a:rPr lang="en-US" sz="2800" dirty="0">
                              <a:solidFill>
                                <a:srgbClr val="333333"/>
                              </a:solidFill>
                              <a:latin typeface="Roboto"/>
                            </a:rPr>
                            <m:t>[</m:t>
                          </m:r>
                          <m:r>
                            <m:rPr>
                              <m:nor/>
                            </m:rPr>
                            <a:rPr lang="en-US" sz="2800" dirty="0">
                              <a:solidFill>
                                <a:srgbClr val="333333"/>
                              </a:solidFill>
                              <a:latin typeface="Roboto"/>
                            </a:rPr>
                            <m:t>n</m:t>
                          </m:r>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baseline="30000" dirty="0">
                              <a:solidFill>
                                <a:srgbClr val="333333"/>
                              </a:solidFill>
                              <a:latin typeface="Roboto"/>
                            </a:rPr>
                            <m:t>2</m:t>
                          </m:r>
                          <m:r>
                            <m:rPr>
                              <m:nor/>
                            </m:rPr>
                            <a:rPr lang="en-US" sz="2800" dirty="0">
                              <a:solidFill>
                                <a:srgbClr val="333333"/>
                              </a:solidFill>
                              <a:latin typeface="Roboto"/>
                            </a:rPr>
                            <m:t>) –</m:t>
                          </m:r>
                          <m:sSup>
                            <m:sSupPr>
                              <m:ctrlPr>
                                <a:rPr lang="en-US" sz="2800" i="1" dirty="0">
                                  <a:solidFill>
                                    <a:srgbClr val="333333"/>
                                  </a:solidFill>
                                  <a:latin typeface="Cambria Math" panose="02040503050406030204" pitchFamily="18" charset="0"/>
                                </a:rPr>
                              </m:ctrlPr>
                            </m:sSupPr>
                            <m:e>
                              <m:r>
                                <m:rPr>
                                  <m:nor/>
                                </m:rPr>
                                <a:rPr lang="en-US" sz="2800" dirty="0">
                                  <a:solidFill>
                                    <a:srgbClr val="333333"/>
                                  </a:solidFill>
                                  <a:latin typeface="Roboto"/>
                                </a:rPr>
                                <m:t>(∑</m:t>
                              </m:r>
                              <m:r>
                                <m:rPr>
                                  <m:nor/>
                                </m:rPr>
                                <a:rPr lang="en-US" sz="2800" dirty="0">
                                  <a:solidFill>
                                    <a:srgbClr val="333333"/>
                                  </a:solidFill>
                                  <a:latin typeface="Roboto"/>
                                </a:rPr>
                                <m:t>x</m:t>
                              </m:r>
                              <m:r>
                                <m:rPr>
                                  <m:nor/>
                                </m:rPr>
                                <a:rPr lang="en-US" sz="2800" dirty="0">
                                  <a:solidFill>
                                    <a:srgbClr val="333333"/>
                                  </a:solidFill>
                                  <a:latin typeface="Roboto"/>
                                </a:rPr>
                                <m:t>)</m:t>
                              </m:r>
                            </m:e>
                            <m:sup>
                              <m:r>
                                <a:rPr lang="en-US" sz="2800" i="1" dirty="0">
                                  <a:solidFill>
                                    <a:srgbClr val="333333"/>
                                  </a:solidFill>
                                  <a:latin typeface="Cambria Math" panose="02040503050406030204" pitchFamily="18" charset="0"/>
                                </a:rPr>
                                <m:t>2</m:t>
                              </m:r>
                            </m:sup>
                          </m:sSup>
                          <m:r>
                            <m:rPr>
                              <m:nor/>
                            </m:rPr>
                            <a:rPr lang="en-US" sz="2800" dirty="0">
                              <a:solidFill>
                                <a:srgbClr val="333333"/>
                              </a:solidFill>
                              <a:latin typeface="Roboto"/>
                            </a:rPr>
                            <m:t>] </m:t>
                          </m:r>
                        </m:den>
                      </m:f>
                    </m:oMath>
                  </m:oMathPara>
                </a14:m>
                <a:endParaRPr lang="en-US" sz="2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1DD7B0E-0D70-4DAE-B258-712AC85CFABB}"/>
                  </a:ext>
                </a:extLst>
              </p:cNvPr>
              <p:cNvSpPr>
                <a:spLocks noGrp="1" noRot="1" noChangeAspect="1" noMove="1" noResize="1" noEditPoints="1" noAdjustHandles="1" noChangeArrowheads="1" noChangeShapeType="1" noTextEdit="1"/>
              </p:cNvSpPr>
              <p:nvPr>
                <p:ph idx="1"/>
              </p:nvPr>
            </p:nvSpPr>
            <p:spPr>
              <a:xfrm>
                <a:off x="731520" y="2103120"/>
                <a:ext cx="7680960" cy="475488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118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353951"/>
          </a:xfrm>
        </p:spPr>
        <p:txBody>
          <a:bodyPr>
            <a:normAutofit/>
          </a:bodyPr>
          <a:lstStyle/>
          <a:p>
            <a:pPr marL="0" indent="0" algn="just">
              <a:buNone/>
            </a:pPr>
            <a:r>
              <a:rPr lang="en-US" sz="2800" dirty="0">
                <a:solidFill>
                  <a:srgbClr val="333333"/>
                </a:solidFill>
                <a:latin typeface="Arial" panose="020B0604020202020204" pitchFamily="34" charset="0"/>
                <a:cs typeface="Arial" panose="020B0604020202020204" pitchFamily="34" charset="0"/>
              </a:rPr>
              <a:t>The</a:t>
            </a:r>
            <a:r>
              <a:rPr lang="en-US" sz="2800" b="1" dirty="0">
                <a:solidFill>
                  <a:srgbClr val="333333"/>
                </a:solidFill>
                <a:latin typeface="Arial" panose="020B0604020202020204" pitchFamily="34" charset="0"/>
                <a:cs typeface="Arial" panose="020B0604020202020204" pitchFamily="34" charset="0"/>
              </a:rPr>
              <a:t> least square method</a:t>
            </a:r>
            <a:r>
              <a:rPr lang="en-US" sz="2800" dirty="0">
                <a:solidFill>
                  <a:srgbClr val="333333"/>
                </a:solidFill>
                <a:latin typeface="Arial" panose="020B0604020202020204" pitchFamily="34" charset="0"/>
                <a:cs typeface="Arial" panose="020B0604020202020204" pitchFamily="34" charset="0"/>
              </a:rPr>
              <a:t> is the process of finding the best-fitting line of best fit for a set of data points by reducing the sum of the squares of the offsets (residual part) of the points from the curve. During the process of finding the relation between two variables, the trend of outcomes are estimated quantitatively</a:t>
            </a:r>
            <a:r>
              <a:rPr lang="en-US" sz="2800" dirty="0">
                <a:solidFill>
                  <a:srgbClr val="333333"/>
                </a:solidFill>
                <a:latin typeface="Roboto"/>
              </a:rPr>
              <a:t>.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7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438357"/>
          </a:xfrm>
        </p:spPr>
        <p:txBody>
          <a:bodyPr>
            <a:normAutofit/>
          </a:bodyPr>
          <a:lstStyle/>
          <a:p>
            <a:pPr marL="0" indent="0" algn="just">
              <a:buNone/>
            </a:pPr>
            <a:r>
              <a:rPr lang="en-US" sz="2800" dirty="0">
                <a:solidFill>
                  <a:srgbClr val="333333"/>
                </a:solidFill>
                <a:latin typeface="Arial" panose="020B0604020202020204" pitchFamily="34" charset="0"/>
                <a:cs typeface="Arial" panose="020B0604020202020204" pitchFamily="34" charset="0"/>
              </a:rPr>
              <a:t>This process is termed as </a:t>
            </a:r>
            <a:r>
              <a:rPr lang="en-US" sz="2800" b="1" dirty="0">
                <a:solidFill>
                  <a:srgbClr val="333333"/>
                </a:solidFill>
                <a:latin typeface="Arial" panose="020B0604020202020204" pitchFamily="34" charset="0"/>
                <a:cs typeface="Arial" panose="020B0604020202020204" pitchFamily="34" charset="0"/>
              </a:rPr>
              <a:t>regression analysis</a:t>
            </a:r>
            <a:r>
              <a:rPr lang="en-US" sz="2800" dirty="0">
                <a:solidFill>
                  <a:srgbClr val="333333"/>
                </a:solidFill>
                <a:latin typeface="Arial" panose="020B0604020202020204" pitchFamily="34" charset="0"/>
                <a:cs typeface="Arial" panose="020B0604020202020204" pitchFamily="34" charset="0"/>
              </a:rPr>
              <a:t>. The method of curve fitting is an approach to regression analysis. This method of fitting equations which approximates the curves to given raw data is the least squares.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618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438357"/>
          </a:xfrm>
        </p:spPr>
        <p:txBody>
          <a:bodyPr>
            <a:normAutofit/>
          </a:bodyPr>
          <a:lstStyle/>
          <a:p>
            <a:pPr marL="0" indent="0" algn="just">
              <a:buNone/>
            </a:pPr>
            <a:r>
              <a:rPr lang="en-US" sz="2800" dirty="0">
                <a:solidFill>
                  <a:srgbClr val="333333"/>
                </a:solidFill>
                <a:latin typeface="Roboto"/>
              </a:rPr>
              <a:t>The least-squares method is a crucial statistical method that is practiced to find a regression line or a best-fit line for the given pattern. This method is described by an equation with specific parameters. The method of least squares is generously used in evaluation and regression. In regression analysis, this method is said to be a standard approach for the approximation of sets of equations having more equations than the number of unknowns.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41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438357"/>
          </a:xfrm>
        </p:spPr>
        <p:txBody>
          <a:bodyPr>
            <a:normAutofit/>
          </a:bodyPr>
          <a:lstStyle/>
          <a:p>
            <a:pPr algn="just"/>
            <a:r>
              <a:rPr lang="en-US" sz="2800" dirty="0">
                <a:solidFill>
                  <a:srgbClr val="333333"/>
                </a:solidFill>
                <a:latin typeface="Roboto"/>
              </a:rPr>
              <a:t>The method of least squares actually defines the solution for the minimization of the sum of squares of deviations or the errors in the result of each equation. Find the </a:t>
            </a:r>
            <a:r>
              <a:rPr lang="en-US" sz="2800" dirty="0">
                <a:latin typeface="Roboto"/>
                <a:hlinkClick r:id="rId2">
                  <a:extLst>
                    <a:ext uri="{A12FA001-AC4F-418D-AE19-62706E023703}">
                      <ahyp:hlinkClr xmlns:ahyp="http://schemas.microsoft.com/office/drawing/2018/hyperlinkcolor" val="tx"/>
                    </a:ext>
                  </a:extLst>
                </a:hlinkClick>
              </a:rPr>
              <a:t>formula for sum of squares of errors</a:t>
            </a:r>
            <a:r>
              <a:rPr lang="en-US" sz="2800" dirty="0">
                <a:latin typeface="Roboto"/>
              </a:rPr>
              <a:t>, </a:t>
            </a:r>
            <a:r>
              <a:rPr lang="en-US" sz="2800" dirty="0">
                <a:solidFill>
                  <a:srgbClr val="333333"/>
                </a:solidFill>
                <a:latin typeface="Roboto"/>
              </a:rPr>
              <a:t>which help to find the variation in observed data.</a:t>
            </a:r>
          </a:p>
          <a:p>
            <a:pPr marL="0" indent="0" algn="just">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9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Least Square Method</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438357"/>
          </a:xfrm>
        </p:spPr>
        <p:txBody>
          <a:bodyPr>
            <a:normAutofit/>
          </a:bodyPr>
          <a:lstStyle/>
          <a:p>
            <a:pPr lvl="0" algn="just">
              <a:buClr>
                <a:prstClr val="black">
                  <a:lumMod val="85000"/>
                  <a:lumOff val="15000"/>
                </a:prstClr>
              </a:buClr>
            </a:pPr>
            <a:r>
              <a:rPr lang="en-US" sz="2600" dirty="0">
                <a:solidFill>
                  <a:srgbClr val="333333"/>
                </a:solidFill>
                <a:latin typeface="Roboto"/>
              </a:rPr>
              <a:t>The least-squares method is often applied in data fitting. The best fit result is assumed to reduce the sum of squared errors or residuals which are stated to be the differences between the observed or experimental value and corresponding fitted value given in the model.</a:t>
            </a:r>
          </a:p>
          <a:p>
            <a:pPr marL="0" indent="0" algn="just">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3640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1371</TotalTime>
  <Words>817</Words>
  <Application>Microsoft Office PowerPoint</Application>
  <PresentationFormat>On-screen Show (4:3)</PresentationFormat>
  <Paragraphs>75</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Cambria Math</vt:lpstr>
      <vt:lpstr>Century Gothic</vt:lpstr>
      <vt:lpstr>Garamond</vt:lpstr>
      <vt:lpstr>Roboto</vt:lpstr>
      <vt:lpstr>Savon</vt:lpstr>
      <vt:lpstr>Clarity</vt:lpstr>
      <vt:lpstr>PowerPoint Presentation</vt:lpstr>
      <vt:lpstr>Regression</vt:lpstr>
      <vt:lpstr>Regression</vt:lpstr>
      <vt:lpstr>Regression</vt:lpstr>
      <vt:lpstr>Least Square Method</vt:lpstr>
      <vt:lpstr>Least Square Method</vt:lpstr>
      <vt:lpstr>Least Square Method</vt:lpstr>
      <vt:lpstr>Least Square Method</vt:lpstr>
      <vt:lpstr>Least Square Method</vt:lpstr>
      <vt:lpstr>Least Square Method Formula</vt:lpstr>
      <vt:lpstr>Least Square Method Formula</vt:lpstr>
      <vt:lpstr>Least Square Method Formula</vt:lpstr>
      <vt:lpstr>Least Square Method</vt:lpstr>
      <vt:lpstr>Least Square Method</vt:lpstr>
      <vt:lpstr>Least Square Method</vt:lpstr>
      <vt:lpstr>Least Square Method</vt:lpstr>
      <vt:lpstr>Least Square Method</vt:lpstr>
      <vt:lpstr>Least Square Method</vt:lpstr>
      <vt:lpstr>Least Square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117</cp:revision>
  <dcterms:created xsi:type="dcterms:W3CDTF">2022-09-10T13:48:09Z</dcterms:created>
  <dcterms:modified xsi:type="dcterms:W3CDTF">2022-12-27T08:40:22Z</dcterms:modified>
</cp:coreProperties>
</file>