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51"/>
  </p:notesMasterIdLst>
  <p:sldIdLst>
    <p:sldId id="368" r:id="rId3"/>
    <p:sldId id="369" r:id="rId4"/>
    <p:sldId id="406" r:id="rId5"/>
    <p:sldId id="408" r:id="rId6"/>
    <p:sldId id="422" r:id="rId7"/>
    <p:sldId id="423" r:id="rId8"/>
    <p:sldId id="424" r:id="rId9"/>
    <p:sldId id="425" r:id="rId10"/>
    <p:sldId id="407" r:id="rId11"/>
    <p:sldId id="417" r:id="rId12"/>
    <p:sldId id="418" r:id="rId13"/>
    <p:sldId id="400" r:id="rId14"/>
    <p:sldId id="426" r:id="rId15"/>
    <p:sldId id="427" r:id="rId16"/>
    <p:sldId id="428" r:id="rId17"/>
    <p:sldId id="429" r:id="rId18"/>
    <p:sldId id="430" r:id="rId19"/>
    <p:sldId id="432" r:id="rId20"/>
    <p:sldId id="433" r:id="rId21"/>
    <p:sldId id="434" r:id="rId22"/>
    <p:sldId id="436" r:id="rId23"/>
    <p:sldId id="437"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4" r:id="rId39"/>
    <p:sldId id="455" r:id="rId40"/>
    <p:sldId id="456" r:id="rId41"/>
    <p:sldId id="457" r:id="rId42"/>
    <p:sldId id="458" r:id="rId43"/>
    <p:sldId id="460" r:id="rId44"/>
    <p:sldId id="461" r:id="rId45"/>
    <p:sldId id="462" r:id="rId46"/>
    <p:sldId id="463" r:id="rId47"/>
    <p:sldId id="464" r:id="rId48"/>
    <p:sldId id="465" r:id="rId49"/>
    <p:sldId id="371"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194E4-79C8-41B0-9AF4-53058728BAB5}" type="datetimeFigureOut">
              <a:rPr lang="en-US" smtClean="0"/>
              <a:t>11/22/2022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D4BB-E70E-4D5C-83E2-D95045F6F69E}" type="slidenum">
              <a:rPr lang="en-US" smtClean="0"/>
              <a:t>‹#›</a:t>
            </a:fld>
            <a:endParaRPr lang="en-US" dirty="0"/>
          </a:p>
        </p:txBody>
      </p:sp>
    </p:spTree>
    <p:extLst>
      <p:ext uri="{BB962C8B-B14F-4D97-AF65-F5344CB8AC3E}">
        <p14:creationId xmlns:p14="http://schemas.microsoft.com/office/powerpoint/2010/main" val="185916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26</a:t>
            </a:fld>
            <a:endParaRPr lang="en-US"/>
          </a:p>
        </p:txBody>
      </p:sp>
    </p:spTree>
    <p:extLst>
      <p:ext uri="{BB962C8B-B14F-4D97-AF65-F5344CB8AC3E}">
        <p14:creationId xmlns:p14="http://schemas.microsoft.com/office/powerpoint/2010/main" val="140502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35</a:t>
            </a:fld>
            <a:endParaRPr lang="en-US"/>
          </a:p>
        </p:txBody>
      </p:sp>
    </p:spTree>
    <p:extLst>
      <p:ext uri="{BB962C8B-B14F-4D97-AF65-F5344CB8AC3E}">
        <p14:creationId xmlns:p14="http://schemas.microsoft.com/office/powerpoint/2010/main" val="1532929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36</a:t>
            </a:fld>
            <a:endParaRPr lang="en-US"/>
          </a:p>
        </p:txBody>
      </p:sp>
    </p:spTree>
    <p:extLst>
      <p:ext uri="{BB962C8B-B14F-4D97-AF65-F5344CB8AC3E}">
        <p14:creationId xmlns:p14="http://schemas.microsoft.com/office/powerpoint/2010/main" val="310182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37</a:t>
            </a:fld>
            <a:endParaRPr lang="en-US"/>
          </a:p>
        </p:txBody>
      </p:sp>
    </p:spTree>
    <p:extLst>
      <p:ext uri="{BB962C8B-B14F-4D97-AF65-F5344CB8AC3E}">
        <p14:creationId xmlns:p14="http://schemas.microsoft.com/office/powerpoint/2010/main" val="383990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38</a:t>
            </a:fld>
            <a:endParaRPr lang="en-US"/>
          </a:p>
        </p:txBody>
      </p:sp>
    </p:spTree>
    <p:extLst>
      <p:ext uri="{BB962C8B-B14F-4D97-AF65-F5344CB8AC3E}">
        <p14:creationId xmlns:p14="http://schemas.microsoft.com/office/powerpoint/2010/main" val="293950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39</a:t>
            </a:fld>
            <a:endParaRPr lang="en-US"/>
          </a:p>
        </p:txBody>
      </p:sp>
    </p:spTree>
    <p:extLst>
      <p:ext uri="{BB962C8B-B14F-4D97-AF65-F5344CB8AC3E}">
        <p14:creationId xmlns:p14="http://schemas.microsoft.com/office/powerpoint/2010/main" val="1940316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40</a:t>
            </a:fld>
            <a:endParaRPr lang="en-US"/>
          </a:p>
        </p:txBody>
      </p:sp>
    </p:spTree>
    <p:extLst>
      <p:ext uri="{BB962C8B-B14F-4D97-AF65-F5344CB8AC3E}">
        <p14:creationId xmlns:p14="http://schemas.microsoft.com/office/powerpoint/2010/main" val="1074699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41</a:t>
            </a:fld>
            <a:endParaRPr lang="en-US"/>
          </a:p>
        </p:txBody>
      </p:sp>
    </p:spTree>
    <p:extLst>
      <p:ext uri="{BB962C8B-B14F-4D97-AF65-F5344CB8AC3E}">
        <p14:creationId xmlns:p14="http://schemas.microsoft.com/office/powerpoint/2010/main" val="26951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42</a:t>
            </a:fld>
            <a:endParaRPr lang="en-US"/>
          </a:p>
        </p:txBody>
      </p:sp>
    </p:spTree>
    <p:extLst>
      <p:ext uri="{BB962C8B-B14F-4D97-AF65-F5344CB8AC3E}">
        <p14:creationId xmlns:p14="http://schemas.microsoft.com/office/powerpoint/2010/main" val="1583236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43</a:t>
            </a:fld>
            <a:endParaRPr lang="en-US"/>
          </a:p>
        </p:txBody>
      </p:sp>
    </p:spTree>
    <p:extLst>
      <p:ext uri="{BB962C8B-B14F-4D97-AF65-F5344CB8AC3E}">
        <p14:creationId xmlns:p14="http://schemas.microsoft.com/office/powerpoint/2010/main" val="194245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44</a:t>
            </a:fld>
            <a:endParaRPr lang="en-US" dirty="0"/>
          </a:p>
        </p:txBody>
      </p:sp>
    </p:spTree>
    <p:extLst>
      <p:ext uri="{BB962C8B-B14F-4D97-AF65-F5344CB8AC3E}">
        <p14:creationId xmlns:p14="http://schemas.microsoft.com/office/powerpoint/2010/main" val="104107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27</a:t>
            </a:fld>
            <a:endParaRPr lang="en-US"/>
          </a:p>
        </p:txBody>
      </p:sp>
    </p:spTree>
    <p:extLst>
      <p:ext uri="{BB962C8B-B14F-4D97-AF65-F5344CB8AC3E}">
        <p14:creationId xmlns:p14="http://schemas.microsoft.com/office/powerpoint/2010/main" val="351584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45</a:t>
            </a:fld>
            <a:endParaRPr lang="en-US" dirty="0"/>
          </a:p>
        </p:txBody>
      </p:sp>
    </p:spTree>
    <p:extLst>
      <p:ext uri="{BB962C8B-B14F-4D97-AF65-F5344CB8AC3E}">
        <p14:creationId xmlns:p14="http://schemas.microsoft.com/office/powerpoint/2010/main" val="1911664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46</a:t>
            </a:fld>
            <a:endParaRPr lang="en-US" dirty="0"/>
          </a:p>
        </p:txBody>
      </p:sp>
    </p:spTree>
    <p:extLst>
      <p:ext uri="{BB962C8B-B14F-4D97-AF65-F5344CB8AC3E}">
        <p14:creationId xmlns:p14="http://schemas.microsoft.com/office/powerpoint/2010/main" val="363677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47</a:t>
            </a:fld>
            <a:endParaRPr lang="en-US" dirty="0"/>
          </a:p>
        </p:txBody>
      </p:sp>
    </p:spTree>
    <p:extLst>
      <p:ext uri="{BB962C8B-B14F-4D97-AF65-F5344CB8AC3E}">
        <p14:creationId xmlns:p14="http://schemas.microsoft.com/office/powerpoint/2010/main" val="132112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28</a:t>
            </a:fld>
            <a:endParaRPr lang="en-US"/>
          </a:p>
        </p:txBody>
      </p:sp>
    </p:spTree>
    <p:extLst>
      <p:ext uri="{BB962C8B-B14F-4D97-AF65-F5344CB8AC3E}">
        <p14:creationId xmlns:p14="http://schemas.microsoft.com/office/powerpoint/2010/main" val="108734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29</a:t>
            </a:fld>
            <a:endParaRPr lang="en-US"/>
          </a:p>
        </p:txBody>
      </p:sp>
    </p:spTree>
    <p:extLst>
      <p:ext uri="{BB962C8B-B14F-4D97-AF65-F5344CB8AC3E}">
        <p14:creationId xmlns:p14="http://schemas.microsoft.com/office/powerpoint/2010/main" val="41288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30</a:t>
            </a:fld>
            <a:endParaRPr lang="en-US"/>
          </a:p>
        </p:txBody>
      </p:sp>
    </p:spTree>
    <p:extLst>
      <p:ext uri="{BB962C8B-B14F-4D97-AF65-F5344CB8AC3E}">
        <p14:creationId xmlns:p14="http://schemas.microsoft.com/office/powerpoint/2010/main" val="191326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31</a:t>
            </a:fld>
            <a:endParaRPr lang="en-US"/>
          </a:p>
        </p:txBody>
      </p:sp>
    </p:spTree>
    <p:extLst>
      <p:ext uri="{BB962C8B-B14F-4D97-AF65-F5344CB8AC3E}">
        <p14:creationId xmlns:p14="http://schemas.microsoft.com/office/powerpoint/2010/main" val="357632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32</a:t>
            </a:fld>
            <a:endParaRPr lang="en-US"/>
          </a:p>
        </p:txBody>
      </p:sp>
    </p:spTree>
    <p:extLst>
      <p:ext uri="{BB962C8B-B14F-4D97-AF65-F5344CB8AC3E}">
        <p14:creationId xmlns:p14="http://schemas.microsoft.com/office/powerpoint/2010/main" val="14635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33</a:t>
            </a:fld>
            <a:endParaRPr lang="en-US"/>
          </a:p>
        </p:txBody>
      </p:sp>
    </p:spTree>
    <p:extLst>
      <p:ext uri="{BB962C8B-B14F-4D97-AF65-F5344CB8AC3E}">
        <p14:creationId xmlns:p14="http://schemas.microsoft.com/office/powerpoint/2010/main" val="2417746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FD4BB-E70E-4D5C-83E2-D95045F6F69E}" type="slidenum">
              <a:rPr lang="en-US" smtClean="0"/>
              <a:t>34</a:t>
            </a:fld>
            <a:endParaRPr lang="en-US"/>
          </a:p>
        </p:txBody>
      </p:sp>
    </p:spTree>
    <p:extLst>
      <p:ext uri="{BB962C8B-B14F-4D97-AF65-F5344CB8AC3E}">
        <p14:creationId xmlns:p14="http://schemas.microsoft.com/office/powerpoint/2010/main" val="246265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D63FB-4DD9-4903-83FE-F80270576417}" type="datetime1">
              <a:rPr lang="en-US" smtClean="0"/>
              <a:pPr/>
              <a:t>11/22/2022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98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E3EED-3DA2-4ED4-9C83-CEA1A9E43AAB}" type="datetime1">
              <a:rPr lang="en-US" smtClean="0"/>
              <a:pPr/>
              <a:t>11/22/2022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413717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ADCE-E054-4FA0-B715-AC4537BA8B51}" type="datetime1">
              <a:rPr lang="en-US" smtClean="0"/>
              <a:pPr/>
              <a:t>11/22/2022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28570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8C20E4EF-B5E4-4C0A-9787-C4B535462EFA}" type="datetimeFigureOut">
              <a:rPr lang="en-US" smtClean="0"/>
              <a:t>11/22/2022</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0446708-658B-4B12-8D2A-9E703D7019BE}" type="slidenum">
              <a:rPr lang="en-US" smtClean="0"/>
              <a:t>‹#›</a:t>
            </a:fld>
            <a:endParaRPr lang="en-US" dirty="0"/>
          </a:p>
        </p:txBody>
      </p:sp>
    </p:spTree>
    <p:extLst>
      <p:ext uri="{BB962C8B-B14F-4D97-AF65-F5344CB8AC3E}">
        <p14:creationId xmlns:p14="http://schemas.microsoft.com/office/powerpoint/2010/main" val="505426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387495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8C20E4EF-B5E4-4C0A-9787-C4B535462EFA}" type="datetimeFigureOut">
              <a:rPr lang="en-US" smtClean="0"/>
              <a:t>11/22/2022</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344995315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370905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2013494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304148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232201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0446708-658B-4B12-8D2A-9E703D7019BE}" type="slidenum">
              <a:rPr lang="en-US" smtClean="0"/>
              <a:t>‹#›</a:t>
            </a:fld>
            <a:endParaRPr lang="en-US" dirty="0"/>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5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FA81-FF35-40E2-AA6F-C4E4697E2C73}" type="datetime1">
              <a:rPr lang="en-US" smtClean="0"/>
              <a:pPr/>
              <a:t>11/22/2022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21450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C20E4EF-B5E4-4C0A-9787-C4B535462EFA}" type="datetimeFigureOut">
              <a:rPr lang="en-US" smtClean="0"/>
              <a:t>11/22/2022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0446708-658B-4B12-8D2A-9E703D7019BE}" type="slidenum">
              <a:rPr lang="en-US" smtClean="0"/>
              <a:t>‹#›</a:t>
            </a:fld>
            <a:endParaRPr lang="en-US" dirty="0"/>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2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65043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dirty="0"/>
          </a:p>
        </p:txBody>
      </p:sp>
    </p:spTree>
    <p:extLst>
      <p:ext uri="{BB962C8B-B14F-4D97-AF65-F5344CB8AC3E}">
        <p14:creationId xmlns:p14="http://schemas.microsoft.com/office/powerpoint/2010/main" val="4569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08B4E-9E6D-47DB-A8C9-443A66B04FA1}" type="datetime1">
              <a:rPr lang="en-US" smtClean="0"/>
              <a:pPr/>
              <a:t>11/22/2022</a:t>
            </a:fld>
            <a:endParaRPr lang="en-US" dirty="0"/>
          </a:p>
        </p:txBody>
      </p:sp>
      <p:sp>
        <p:nvSpPr>
          <p:cNvPr id="5" name="Footer Placeholder 4"/>
          <p:cNvSpPr>
            <a:spLocks noGrp="1"/>
          </p:cNvSpPr>
          <p:nvPr>
            <p:ph type="ftr" sz="quarter" idx="11"/>
          </p:nvPr>
        </p:nvSpPr>
        <p:spPr/>
        <p:txBody>
          <a:bodyPr/>
          <a:lstStyle/>
          <a:p>
            <a:r>
              <a:rPr lang="en-US" dirty="0"/>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9426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AD187-3CAF-4EEB-B511-D277A7E40C82}" type="datetime1">
              <a:rPr lang="en-US" smtClean="0"/>
              <a:pPr/>
              <a:t>11/22/2022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7596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FEB82-3297-42CA-9AC7-D3ECF198E013}" type="datetime1">
              <a:rPr lang="en-US" smtClean="0"/>
              <a:pPr/>
              <a:t>11/22/2022</a:t>
            </a:fld>
            <a:endParaRPr lang="en-US" dirty="0"/>
          </a:p>
        </p:txBody>
      </p:sp>
      <p:sp>
        <p:nvSpPr>
          <p:cNvPr id="8" name="Footer Placeholder 7"/>
          <p:cNvSpPr>
            <a:spLocks noGrp="1"/>
          </p:cNvSpPr>
          <p:nvPr>
            <p:ph type="ftr" sz="quarter" idx="11"/>
          </p:nvPr>
        </p:nvSpPr>
        <p:spPr/>
        <p:txBody>
          <a:bodyPr/>
          <a:lstStyle/>
          <a:p>
            <a:r>
              <a:rPr lang="en-US" dirty="0"/>
              <a:t>CSC102 Discrete Structures</a:t>
            </a:r>
          </a:p>
        </p:txBody>
      </p:sp>
      <p:sp>
        <p:nvSpPr>
          <p:cNvPr id="9" name="Slide Number Placeholder 8"/>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28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48733-E273-4EF3-8143-57B6AA49A592}" type="datetime1">
              <a:rPr lang="en-US" smtClean="0"/>
              <a:pPr/>
              <a:t>11/22/2022</a:t>
            </a:fld>
            <a:endParaRPr lang="en-US" dirty="0"/>
          </a:p>
        </p:txBody>
      </p:sp>
      <p:sp>
        <p:nvSpPr>
          <p:cNvPr id="4" name="Footer Placeholder 3"/>
          <p:cNvSpPr>
            <a:spLocks noGrp="1"/>
          </p:cNvSpPr>
          <p:nvPr>
            <p:ph type="ftr" sz="quarter" idx="11"/>
          </p:nvPr>
        </p:nvSpPr>
        <p:spPr/>
        <p:txBody>
          <a:bodyPr/>
          <a:lstStyle/>
          <a:p>
            <a:r>
              <a:rPr lang="en-US" dirty="0"/>
              <a:t>CSC102 Discrete Structures</a:t>
            </a:r>
          </a:p>
        </p:txBody>
      </p:sp>
      <p:sp>
        <p:nvSpPr>
          <p:cNvPr id="5" name="Slide Number Placeholder 4"/>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84499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16BD8-1159-4CEE-BF69-08E8DE6F04D4}" type="datetime1">
              <a:rPr lang="en-US" smtClean="0"/>
              <a:pPr/>
              <a:t>11/22/2022</a:t>
            </a:fld>
            <a:endParaRPr lang="en-US" dirty="0"/>
          </a:p>
        </p:txBody>
      </p:sp>
      <p:sp>
        <p:nvSpPr>
          <p:cNvPr id="3" name="Footer Placeholder 2"/>
          <p:cNvSpPr>
            <a:spLocks noGrp="1"/>
          </p:cNvSpPr>
          <p:nvPr>
            <p:ph type="ftr" sz="quarter" idx="11"/>
          </p:nvPr>
        </p:nvSpPr>
        <p:spPr/>
        <p:txBody>
          <a:bodyPr/>
          <a:lstStyle/>
          <a:p>
            <a:r>
              <a:rPr lang="en-US" dirty="0"/>
              <a:t>CSC102 Discrete Structures</a:t>
            </a:r>
          </a:p>
        </p:txBody>
      </p:sp>
      <p:sp>
        <p:nvSpPr>
          <p:cNvPr id="4" name="Slide Number Placeholder 3"/>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41865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5B0FE-4AC0-4D7B-83B1-A18CD9CB8AEE}" type="datetime1">
              <a:rPr lang="en-US" smtClean="0"/>
              <a:pPr/>
              <a:t>11/22/2022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1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F497-D16F-472A-8AB2-6923D245D09D}" type="datetime1">
              <a:rPr lang="en-US" smtClean="0"/>
              <a:pPr/>
              <a:t>11/22/2022</a:t>
            </a:fld>
            <a:endParaRPr lang="en-US" dirty="0"/>
          </a:p>
        </p:txBody>
      </p:sp>
      <p:sp>
        <p:nvSpPr>
          <p:cNvPr id="6" name="Footer Placeholder 5"/>
          <p:cNvSpPr>
            <a:spLocks noGrp="1"/>
          </p:cNvSpPr>
          <p:nvPr>
            <p:ph type="ftr" sz="quarter" idx="11"/>
          </p:nvPr>
        </p:nvSpPr>
        <p:spPr/>
        <p:txBody>
          <a:bodyPr/>
          <a:lstStyle/>
          <a:p>
            <a:r>
              <a:rPr lang="en-US" dirty="0"/>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15387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FFB69-46B3-4750-912C-E29F4B8DA29C}" type="datetime1">
              <a:rPr lang="en-US" smtClean="0"/>
              <a:pPr/>
              <a:t>11/22/2022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CSC102 Discrete Structures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2024446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9BFFB69-46B3-4750-912C-E29F4B8DA29C}" type="datetime1">
              <a:rPr lang="en-US" smtClean="0"/>
              <a:pPr/>
              <a:t>11/22/2022</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dirty="0"/>
              <a:t>CSC102 Discrete Structures</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ACE3F9D-533B-438E-AA49-48601E6C708E}" type="slidenum">
              <a:rPr lang="en-US" smtClean="0"/>
              <a:pPr/>
              <a:t>‹#›</a:t>
            </a:fld>
            <a:endParaRPr lang="en-US" dirty="0"/>
          </a:p>
        </p:txBody>
      </p:sp>
    </p:spTree>
    <p:extLst>
      <p:ext uri="{BB962C8B-B14F-4D97-AF65-F5344CB8AC3E}">
        <p14:creationId xmlns:p14="http://schemas.microsoft.com/office/powerpoint/2010/main" val="38569663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545C-EAC2-4814-AE8B-2D0C943C302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9211BDA-D7DF-4130-A3B3-EE0167636377}"/>
              </a:ext>
            </a:extLst>
          </p:cNvPr>
          <p:cNvSpPr>
            <a:spLocks noGrp="1"/>
          </p:cNvSpPr>
          <p:nvPr>
            <p:ph type="subTitle" idx="1"/>
          </p:nvPr>
        </p:nvSpPr>
        <p:spPr>
          <a:xfrm>
            <a:off x="1192237" y="4391464"/>
            <a:ext cx="6400800" cy="2206283"/>
          </a:xfrm>
        </p:spPr>
        <p:txBody>
          <a:bodyPr>
            <a:normAutofit lnSpcReduction="10000"/>
          </a:bodyPr>
          <a:lstStyle/>
          <a:p>
            <a:pPr algn="ctr"/>
            <a:r>
              <a:rPr lang="en-US" sz="3900" b="1" dirty="0"/>
              <a:t>Probability and Statistics</a:t>
            </a:r>
          </a:p>
          <a:p>
            <a:pPr algn="ctr"/>
            <a:r>
              <a:rPr lang="en-US" sz="2800" b="1" dirty="0">
                <a:solidFill>
                  <a:srgbClr val="000000">
                    <a:lumMod val="75000"/>
                    <a:lumOff val="25000"/>
                  </a:srgbClr>
                </a:solidFill>
              </a:rPr>
              <a:t>(Software Engineering)</a:t>
            </a:r>
            <a:endParaRPr lang="en-US" sz="3200" b="1" dirty="0"/>
          </a:p>
          <a:p>
            <a:pPr algn="ctr"/>
            <a:r>
              <a:rPr lang="en-US" sz="2600" dirty="0"/>
              <a:t>Instructor </a:t>
            </a:r>
            <a:endParaRPr lang="en-US" dirty="0"/>
          </a:p>
          <a:p>
            <a:pPr algn="ctr"/>
            <a:r>
              <a:rPr lang="en-US" sz="3000" b="1" dirty="0"/>
              <a:t>Dr. Bakhtawar</a:t>
            </a:r>
          </a:p>
        </p:txBody>
      </p:sp>
      <p:pic>
        <p:nvPicPr>
          <p:cNvPr id="4" name="Picture 3">
            <a:extLst>
              <a:ext uri="{FF2B5EF4-FFF2-40B4-BE49-F238E27FC236}">
                <a16:creationId xmlns:a16="http://schemas.microsoft.com/office/drawing/2014/main" id="{667F458A-708A-4E75-9D30-9C4DBEA48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2661764"/>
          </a:xfrm>
          <a:prstGeom prst="rect">
            <a:avLst/>
          </a:prstGeom>
        </p:spPr>
      </p:pic>
    </p:spTree>
    <p:extLst>
      <p:ext uri="{BB962C8B-B14F-4D97-AF65-F5344CB8AC3E}">
        <p14:creationId xmlns:p14="http://schemas.microsoft.com/office/powerpoint/2010/main" val="315531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Quantiles</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7109E8-2DB8-48CE-B0AD-996486E7319C}"/>
                  </a:ext>
                </a:extLst>
              </p:cNvPr>
              <p:cNvSpPr/>
              <p:nvPr/>
            </p:nvSpPr>
            <p:spPr>
              <a:xfrm>
                <a:off x="2678789" y="1774904"/>
                <a:ext cx="4852932" cy="910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89.5</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13.5</m:t>
                          </m:r>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10</m:t>
                          </m:r>
                          <m:r>
                            <a:rPr lang="en-US" sz="2800" i="1">
                              <a:solidFill>
                                <a:prstClr val="black"/>
                              </a:solidFill>
                              <a:latin typeface="Cambria Math" panose="02040503050406030204" pitchFamily="18" charset="0"/>
                              <a:cs typeface="Arial" panose="020B0604020202020204" pitchFamily="34" charset="0"/>
                            </a:rPr>
                            <m:t>)</m:t>
                          </m:r>
                        </m:num>
                        <m:den>
                          <m:r>
                            <a:rPr lang="en-US" sz="2800" b="0" i="1" smtClean="0">
                              <a:solidFill>
                                <a:prstClr val="black"/>
                              </a:solidFill>
                              <a:latin typeface="Cambria Math" panose="02040503050406030204" pitchFamily="18" charset="0"/>
                              <a:cs typeface="Arial" panose="020B0604020202020204" pitchFamily="34" charset="0"/>
                            </a:rPr>
                            <m:t>4</m:t>
                          </m:r>
                        </m:den>
                      </m:f>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20</m:t>
                      </m:r>
                    </m:oMath>
                  </m:oMathPara>
                </a14:m>
                <a:endParaRPr lang="en-US" dirty="0"/>
              </a:p>
            </p:txBody>
          </p:sp>
        </mc:Choice>
        <mc:Fallback xmlns="">
          <p:sp>
            <p:nvSpPr>
              <p:cNvPr id="5" name="Rectangle 4">
                <a:extLst>
                  <a:ext uri="{FF2B5EF4-FFF2-40B4-BE49-F238E27FC236}">
                    <a16:creationId xmlns:a16="http://schemas.microsoft.com/office/drawing/2014/main" id="{8B7109E8-2DB8-48CE-B0AD-996486E7319C}"/>
                  </a:ext>
                </a:extLst>
              </p:cNvPr>
              <p:cNvSpPr>
                <a:spLocks noRot="1" noChangeAspect="1" noMove="1" noResize="1" noEditPoints="1" noAdjustHandles="1" noChangeArrowheads="1" noChangeShapeType="1" noTextEdit="1"/>
              </p:cNvSpPr>
              <p:nvPr/>
            </p:nvSpPr>
            <p:spPr>
              <a:xfrm>
                <a:off x="2678789" y="1774904"/>
                <a:ext cx="4852932" cy="9101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396156-13B5-4690-A13B-1D6FC20388B9}"/>
                  </a:ext>
                </a:extLst>
              </p:cNvPr>
              <p:cNvSpPr/>
              <p:nvPr/>
            </p:nvSpPr>
            <p:spPr>
              <a:xfrm>
                <a:off x="2678789" y="3021229"/>
                <a:ext cx="17454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107</m:t>
                      </m:r>
                    </m:oMath>
                  </m:oMathPara>
                </a14:m>
                <a:endParaRPr lang="en-US" dirty="0"/>
              </a:p>
            </p:txBody>
          </p:sp>
        </mc:Choice>
        <mc:Fallback xmlns="">
          <p:sp>
            <p:nvSpPr>
              <p:cNvPr id="7" name="Rectangle 6">
                <a:extLst>
                  <a:ext uri="{FF2B5EF4-FFF2-40B4-BE49-F238E27FC236}">
                    <a16:creationId xmlns:a16="http://schemas.microsoft.com/office/drawing/2014/main" id="{E3396156-13B5-4690-A13B-1D6FC20388B9}"/>
                  </a:ext>
                </a:extLst>
              </p:cNvPr>
              <p:cNvSpPr>
                <a:spLocks noRot="1" noChangeAspect="1" noMove="1" noResize="1" noEditPoints="1" noAdjustHandles="1" noChangeArrowheads="1" noChangeShapeType="1" noTextEdit="1"/>
              </p:cNvSpPr>
              <p:nvPr/>
            </p:nvSpPr>
            <p:spPr>
              <a:xfrm>
                <a:off x="2678789" y="3021229"/>
                <a:ext cx="17454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E85B69D-75FE-4BFB-B645-4AC09864E0C2}"/>
                  </a:ext>
                </a:extLst>
              </p:cNvPr>
              <p:cNvSpPr/>
              <p:nvPr/>
            </p:nvSpPr>
            <p:spPr>
              <a:xfrm>
                <a:off x="2678789" y="4739185"/>
                <a:ext cx="5250476" cy="9130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3</m:t>
                          </m:r>
                        </m:sub>
                      </m:sSub>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129.5</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20.25</m:t>
                          </m:r>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18</m:t>
                          </m:r>
                          <m:r>
                            <a:rPr lang="en-US" sz="2800" i="1">
                              <a:solidFill>
                                <a:prstClr val="black"/>
                              </a:solidFill>
                              <a:latin typeface="Cambria Math" panose="02040503050406030204" pitchFamily="18" charset="0"/>
                              <a:cs typeface="Arial" panose="020B0604020202020204" pitchFamily="34" charset="0"/>
                            </a:rPr>
                            <m:t>)</m:t>
                          </m:r>
                        </m:num>
                        <m:den>
                          <m:r>
                            <a:rPr lang="en-US" sz="2800" b="0" i="1" smtClean="0">
                              <a:solidFill>
                                <a:prstClr val="black"/>
                              </a:solidFill>
                              <a:latin typeface="Cambria Math" panose="02040503050406030204" pitchFamily="18" charset="0"/>
                              <a:cs typeface="Arial" panose="020B0604020202020204" pitchFamily="34" charset="0"/>
                            </a:rPr>
                            <m:t>9</m:t>
                          </m:r>
                        </m:den>
                      </m:f>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20</m:t>
                      </m:r>
                    </m:oMath>
                  </m:oMathPara>
                </a14:m>
                <a:endParaRPr lang="en-US" dirty="0"/>
              </a:p>
            </p:txBody>
          </p:sp>
        </mc:Choice>
        <mc:Fallback xmlns="">
          <p:sp>
            <p:nvSpPr>
              <p:cNvPr id="8" name="Rectangle 7">
                <a:extLst>
                  <a:ext uri="{FF2B5EF4-FFF2-40B4-BE49-F238E27FC236}">
                    <a16:creationId xmlns:a16="http://schemas.microsoft.com/office/drawing/2014/main" id="{FE85B69D-75FE-4BFB-B645-4AC09864E0C2}"/>
                  </a:ext>
                </a:extLst>
              </p:cNvPr>
              <p:cNvSpPr>
                <a:spLocks noRot="1" noChangeAspect="1" noMove="1" noResize="1" noEditPoints="1" noAdjustHandles="1" noChangeArrowheads="1" noChangeShapeType="1" noTextEdit="1"/>
              </p:cNvSpPr>
              <p:nvPr/>
            </p:nvSpPr>
            <p:spPr>
              <a:xfrm>
                <a:off x="2678789" y="4739185"/>
                <a:ext cx="5250476" cy="9130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1A1EAA2-0180-4569-B9FE-6F44D53A317A}"/>
                  </a:ext>
                </a:extLst>
              </p:cNvPr>
              <p:cNvSpPr/>
              <p:nvPr/>
            </p:nvSpPr>
            <p:spPr>
              <a:xfrm>
                <a:off x="2712852" y="5731100"/>
                <a:ext cx="20179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3</m:t>
                          </m:r>
                        </m:sub>
                      </m:sSub>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134.5</m:t>
                      </m:r>
                    </m:oMath>
                  </m:oMathPara>
                </a14:m>
                <a:endParaRPr lang="en-US" dirty="0"/>
              </a:p>
            </p:txBody>
          </p:sp>
        </mc:Choice>
        <mc:Fallback xmlns="">
          <p:sp>
            <p:nvSpPr>
              <p:cNvPr id="9" name="Rectangle 8">
                <a:extLst>
                  <a:ext uri="{FF2B5EF4-FFF2-40B4-BE49-F238E27FC236}">
                    <a16:creationId xmlns:a16="http://schemas.microsoft.com/office/drawing/2014/main" id="{21A1EAA2-0180-4569-B9FE-6F44D53A317A}"/>
                  </a:ext>
                </a:extLst>
              </p:cNvPr>
              <p:cNvSpPr>
                <a:spLocks noRot="1" noChangeAspect="1" noMove="1" noResize="1" noEditPoints="1" noAdjustHandles="1" noChangeArrowheads="1" noChangeShapeType="1" noTextEdit="1"/>
              </p:cNvSpPr>
              <p:nvPr/>
            </p:nvSpPr>
            <p:spPr>
              <a:xfrm>
                <a:off x="2712852" y="5731100"/>
                <a:ext cx="201792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EEDFE3A-5F6C-4D93-AEA3-FF0B73E016B7}"/>
                  </a:ext>
                </a:extLst>
              </p:cNvPr>
              <p:cNvSpPr/>
              <p:nvPr/>
            </p:nvSpPr>
            <p:spPr>
              <a:xfrm>
                <a:off x="2678789" y="3750645"/>
                <a:ext cx="36514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3</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𝐿</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i="1">
                              <a:solidFill>
                                <a:prstClr val="black"/>
                              </a:solidFill>
                              <a:latin typeface="Cambria Math" panose="02040503050406030204" pitchFamily="18" charset="0"/>
                              <a:cs typeface="Arial" panose="020B0604020202020204" pitchFamily="34" charset="0"/>
                            </a:rPr>
                            <m:t>(</m:t>
                          </m:r>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𝑞</m:t>
                              </m:r>
                            </m:e>
                            <m:sub>
                              <m:r>
                                <a:rPr lang="en-US" sz="2800" b="0" i="1" smtClean="0">
                                  <a:solidFill>
                                    <a:prstClr val="black"/>
                                  </a:solidFill>
                                  <a:latin typeface="Cambria Math" panose="02040503050406030204" pitchFamily="18" charset="0"/>
                                  <a:cs typeface="Arial" panose="020B0604020202020204" pitchFamily="34" charset="0"/>
                                </a:rPr>
                                <m:t>3</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𝑐</m:t>
                          </m:r>
                          <m:r>
                            <a:rPr lang="en-US" sz="2800" i="1">
                              <a:solidFill>
                                <a:prstClr val="black"/>
                              </a:solidFill>
                              <a:latin typeface="Cambria Math" panose="02040503050406030204" pitchFamily="18" charset="0"/>
                              <a:cs typeface="Arial" panose="020B0604020202020204" pitchFamily="34" charset="0"/>
                            </a:rPr>
                            <m:t>)</m:t>
                          </m:r>
                        </m:num>
                        <m:den>
                          <m:r>
                            <a:rPr lang="en-US" sz="2800" i="1">
                              <a:solidFill>
                                <a:prstClr val="black"/>
                              </a:solidFill>
                              <a:latin typeface="Cambria Math" panose="02040503050406030204" pitchFamily="18" charset="0"/>
                              <a:cs typeface="Arial" panose="020B0604020202020204" pitchFamily="34" charset="0"/>
                            </a:rPr>
                            <m:t>𝑓</m:t>
                          </m:r>
                        </m:den>
                      </m:f>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h</m:t>
                      </m:r>
                    </m:oMath>
                  </m:oMathPara>
                </a14:m>
                <a:endParaRPr lang="en-US" dirty="0">
                  <a:solidFill>
                    <a:prstClr val="black"/>
                  </a:solidFill>
                  <a:ea typeface="Cambria Math" panose="02040503050406030204" pitchFamily="18"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0EEDFE3A-5F6C-4D93-AEA3-FF0B73E016B7}"/>
                  </a:ext>
                </a:extLst>
              </p:cNvPr>
              <p:cNvSpPr>
                <a:spLocks noRot="1" noChangeAspect="1" noMove="1" noResize="1" noEditPoints="1" noAdjustHandles="1" noChangeArrowheads="1" noChangeShapeType="1" noTextEdit="1"/>
              </p:cNvSpPr>
              <p:nvPr/>
            </p:nvSpPr>
            <p:spPr>
              <a:xfrm>
                <a:off x="2678789" y="3750645"/>
                <a:ext cx="3651449"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982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838964-1871-44E0-8465-4E248ADF0D37}"/>
              </a:ext>
            </a:extLst>
          </p:cNvPr>
          <p:cNvPicPr>
            <a:picLocks noChangeAspect="1"/>
          </p:cNvPicPr>
          <p:nvPr/>
        </p:nvPicPr>
        <p:blipFill>
          <a:blip r:embed="rId2"/>
          <a:stretch>
            <a:fillRect/>
          </a:stretch>
        </p:blipFill>
        <p:spPr>
          <a:xfrm>
            <a:off x="211015" y="154744"/>
            <a:ext cx="8721970" cy="6513341"/>
          </a:xfrm>
          <a:prstGeom prst="rect">
            <a:avLst/>
          </a:prstGeom>
        </p:spPr>
      </p:pic>
    </p:spTree>
    <p:extLst>
      <p:ext uri="{BB962C8B-B14F-4D97-AF65-F5344CB8AC3E}">
        <p14:creationId xmlns:p14="http://schemas.microsoft.com/office/powerpoint/2010/main" val="30997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5E8FC91-F2D1-4E4A-A469-62AC7AA53954}"/>
              </a:ext>
            </a:extLst>
          </p:cNvPr>
          <p:cNvGraphicFramePr>
            <a:graphicFrameLocks noGrp="1"/>
          </p:cNvGraphicFramePr>
          <p:nvPr>
            <p:extLst>
              <p:ext uri="{D42A27DB-BD31-4B8C-83A1-F6EECF244321}">
                <p14:modId xmlns:p14="http://schemas.microsoft.com/office/powerpoint/2010/main" val="1086963370"/>
              </p:ext>
            </p:extLst>
          </p:nvPr>
        </p:nvGraphicFramePr>
        <p:xfrm>
          <a:off x="962025" y="107889"/>
          <a:ext cx="7219950" cy="7136321"/>
        </p:xfrm>
        <a:graphic>
          <a:graphicData uri="http://schemas.openxmlformats.org/drawingml/2006/table">
            <a:tbl>
              <a:tblPr firstRow="1" firstCol="1" bandRow="1">
                <a:tableStyleId>{5C22544A-7EE6-4342-B048-85BDC9FD1C3A}</a:tableStyleId>
              </a:tblPr>
              <a:tblGrid>
                <a:gridCol w="3609975">
                  <a:extLst>
                    <a:ext uri="{9D8B030D-6E8A-4147-A177-3AD203B41FA5}">
                      <a16:colId xmlns:a16="http://schemas.microsoft.com/office/drawing/2014/main" val="3684595900"/>
                    </a:ext>
                  </a:extLst>
                </a:gridCol>
                <a:gridCol w="3609975">
                  <a:extLst>
                    <a:ext uri="{9D8B030D-6E8A-4147-A177-3AD203B41FA5}">
                      <a16:colId xmlns:a16="http://schemas.microsoft.com/office/drawing/2014/main" val="2510280616"/>
                    </a:ext>
                  </a:extLst>
                </a:gridCol>
              </a:tblGrid>
              <a:tr h="0">
                <a:tc>
                  <a:txBody>
                    <a:bodyPr/>
                    <a:lstStyle/>
                    <a:p>
                      <a:pPr marL="0" marR="0">
                        <a:lnSpc>
                          <a:spcPct val="107000"/>
                        </a:lnSpc>
                        <a:spcBef>
                          <a:spcPts val="0"/>
                        </a:spcBef>
                        <a:spcAft>
                          <a:spcPts val="800"/>
                        </a:spcAft>
                      </a:pPr>
                      <a:r>
                        <a:rPr lang="en-US" sz="3200" dirty="0">
                          <a:effectLst/>
                        </a:rPr>
                        <a:t>Number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Frequency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448322970"/>
                  </a:ext>
                </a:extLst>
              </a:tr>
              <a:tr h="0">
                <a:tc>
                  <a:txBody>
                    <a:bodyPr/>
                    <a:lstStyle/>
                    <a:p>
                      <a:pPr marL="0" marR="0">
                        <a:lnSpc>
                          <a:spcPct val="107000"/>
                        </a:lnSpc>
                        <a:spcBef>
                          <a:spcPts val="0"/>
                        </a:spcBef>
                        <a:spcAft>
                          <a:spcPts val="800"/>
                        </a:spcAft>
                      </a:pPr>
                      <a:r>
                        <a:rPr lang="en-US" sz="3200" dirty="0">
                          <a:effectLst/>
                        </a:rPr>
                        <a:t>1 – 3</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7</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412169880"/>
                  </a:ext>
                </a:extLst>
              </a:tr>
              <a:tr h="0">
                <a:tc>
                  <a:txBody>
                    <a:bodyPr/>
                    <a:lstStyle/>
                    <a:p>
                      <a:pPr marL="0" marR="0">
                        <a:lnSpc>
                          <a:spcPct val="107000"/>
                        </a:lnSpc>
                        <a:spcBef>
                          <a:spcPts val="0"/>
                        </a:spcBef>
                        <a:spcAft>
                          <a:spcPts val="800"/>
                        </a:spcAft>
                      </a:pPr>
                      <a:r>
                        <a:rPr lang="en-US" sz="3200" dirty="0">
                          <a:effectLst/>
                        </a:rPr>
                        <a:t>4 – 6</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6</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3139774703"/>
                  </a:ext>
                </a:extLst>
              </a:tr>
              <a:tr h="0">
                <a:tc>
                  <a:txBody>
                    <a:bodyPr/>
                    <a:lstStyle/>
                    <a:p>
                      <a:pPr marL="0" marR="0">
                        <a:lnSpc>
                          <a:spcPct val="107000"/>
                        </a:lnSpc>
                        <a:spcBef>
                          <a:spcPts val="0"/>
                        </a:spcBef>
                        <a:spcAft>
                          <a:spcPts val="800"/>
                        </a:spcAft>
                      </a:pPr>
                      <a:r>
                        <a:rPr lang="en-US" sz="3200" dirty="0">
                          <a:effectLst/>
                        </a:rPr>
                        <a:t>7 – 9</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4</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683419933"/>
                  </a:ext>
                </a:extLst>
              </a:tr>
              <a:tr h="0">
                <a:tc>
                  <a:txBody>
                    <a:bodyPr/>
                    <a:lstStyle/>
                    <a:p>
                      <a:pPr marL="0" marR="0">
                        <a:lnSpc>
                          <a:spcPct val="107000"/>
                        </a:lnSpc>
                        <a:spcBef>
                          <a:spcPts val="0"/>
                        </a:spcBef>
                        <a:spcAft>
                          <a:spcPts val="800"/>
                        </a:spcAft>
                      </a:pPr>
                      <a:r>
                        <a:rPr lang="en-US" sz="3200" dirty="0">
                          <a:effectLst/>
                        </a:rPr>
                        <a:t>10 – 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883048379"/>
                  </a:ext>
                </a:extLst>
              </a:tr>
              <a:tr h="0">
                <a:tc>
                  <a:txBody>
                    <a:bodyPr/>
                    <a:lstStyle/>
                    <a:p>
                      <a:pPr marL="0" marR="0">
                        <a:lnSpc>
                          <a:spcPct val="107000"/>
                        </a:lnSpc>
                        <a:spcBef>
                          <a:spcPts val="0"/>
                        </a:spcBef>
                        <a:spcAft>
                          <a:spcPts val="800"/>
                        </a:spcAft>
                      </a:pPr>
                      <a:r>
                        <a:rPr lang="en-US" sz="3200" dirty="0">
                          <a:effectLst/>
                        </a:rPr>
                        <a:t>13 – 15</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13</a:t>
                      </a:r>
                    </a:p>
                  </a:txBody>
                  <a:tcPr marL="76200" marR="76200" marT="76200" marB="76200" anchor="b"/>
                </a:tc>
                <a:extLst>
                  <a:ext uri="{0D108BD9-81ED-4DB2-BD59-A6C34878D82A}">
                    <a16:rowId xmlns:a16="http://schemas.microsoft.com/office/drawing/2014/main" val="4080053178"/>
                  </a:ext>
                </a:extLst>
              </a:tr>
              <a:tr h="0">
                <a:tc>
                  <a:txBody>
                    <a:bodyPr/>
                    <a:lstStyle/>
                    <a:p>
                      <a:pPr marL="0" marR="0">
                        <a:lnSpc>
                          <a:spcPct val="107000"/>
                        </a:lnSpc>
                        <a:spcBef>
                          <a:spcPts val="0"/>
                        </a:spcBef>
                        <a:spcAft>
                          <a:spcPts val="800"/>
                        </a:spcAft>
                      </a:pPr>
                      <a:r>
                        <a:rPr lang="en-US" sz="3200" dirty="0">
                          <a:effectLst/>
                        </a:rPr>
                        <a:t>16 – 18</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8</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544571966"/>
                  </a:ext>
                </a:extLst>
              </a:tr>
              <a:tr h="0">
                <a:tc>
                  <a:txBody>
                    <a:bodyPr/>
                    <a:lstStyle/>
                    <a:p>
                      <a:pPr marL="0" marR="0">
                        <a:lnSpc>
                          <a:spcPct val="107000"/>
                        </a:lnSpc>
                        <a:spcBef>
                          <a:spcPts val="0"/>
                        </a:spcBef>
                        <a:spcAft>
                          <a:spcPts val="800"/>
                        </a:spcAft>
                      </a:pPr>
                      <a:r>
                        <a:rPr lang="en-US" sz="3200" dirty="0">
                          <a:effectLst/>
                        </a:rPr>
                        <a:t>19 – 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067522172"/>
                  </a:ext>
                </a:extLst>
              </a:tr>
              <a:tr h="0">
                <a:tc>
                  <a:txBody>
                    <a:bodyPr/>
                    <a:lstStyle/>
                    <a:p>
                      <a:pPr marL="0" marR="0">
                        <a:lnSpc>
                          <a:spcPct val="107000"/>
                        </a:lnSpc>
                        <a:spcBef>
                          <a:spcPts val="0"/>
                        </a:spcBef>
                        <a:spcAft>
                          <a:spcPts val="800"/>
                        </a:spcAft>
                      </a:pPr>
                      <a:r>
                        <a:rPr lang="en-US" sz="3200" dirty="0">
                          <a:effectLst/>
                        </a:rPr>
                        <a:t>22 – 24</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9</a:t>
                      </a:r>
                    </a:p>
                  </a:txBody>
                  <a:tcPr marL="76200" marR="76200" marT="76200" marB="76200" anchor="b"/>
                </a:tc>
                <a:extLst>
                  <a:ext uri="{0D108BD9-81ED-4DB2-BD59-A6C34878D82A}">
                    <a16:rowId xmlns:a16="http://schemas.microsoft.com/office/drawing/2014/main" val="1896886763"/>
                  </a:ext>
                </a:extLst>
              </a:tr>
              <a:tr h="0">
                <a:tc>
                  <a:txBody>
                    <a:bodyPr/>
                    <a:lstStyle/>
                    <a:p>
                      <a:pPr marL="0" marR="0">
                        <a:lnSpc>
                          <a:spcPct val="107000"/>
                        </a:lnSpc>
                        <a:spcBef>
                          <a:spcPts val="0"/>
                        </a:spcBef>
                        <a:spcAft>
                          <a:spcPts val="800"/>
                        </a:spcAft>
                      </a:pPr>
                      <a:r>
                        <a:rPr lang="en-US" sz="3200" dirty="0">
                          <a:effectLst/>
                        </a:rPr>
                        <a:t>25 – 27</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5</a:t>
                      </a:r>
                    </a:p>
                  </a:txBody>
                  <a:tcPr marL="76200" marR="76200" marT="76200" marB="76200" anchor="b"/>
                </a:tc>
                <a:extLst>
                  <a:ext uri="{0D108BD9-81ED-4DB2-BD59-A6C34878D82A}">
                    <a16:rowId xmlns:a16="http://schemas.microsoft.com/office/drawing/2014/main" val="2543068114"/>
                  </a:ext>
                </a:extLst>
              </a:tr>
              <a:tr h="0">
                <a:tc>
                  <a:txBody>
                    <a:bodyPr/>
                    <a:lstStyle/>
                    <a:p>
                      <a:pPr marL="0" marR="0">
                        <a:lnSpc>
                          <a:spcPct val="107000"/>
                        </a:lnSpc>
                        <a:spcBef>
                          <a:spcPts val="0"/>
                        </a:spcBef>
                        <a:spcAft>
                          <a:spcPts val="800"/>
                        </a:spcAft>
                      </a:pPr>
                      <a:r>
                        <a:rPr lang="en-US" sz="3200" dirty="0">
                          <a:effectLst/>
                        </a:rPr>
                        <a:t>28 – 30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3</a:t>
                      </a:r>
                    </a:p>
                  </a:txBody>
                  <a:tcPr marL="76200" marR="76200" marT="76200" marB="76200" anchor="b"/>
                </a:tc>
                <a:extLst>
                  <a:ext uri="{0D108BD9-81ED-4DB2-BD59-A6C34878D82A}">
                    <a16:rowId xmlns:a16="http://schemas.microsoft.com/office/drawing/2014/main" val="3277769530"/>
                  </a:ext>
                </a:extLst>
              </a:tr>
            </a:tbl>
          </a:graphicData>
        </a:graphic>
      </p:graphicFrame>
    </p:spTree>
    <p:extLst>
      <p:ext uri="{BB962C8B-B14F-4D97-AF65-F5344CB8AC3E}">
        <p14:creationId xmlns:p14="http://schemas.microsoft.com/office/powerpoint/2010/main" val="64978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b="1" dirty="0">
                <a:latin typeface="Arial" panose="020B0604020202020204" pitchFamily="34" charset="0"/>
                <a:cs typeface="Arial" panose="020B0604020202020204" pitchFamily="34" charset="0"/>
              </a:rPr>
              <a:t>Measures of Dispersion: </a:t>
            </a:r>
            <a:r>
              <a:rPr lang="en-US" sz="2800" dirty="0">
                <a:latin typeface="Arial" panose="020B0604020202020204" pitchFamily="34" charset="0"/>
                <a:cs typeface="Arial" panose="020B0604020202020204" pitchFamily="34" charset="0"/>
              </a:rPr>
              <a:t>Sometimes when two or more different data sets are to be compared using measure of central tendency or averages, we get the same result.</a:t>
            </a:r>
          </a:p>
          <a:p>
            <a:pPr algn="just"/>
            <a:r>
              <a:rPr lang="en-US" sz="2800" dirty="0">
                <a:latin typeface="Arial" panose="020B0604020202020204" pitchFamily="34" charset="0"/>
                <a:cs typeface="Arial" panose="020B0604020202020204" pitchFamily="34" charset="0"/>
              </a:rPr>
              <a:t>Consider the runs scored by two batsmen in their last ten matches as follows:</a:t>
            </a:r>
          </a:p>
          <a:p>
            <a:r>
              <a:rPr lang="en-US" sz="2800" b="1" dirty="0">
                <a:latin typeface="Arial" panose="020B0604020202020204" pitchFamily="34" charset="0"/>
                <a:cs typeface="Arial" panose="020B0604020202020204" pitchFamily="34" charset="0"/>
              </a:rPr>
              <a:t>Batsman A</a:t>
            </a:r>
            <a:r>
              <a:rPr lang="en-US" sz="28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30, 91, 0, 64, 42, 80, 30, 5, 117, 71</a:t>
            </a:r>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Batsman B</a:t>
            </a:r>
            <a:r>
              <a:rPr lang="en-US" sz="28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53, 46, 48, 50, 53, 53, 58, 60, 57, 52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61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dirty="0">
                <a:solidFill>
                  <a:srgbClr val="221F1F"/>
                </a:solidFill>
                <a:latin typeface="Arial" panose="020B0604020202020204" pitchFamily="34" charset="0"/>
                <a:cs typeface="Arial" panose="020B0604020202020204" pitchFamily="34" charset="0"/>
              </a:rPr>
              <a:t>Clearly, mean of the runs scored by both the batsmen A and B is same i.e. 53</a:t>
            </a:r>
          </a:p>
          <a:p>
            <a:pPr algn="just"/>
            <a:r>
              <a:rPr lang="en-US" sz="2800" dirty="0">
                <a:solidFill>
                  <a:srgbClr val="221F1F"/>
                </a:solidFill>
                <a:latin typeface="Arial" panose="020B0604020202020204" pitchFamily="34" charset="0"/>
                <a:cs typeface="Arial" panose="020B0604020202020204" pitchFamily="34" charset="0"/>
              </a:rPr>
              <a:t>Can we say that the performance of two players is same? Clearly No, because the variability in the scores of batsman A is from 0 to 117, whereas, the variability of the runs scored by batsman B is from 46 to 60.</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89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dirty="0">
                <a:solidFill>
                  <a:srgbClr val="221F1F"/>
                </a:solidFill>
                <a:latin typeface="TimesNewRomanPSMT"/>
              </a:rPr>
              <a:t>Let us now plot the above scores as dots on a number line. We find the following diagrams:</a:t>
            </a:r>
          </a:p>
          <a:p>
            <a:pPr algn="just"/>
            <a:endParaRPr lang="en-US" sz="2800" dirty="0">
              <a:solidFill>
                <a:srgbClr val="221F1F"/>
              </a:solidFill>
              <a:latin typeface="TimesNewRomanPSMT"/>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315CFA6-A635-43E7-9687-CF2682F2BE26}"/>
              </a:ext>
            </a:extLst>
          </p:cNvPr>
          <p:cNvPicPr>
            <a:picLocks noChangeAspect="1"/>
          </p:cNvPicPr>
          <p:nvPr/>
        </p:nvPicPr>
        <p:blipFill>
          <a:blip r:embed="rId2"/>
          <a:stretch>
            <a:fillRect/>
          </a:stretch>
        </p:blipFill>
        <p:spPr>
          <a:xfrm>
            <a:off x="731520" y="3556634"/>
            <a:ext cx="7680960" cy="2658771"/>
          </a:xfrm>
          <a:prstGeom prst="rect">
            <a:avLst/>
          </a:prstGeom>
        </p:spPr>
      </p:pic>
    </p:spTree>
    <p:extLst>
      <p:ext uri="{BB962C8B-B14F-4D97-AF65-F5344CB8AC3E}">
        <p14:creationId xmlns:p14="http://schemas.microsoft.com/office/powerpoint/2010/main" val="343450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lnSpcReduction="10000"/>
          </a:bodyPr>
          <a:lstStyle/>
          <a:p>
            <a:pPr algn="just"/>
            <a:r>
              <a:rPr lang="en-US" sz="2800" dirty="0">
                <a:latin typeface="Arial" panose="020B0604020202020204" pitchFamily="34" charset="0"/>
                <a:cs typeface="Arial" panose="020B0604020202020204" pitchFamily="34" charset="0"/>
              </a:rPr>
              <a:t>We can see that the dots corresponding to batsman B are close to each other and is gathered around the measure of central tendency (mean), while those corresponding to batsman A are scattered or more spread out. </a:t>
            </a:r>
          </a:p>
          <a:p>
            <a:pPr algn="just"/>
            <a:r>
              <a:rPr lang="en-US" sz="2800" dirty="0">
                <a:latin typeface="Arial" panose="020B0604020202020204" pitchFamily="34" charset="0"/>
                <a:cs typeface="Arial" panose="020B0604020202020204" pitchFamily="34" charset="0"/>
              </a:rPr>
              <a:t>Thus, the measures of central tendency are not sufficient to give complete information about a given data. In such a situation the comparison becomes very difficult.</a:t>
            </a:r>
          </a:p>
          <a:p>
            <a:pPr algn="just"/>
            <a:r>
              <a:rPr lang="en-US" sz="2400"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669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dirty="0">
                <a:latin typeface="Arial" panose="020B0604020202020204" pitchFamily="34" charset="0"/>
                <a:cs typeface="Arial" panose="020B0604020202020204" pitchFamily="34" charset="0"/>
              </a:rPr>
              <a:t>We therefore, need some additional information for comparison, concerning with, how the data is dispersed about (more spread out) the average. </a:t>
            </a:r>
          </a:p>
          <a:p>
            <a:pPr algn="just"/>
            <a:r>
              <a:rPr lang="en-US" sz="2800" dirty="0">
                <a:latin typeface="Arial" panose="020B0604020202020204" pitchFamily="34" charset="0"/>
                <a:cs typeface="Arial" panose="020B0604020202020204" pitchFamily="34" charset="0"/>
              </a:rPr>
              <a:t>This can be done by measuring the dispersion. Like „measures of central tendency‟ we want to have a single number to describe variability. This single number is called a ‘measure of dispersion’.</a:t>
            </a:r>
          </a:p>
        </p:txBody>
      </p:sp>
    </p:spTree>
    <p:extLst>
      <p:ext uri="{BB962C8B-B14F-4D97-AF65-F5344CB8AC3E}">
        <p14:creationId xmlns:p14="http://schemas.microsoft.com/office/powerpoint/2010/main" val="184940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r>
              <a:rPr lang="en-US" sz="2800" b="1" dirty="0">
                <a:latin typeface="Arial" panose="020B0604020202020204" pitchFamily="34" charset="0"/>
                <a:cs typeface="Arial" panose="020B0604020202020204" pitchFamily="34" charset="0"/>
              </a:rPr>
              <a:t>Dispersion: </a:t>
            </a:r>
            <a:r>
              <a:rPr lang="en-US" sz="2800" dirty="0">
                <a:latin typeface="Arial" panose="020B0604020202020204" pitchFamily="34" charset="0"/>
                <a:cs typeface="Arial" panose="020B0604020202020204" pitchFamily="34" charset="0"/>
              </a:rPr>
              <a:t>“The variability (s p r e a d ) that exists between the value of a data is called </a:t>
            </a:r>
            <a:r>
              <a:rPr lang="pt-BR" sz="2800" dirty="0">
                <a:latin typeface="Arial" panose="020B0604020202020204" pitchFamily="34" charset="0"/>
                <a:cs typeface="Arial" panose="020B0604020202020204" pitchFamily="34" charset="0"/>
              </a:rPr>
              <a:t>dispersion ”.</a:t>
            </a:r>
          </a:p>
          <a:p>
            <a:pPr marL="0" indent="0">
              <a:buNone/>
            </a:pPr>
            <a:endParaRPr lang="pt-BR"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Similarly, we have different ways of measuring and comparing the dispersion of the distribution(s). There are two important types of measures of dispersion.</a:t>
            </a:r>
          </a:p>
          <a:p>
            <a:pPr marL="0"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82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lnSpcReduction="10000"/>
          </a:bodyPr>
          <a:lstStyle/>
          <a:p>
            <a:pPr lvl="0">
              <a:buClr>
                <a:prstClr val="black">
                  <a:lumMod val="85000"/>
                  <a:lumOff val="15000"/>
                </a:prstClr>
              </a:buClr>
            </a:pPr>
            <a:r>
              <a:rPr lang="en-US" sz="2800" dirty="0">
                <a:solidFill>
                  <a:prstClr val="black"/>
                </a:solidFill>
                <a:latin typeface="Arial" panose="020B0604020202020204" pitchFamily="34" charset="0"/>
                <a:cs typeface="Arial" panose="020B0604020202020204" pitchFamily="34" charset="0"/>
              </a:rPr>
              <a:t>Types of Measures of Dispersion:</a:t>
            </a:r>
          </a:p>
          <a:p>
            <a:pPr lvl="0">
              <a:buClr>
                <a:prstClr val="black">
                  <a:lumMod val="85000"/>
                  <a:lumOff val="15000"/>
                </a:prstClr>
              </a:buClr>
            </a:pPr>
            <a:r>
              <a:rPr lang="en-US" sz="2800" dirty="0">
                <a:solidFill>
                  <a:prstClr val="black"/>
                </a:solidFill>
                <a:latin typeface="Arial" panose="020B0604020202020204" pitchFamily="34" charset="0"/>
                <a:cs typeface="Arial" panose="020B0604020202020204" pitchFamily="34" charset="0"/>
              </a:rPr>
              <a:t>There are two types of measure of dispersion</a:t>
            </a:r>
          </a:p>
          <a:p>
            <a:pPr lvl="0">
              <a:buClr>
                <a:prstClr val="black">
                  <a:lumMod val="85000"/>
                  <a:lumOff val="15000"/>
                </a:prstClr>
              </a:buClr>
            </a:pPr>
            <a:r>
              <a:rPr lang="en-US" sz="2800" dirty="0">
                <a:solidFill>
                  <a:prstClr val="black"/>
                </a:solidFill>
                <a:latin typeface="Arial" panose="020B0604020202020204" pitchFamily="34" charset="0"/>
                <a:cs typeface="Arial" panose="020B0604020202020204" pitchFamily="34" charset="0"/>
              </a:rPr>
              <a:t>I) Absolute Measure of Dispersion</a:t>
            </a:r>
          </a:p>
          <a:p>
            <a:pPr lvl="0">
              <a:buClr>
                <a:prstClr val="black">
                  <a:lumMod val="85000"/>
                  <a:lumOff val="15000"/>
                </a:prstClr>
              </a:buClr>
            </a:pPr>
            <a:r>
              <a:rPr lang="en-US" sz="2800" dirty="0">
                <a:solidFill>
                  <a:prstClr val="black"/>
                </a:solidFill>
                <a:latin typeface="Arial" panose="020B0604020202020204" pitchFamily="34" charset="0"/>
                <a:cs typeface="Arial" panose="020B0604020202020204" pitchFamily="34" charset="0"/>
              </a:rPr>
              <a:t>II) Relative Measure of Dispersion</a:t>
            </a:r>
          </a:p>
          <a:p>
            <a:pPr algn="just"/>
            <a:r>
              <a:rPr lang="en-US" sz="2800" b="1" dirty="0">
                <a:latin typeface="Arial" panose="020B0604020202020204" pitchFamily="34" charset="0"/>
                <a:cs typeface="Arial" panose="020B0604020202020204" pitchFamily="34" charset="0"/>
              </a:rPr>
              <a:t>Absolute Measure of Dispersion: “An absolute measure of dispersion measures the variability in terms of the same units of the data” </a:t>
            </a:r>
            <a:r>
              <a:rPr lang="en-US" sz="2800" dirty="0">
                <a:latin typeface="Arial" panose="020B0604020202020204" pitchFamily="34" charset="0"/>
                <a:cs typeface="Arial" panose="020B0604020202020204" pitchFamily="34" charset="0"/>
              </a:rPr>
              <a:t>e.g. if the units of the data are Rs, meters, kg, etc. The units of the measures of dispersion will also be Rs, meters, kg, etc</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7142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Quantiles</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64966"/>
          </a:xfrm>
        </p:spPr>
        <p:txBody>
          <a:bodyPr>
            <a:normAutofit/>
          </a:bodyPr>
          <a:lstStyle/>
          <a:p>
            <a:pPr marL="0" indent="0" algn="just">
              <a:buNone/>
            </a:pPr>
            <a:r>
              <a:rPr lang="en-US" sz="2800" dirty="0">
                <a:latin typeface="Arial" panose="020B0604020202020204" pitchFamily="34" charset="0"/>
                <a:cs typeface="Arial" panose="020B0604020202020204" pitchFamily="34" charset="0"/>
              </a:rPr>
              <a:t>From the definition of median that it’s the middle point and further it is divided the area under the curve for two areas have the same area in the left, and in the right. From this</a:t>
            </a:r>
          </a:p>
          <a:p>
            <a:pPr marL="0" indent="0" algn="just">
              <a:buNone/>
            </a:pPr>
            <a:r>
              <a:rPr lang="en-US" sz="2800" dirty="0">
                <a:latin typeface="Arial" panose="020B0604020202020204" pitchFamily="34" charset="0"/>
                <a:cs typeface="Arial" panose="020B0604020202020204" pitchFamily="34" charset="0"/>
              </a:rPr>
              <a:t>may be divided the area under the curve for four equally area and this called quartiles</a:t>
            </a:r>
          </a:p>
        </p:txBody>
      </p:sp>
    </p:spTree>
    <p:extLst>
      <p:ext uri="{BB962C8B-B14F-4D97-AF65-F5344CB8AC3E}">
        <p14:creationId xmlns:p14="http://schemas.microsoft.com/office/powerpoint/2010/main" val="78092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dirty="0">
                <a:latin typeface="Arial" panose="020B0604020202020204" pitchFamily="34" charset="0"/>
                <a:cs typeface="Arial" panose="020B0604020202020204" pitchFamily="34" charset="0"/>
              </a:rPr>
              <a:t>The common absolute measures of dispersion are:</a:t>
            </a:r>
          </a:p>
          <a:p>
            <a:pPr algn="just"/>
            <a:r>
              <a:rPr lang="en-US" sz="24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Range</a:t>
            </a:r>
          </a:p>
          <a:p>
            <a:pPr algn="just"/>
            <a:r>
              <a:rPr lang="fr-FR" sz="2800" dirty="0">
                <a:latin typeface="Arial" panose="020B0604020202020204" pitchFamily="34" charset="0"/>
                <a:cs typeface="Arial" panose="020B0604020202020204" pitchFamily="34" charset="0"/>
              </a:rPr>
              <a:t>Quartile </a:t>
            </a:r>
            <a:r>
              <a:rPr lang="fr-FR" sz="2800" dirty="0" err="1">
                <a:latin typeface="Arial" panose="020B0604020202020204" pitchFamily="34" charset="0"/>
                <a:cs typeface="Arial" panose="020B0604020202020204" pitchFamily="34" charset="0"/>
              </a:rPr>
              <a:t>Deviation</a:t>
            </a:r>
            <a:r>
              <a:rPr lang="fr-FR" sz="2800" dirty="0">
                <a:latin typeface="Arial" panose="020B0604020202020204" pitchFamily="34" charset="0"/>
                <a:cs typeface="Arial" panose="020B0604020202020204" pitchFamily="34" charset="0"/>
              </a:rPr>
              <a:t> or Semi </a:t>
            </a:r>
            <a:r>
              <a:rPr lang="fr-FR" sz="2800" dirty="0" err="1">
                <a:latin typeface="Arial" panose="020B0604020202020204" pitchFamily="34" charset="0"/>
                <a:cs typeface="Arial" panose="020B0604020202020204" pitchFamily="34" charset="0"/>
              </a:rPr>
              <a:t>Inter-Quartile</a:t>
            </a:r>
            <a:r>
              <a:rPr lang="fr-FR" sz="2800" dirty="0">
                <a:latin typeface="Arial" panose="020B0604020202020204" pitchFamily="34" charset="0"/>
                <a:cs typeface="Arial" panose="020B0604020202020204" pitchFamily="34" charset="0"/>
              </a:rPr>
              <a:t> Range</a:t>
            </a:r>
          </a:p>
          <a:p>
            <a:pPr algn="just"/>
            <a:r>
              <a:rPr lang="en-US" sz="2800" dirty="0">
                <a:latin typeface="Arial" panose="020B0604020202020204" pitchFamily="34" charset="0"/>
                <a:cs typeface="Arial" panose="020B0604020202020204" pitchFamily="34" charset="0"/>
              </a:rPr>
              <a:t> Average Deviation or Mean Deviation</a:t>
            </a:r>
          </a:p>
          <a:p>
            <a:pPr algn="just"/>
            <a:r>
              <a:rPr lang="en-US" sz="2800" dirty="0">
                <a:latin typeface="Arial" panose="020B0604020202020204" pitchFamily="34" charset="0"/>
                <a:cs typeface="Arial" panose="020B0604020202020204" pitchFamily="34" charset="0"/>
              </a:rPr>
              <a:t> Standard Deviation</a:t>
            </a:r>
          </a:p>
          <a:p>
            <a:pPr lvl="0">
              <a:buClr>
                <a:prstClr val="black">
                  <a:lumMod val="85000"/>
                  <a:lumOff val="15000"/>
                </a:prstClr>
              </a:buClr>
            </a:pPr>
            <a:endParaRPr lang="en-US" dirty="0"/>
          </a:p>
        </p:txBody>
      </p:sp>
    </p:spTree>
    <p:extLst>
      <p:ext uri="{BB962C8B-B14F-4D97-AF65-F5344CB8AC3E}">
        <p14:creationId xmlns:p14="http://schemas.microsoft.com/office/powerpoint/2010/main" val="424652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Measure of Dispersion</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800" dirty="0">
                <a:latin typeface="Arial" panose="020B0604020202020204" pitchFamily="34" charset="0"/>
                <a:cs typeface="Arial" panose="020B0604020202020204" pitchFamily="34" charset="0"/>
              </a:rPr>
              <a:t>The major difference b/w Absolute and Relative Measures of Dispersion is that the Absolute measure of dispersion measures only the variability of the data, further it has the unit of measurement; on the other hand Relative measure of dispersion is used to compare the variation of two or more distributions, further it is unit less.</a:t>
            </a:r>
          </a:p>
        </p:txBody>
      </p:sp>
    </p:spTree>
    <p:extLst>
      <p:ext uri="{BB962C8B-B14F-4D97-AF65-F5344CB8AC3E}">
        <p14:creationId xmlns:p14="http://schemas.microsoft.com/office/powerpoint/2010/main" val="69847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Range</a:t>
            </a: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2400" dirty="0">
                <a:latin typeface="Arial" panose="020B0604020202020204" pitchFamily="34" charset="0"/>
                <a:cs typeface="Arial" panose="020B0604020202020204" pitchFamily="34" charset="0"/>
              </a:rPr>
              <a:t>Range: “The difference between the largest and the smallest value in a set of data is </a:t>
            </a:r>
            <a:r>
              <a:rPr lang="pt-BR" sz="2400" dirty="0">
                <a:latin typeface="Arial" panose="020B0604020202020204" pitchFamily="34" charset="0"/>
                <a:cs typeface="Arial" panose="020B0604020202020204" pitchFamily="34" charset="0"/>
              </a:rPr>
              <a:t>called range ”</a:t>
            </a:r>
          </a:p>
          <a:p>
            <a:pPr marL="0" indent="0" algn="ctr">
              <a:buNone/>
            </a:pPr>
            <a:r>
              <a:rPr lang="en-US" sz="2400" b="1" dirty="0">
                <a:latin typeface="Arial" panose="020B0604020202020204" pitchFamily="34" charset="0"/>
                <a:cs typeface="Arial" panose="020B0604020202020204" pitchFamily="34" charset="0"/>
              </a:rPr>
              <a:t>OR</a:t>
            </a:r>
          </a:p>
          <a:p>
            <a:pPr algn="just"/>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 continuous grouped data the difference between the upper class boundary of the highest class and lower class boundary of the lowest class is called range”</a:t>
            </a:r>
          </a:p>
          <a:p>
            <a:pPr marL="0" indent="0" algn="ctr">
              <a:buNone/>
            </a:pPr>
            <a:r>
              <a:rPr lang="en-US" sz="2400" b="1" dirty="0">
                <a:latin typeface="Arial" panose="020B0604020202020204" pitchFamily="34" charset="0"/>
                <a:cs typeface="Arial" panose="020B0604020202020204" pitchFamily="34" charset="0"/>
              </a:rPr>
              <a:t>Formula: </a:t>
            </a:r>
          </a:p>
          <a:p>
            <a:pPr algn="just"/>
            <a:r>
              <a:rPr lang="en-US" sz="2400" i="1" dirty="0">
                <a:latin typeface="Arial" panose="020B0604020202020204" pitchFamily="34" charset="0"/>
                <a:cs typeface="Arial" panose="020B0604020202020204" pitchFamily="34" charset="0"/>
              </a:rPr>
              <a:t>R = </a:t>
            </a:r>
            <a:r>
              <a:rPr lang="en-US" sz="2400" i="1" dirty="0" err="1">
                <a:latin typeface="Arial" panose="020B0604020202020204" pitchFamily="34" charset="0"/>
                <a:cs typeface="Arial" panose="020B0604020202020204" pitchFamily="34" charset="0"/>
              </a:rPr>
              <a:t>Xm</a:t>
            </a:r>
            <a:r>
              <a:rPr lang="en-US" sz="2400" i="1" dirty="0">
                <a:latin typeface="Arial" panose="020B0604020202020204" pitchFamily="34" charset="0"/>
                <a:cs typeface="Arial" panose="020B0604020202020204" pitchFamily="34" charset="0"/>
              </a:rPr>
              <a:t> – X0 OR R=Largest value –smallest value</a:t>
            </a:r>
          </a:p>
          <a:p>
            <a:pPr algn="just"/>
            <a:r>
              <a:rPr lang="en-US" sz="2400" dirty="0">
                <a:latin typeface="Arial" panose="020B0604020202020204" pitchFamily="34" charset="0"/>
                <a:cs typeface="Arial" panose="020B0604020202020204" pitchFamily="34" charset="0"/>
              </a:rPr>
              <a:t>Where </a:t>
            </a:r>
            <a:r>
              <a:rPr lang="en-US" sz="2400" i="1" dirty="0">
                <a:latin typeface="Arial" panose="020B0604020202020204" pitchFamily="34" charset="0"/>
                <a:cs typeface="Arial" panose="020B0604020202020204" pitchFamily="34" charset="0"/>
              </a:rPr>
              <a:t>R </a:t>
            </a:r>
            <a:r>
              <a:rPr lang="en-US" sz="2400" dirty="0">
                <a:latin typeface="Arial" panose="020B0604020202020204" pitchFamily="34" charset="0"/>
                <a:cs typeface="Arial" panose="020B0604020202020204" pitchFamily="34" charset="0"/>
              </a:rPr>
              <a:t>is the range, </a:t>
            </a:r>
            <a:r>
              <a:rPr lang="en-US" sz="2400" i="1" dirty="0" err="1">
                <a:latin typeface="Arial" panose="020B0604020202020204" pitchFamily="34" charset="0"/>
                <a:cs typeface="Arial" panose="020B0604020202020204" pitchFamily="34" charset="0"/>
              </a:rPr>
              <a:t>Xm</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the largest value and </a:t>
            </a:r>
            <a:r>
              <a:rPr lang="en-US" sz="2400" i="1" dirty="0">
                <a:latin typeface="Arial" panose="020B0604020202020204" pitchFamily="34" charset="0"/>
                <a:cs typeface="Arial" panose="020B0604020202020204" pitchFamily="34" charset="0"/>
              </a:rPr>
              <a:t>X0 </a:t>
            </a:r>
            <a:r>
              <a:rPr lang="en-US" sz="2400" dirty="0">
                <a:latin typeface="Arial" panose="020B0604020202020204" pitchFamily="34" charset="0"/>
                <a:cs typeface="Arial" panose="020B0604020202020204" pitchFamily="34" charset="0"/>
              </a:rPr>
              <a:t>is the smallest value.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228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Range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algn="just"/>
                <a:r>
                  <a:rPr lang="en-US" sz="3200" b="1" dirty="0">
                    <a:latin typeface="Calibri-Bold"/>
                  </a:rPr>
                  <a:t>Coefficient of Range or Coefficient of Dispersion: </a:t>
                </a:r>
                <a:r>
                  <a:rPr lang="en-US" sz="2800" dirty="0">
                    <a:latin typeface="Arial" panose="020B0604020202020204" pitchFamily="34" charset="0"/>
                    <a:cs typeface="Arial" panose="020B0604020202020204" pitchFamily="34" charset="0"/>
                  </a:rPr>
                  <a:t>The coefficient of range or coefficient of dispersion is a relative measure of dispersion and is given by</a:t>
                </a:r>
                <a:r>
                  <a:rPr lang="en-US" sz="3200" dirty="0">
                    <a:latin typeface="Arial" panose="020B0604020202020204" pitchFamily="34" charset="0"/>
                    <a:cs typeface="Arial" panose="020B0604020202020204" pitchFamily="34" charset="0"/>
                  </a:rPr>
                  <a:t>:</a:t>
                </a:r>
              </a:p>
              <a:p>
                <a:pPr marL="0" indent="0" algn="just">
                  <a:buNone/>
                </a:pPr>
                <a:endParaRPr lang="en-US" sz="3200" dirty="0">
                  <a:latin typeface="Arial" panose="020B0604020202020204" pitchFamily="34" charset="0"/>
                  <a:cs typeface="Arial" panose="020B0604020202020204" pitchFamily="34" charset="0"/>
                </a:endParaRPr>
              </a:p>
              <a:p>
                <a:pPr marL="0" indent="0" algn="ctr">
                  <a:buNone/>
                </a:pPr>
                <a:r>
                  <a:rPr lang="en-US" sz="2800" i="1" dirty="0">
                    <a:latin typeface="TimesNewRomanPS-ItalicMT"/>
                  </a:rPr>
                  <a:t>Coefficient of Range</a:t>
                </a:r>
                <a:r>
                  <a:rPr lang="en-US" sz="4000" i="1" dirty="0">
                    <a:latin typeface="TimesNewRomanPS-ItalicMT"/>
                  </a:rPr>
                  <a:t>=</a:t>
                </a:r>
                <a14:m>
                  <m:oMath xmlns:m="http://schemas.openxmlformats.org/officeDocument/2006/math">
                    <m:f>
                      <m:fPr>
                        <m:ctrlPr>
                          <a:rPr lang="en-US" sz="3200" i="1" smtClean="0">
                            <a:latin typeface="Cambria Math" panose="02040503050406030204" pitchFamily="18" charset="0"/>
                          </a:rPr>
                        </m:ctrlPr>
                      </m:fPr>
                      <m:num>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𝑚</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0</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𝑚</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0</m:t>
                            </m:r>
                          </m:sub>
                        </m:sSub>
                      </m:den>
                    </m:f>
                  </m:oMath>
                </a14:m>
                <a:endParaRPr lang="en-US" sz="3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97B42CC-7915-4B62-98DF-A5D83832088A}"/>
                  </a:ext>
                </a:extLst>
              </p:cNvPr>
              <p:cNvSpPr>
                <a:spLocks noGrp="1" noRot="1" noChangeAspect="1" noMove="1" noResize="1" noEditPoints="1" noAdjustHandles="1" noChangeArrowheads="1" noChangeShapeType="1" noTextEdit="1"/>
              </p:cNvSpPr>
              <p:nvPr>
                <p:ph idx="1"/>
              </p:nvPr>
            </p:nvSpPr>
            <p:spPr>
              <a:xfrm>
                <a:off x="731520" y="2103120"/>
                <a:ext cx="7680960" cy="4754880"/>
              </a:xfrm>
              <a:blipFill>
                <a:blip r:embed="rId2"/>
                <a:stretch>
                  <a:fillRect l="-1825" t="-1667" r="-1984"/>
                </a:stretch>
              </a:blipFill>
            </p:spPr>
            <p:txBody>
              <a:bodyPr/>
              <a:lstStyle/>
              <a:p>
                <a:r>
                  <a:rPr lang="en-US">
                    <a:noFill/>
                  </a:rPr>
                  <a:t> </a:t>
                </a:r>
              </a:p>
            </p:txBody>
          </p:sp>
        </mc:Fallback>
      </mc:AlternateContent>
    </p:spTree>
    <p:extLst>
      <p:ext uri="{BB962C8B-B14F-4D97-AF65-F5344CB8AC3E}">
        <p14:creationId xmlns:p14="http://schemas.microsoft.com/office/powerpoint/2010/main" val="378032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b="1" dirty="0">
                <a:solidFill>
                  <a:srgbClr val="FF0000"/>
                </a:solidFill>
              </a:rPr>
              <a:t>Numerical example of Range and Coefficient of range</a:t>
            </a:r>
            <a:endParaRPr lang="en-US" dirty="0">
              <a:solidFill>
                <a:srgbClr val="FF0000"/>
              </a:solidFill>
            </a:endParaRPr>
          </a:p>
        </p:txBody>
      </p:sp>
      <p:sp>
        <p:nvSpPr>
          <p:cNvPr id="3" name="Content Placeholder 2">
            <a:extLst>
              <a:ext uri="{FF2B5EF4-FFF2-40B4-BE49-F238E27FC236}">
                <a16:creationId xmlns:a16="http://schemas.microsoft.com/office/drawing/2014/main" id="{297B42CC-7915-4B62-98DF-A5D83832088A}"/>
              </a:ext>
            </a:extLst>
          </p:cNvPr>
          <p:cNvSpPr>
            <a:spLocks noGrp="1"/>
          </p:cNvSpPr>
          <p:nvPr>
            <p:ph idx="1"/>
          </p:nvPr>
        </p:nvSpPr>
        <p:spPr>
          <a:xfrm>
            <a:off x="731520" y="2103120"/>
            <a:ext cx="7680960" cy="4754880"/>
          </a:xfrm>
        </p:spPr>
        <p:txBody>
          <a:bodyPr>
            <a:normAutofit/>
          </a:bodyPr>
          <a:lstStyle/>
          <a:p>
            <a:pPr marL="0" indent="0" algn="just">
              <a:buNone/>
            </a:pPr>
            <a:r>
              <a:rPr lang="en-US" sz="2800" b="1" dirty="0">
                <a:latin typeface="Arial" panose="020B0604020202020204" pitchFamily="34" charset="0"/>
                <a:cs typeface="Arial" panose="020B0604020202020204" pitchFamily="34" charset="0"/>
              </a:rPr>
              <a:t>Example</a:t>
            </a:r>
          </a:p>
          <a:p>
            <a:pPr marL="0" indent="0" algn="just">
              <a:buNone/>
            </a:pPr>
            <a:r>
              <a:rPr lang="en-US" sz="2400" dirty="0">
                <a:latin typeface="Arial" panose="020B0604020202020204" pitchFamily="34" charset="0"/>
                <a:cs typeface="Arial" panose="020B0604020202020204" pitchFamily="34" charset="0"/>
              </a:rPr>
              <a:t>The marks obtained by 9 students are given below:</a:t>
            </a:r>
          </a:p>
          <a:p>
            <a:pPr marL="0" indent="0" algn="just">
              <a:buNone/>
            </a:pPr>
            <a:endParaRPr lang="en-US" sz="4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375F229-47AA-4A4C-A489-AF8CC3B171A0}"/>
              </a:ext>
            </a:extLst>
          </p:cNvPr>
          <p:cNvPicPr>
            <a:picLocks noChangeAspect="1"/>
          </p:cNvPicPr>
          <p:nvPr/>
        </p:nvPicPr>
        <p:blipFill>
          <a:blip r:embed="rId2"/>
          <a:stretch>
            <a:fillRect/>
          </a:stretch>
        </p:blipFill>
        <p:spPr>
          <a:xfrm>
            <a:off x="844062" y="3134823"/>
            <a:ext cx="7568418" cy="987010"/>
          </a:xfrm>
          <a:prstGeom prst="rect">
            <a:avLst/>
          </a:prstGeom>
        </p:spPr>
      </p:pic>
      <p:pic>
        <p:nvPicPr>
          <p:cNvPr id="5" name="Picture 4">
            <a:extLst>
              <a:ext uri="{FF2B5EF4-FFF2-40B4-BE49-F238E27FC236}">
                <a16:creationId xmlns:a16="http://schemas.microsoft.com/office/drawing/2014/main" id="{DA257875-4C60-43CB-A5E7-08D90151036A}"/>
              </a:ext>
            </a:extLst>
          </p:cNvPr>
          <p:cNvPicPr>
            <a:picLocks noChangeAspect="1"/>
          </p:cNvPicPr>
          <p:nvPr/>
        </p:nvPicPr>
        <p:blipFill>
          <a:blip r:embed="rId3"/>
          <a:stretch>
            <a:fillRect/>
          </a:stretch>
        </p:blipFill>
        <p:spPr>
          <a:xfrm>
            <a:off x="1983545" y="4121833"/>
            <a:ext cx="5289451" cy="2306443"/>
          </a:xfrm>
          <a:prstGeom prst="rect">
            <a:avLst/>
          </a:prstGeom>
        </p:spPr>
      </p:pic>
    </p:spTree>
    <p:extLst>
      <p:ext uri="{BB962C8B-B14F-4D97-AF65-F5344CB8AC3E}">
        <p14:creationId xmlns:p14="http://schemas.microsoft.com/office/powerpoint/2010/main" val="29216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b="1" dirty="0">
                <a:solidFill>
                  <a:srgbClr val="FF0000"/>
                </a:solidFill>
              </a:rPr>
              <a:t>Numerical example of Range and Coefficient of range</a:t>
            </a:r>
            <a:endParaRPr lang="en-US" dirty="0">
              <a:solidFill>
                <a:srgbClr val="FF0000"/>
              </a:solidFill>
            </a:endParaRPr>
          </a:p>
        </p:txBody>
      </p:sp>
      <p:pic>
        <p:nvPicPr>
          <p:cNvPr id="6" name="Content Placeholder 5">
            <a:extLst>
              <a:ext uri="{FF2B5EF4-FFF2-40B4-BE49-F238E27FC236}">
                <a16:creationId xmlns:a16="http://schemas.microsoft.com/office/drawing/2014/main" id="{BF3C2055-9360-4C5A-9A2D-450FC70F7AFE}"/>
              </a:ext>
            </a:extLst>
          </p:cNvPr>
          <p:cNvPicPr>
            <a:picLocks noGrp="1" noChangeAspect="1"/>
          </p:cNvPicPr>
          <p:nvPr>
            <p:ph idx="1"/>
          </p:nvPr>
        </p:nvPicPr>
        <p:blipFill>
          <a:blip r:embed="rId2"/>
          <a:stretch>
            <a:fillRect/>
          </a:stretch>
        </p:blipFill>
        <p:spPr>
          <a:xfrm>
            <a:off x="731520" y="2014194"/>
            <a:ext cx="7680959" cy="2585941"/>
          </a:xfrm>
          <a:prstGeom prst="rect">
            <a:avLst/>
          </a:prstGeom>
        </p:spPr>
      </p:pic>
    </p:spTree>
    <p:extLst>
      <p:ext uri="{BB962C8B-B14F-4D97-AF65-F5344CB8AC3E}">
        <p14:creationId xmlns:p14="http://schemas.microsoft.com/office/powerpoint/2010/main" val="105030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lstStyle/>
          <a:p>
            <a:r>
              <a:rPr lang="en-US" dirty="0">
                <a:solidFill>
                  <a:srgbClr val="FF0000"/>
                </a:solidFill>
              </a:rPr>
              <a:t>Quartile Deviation</a:t>
            </a:r>
          </a:p>
        </p:txBody>
      </p:sp>
      <p:pic>
        <p:nvPicPr>
          <p:cNvPr id="5" name="Content Placeholder 4">
            <a:extLst>
              <a:ext uri="{FF2B5EF4-FFF2-40B4-BE49-F238E27FC236}">
                <a16:creationId xmlns:a16="http://schemas.microsoft.com/office/drawing/2014/main" id="{9F21FA4F-5BB9-4D7B-9C50-B44C861ECF85}"/>
              </a:ext>
            </a:extLst>
          </p:cNvPr>
          <p:cNvPicPr>
            <a:picLocks noGrp="1" noChangeAspect="1"/>
          </p:cNvPicPr>
          <p:nvPr>
            <p:ph idx="1"/>
          </p:nvPr>
        </p:nvPicPr>
        <p:blipFill>
          <a:blip r:embed="rId3"/>
          <a:stretch>
            <a:fillRect/>
          </a:stretch>
        </p:blipFill>
        <p:spPr>
          <a:xfrm>
            <a:off x="126610" y="1814731"/>
            <a:ext cx="9017390" cy="4923693"/>
          </a:xfrm>
          <a:prstGeom prst="rect">
            <a:avLst/>
          </a:prstGeom>
        </p:spPr>
      </p:pic>
    </p:spTree>
    <p:extLst>
      <p:ext uri="{BB962C8B-B14F-4D97-AF65-F5344CB8AC3E}">
        <p14:creationId xmlns:p14="http://schemas.microsoft.com/office/powerpoint/2010/main" val="901405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Arial" panose="020B0604020202020204" pitchFamily="34" charset="0"/>
                <a:cs typeface="Arial" panose="020B0604020202020204" pitchFamily="34" charset="0"/>
              </a:rPr>
              <a:t>Numerical example of quartile deviation and coefficient of quartile deviation (Ungrouped Data)</a:t>
            </a:r>
          </a:p>
        </p:txBody>
      </p:sp>
      <p:sp>
        <p:nvSpPr>
          <p:cNvPr id="4" name="Content Placeholder 3">
            <a:extLst>
              <a:ext uri="{FF2B5EF4-FFF2-40B4-BE49-F238E27FC236}">
                <a16:creationId xmlns:a16="http://schemas.microsoft.com/office/drawing/2014/main" id="{0691F4E8-ECB6-4342-90B3-5F7C4CA95137}"/>
              </a:ext>
            </a:extLst>
          </p:cNvPr>
          <p:cNvSpPr>
            <a:spLocks noGrp="1"/>
          </p:cNvSpPr>
          <p:nvPr>
            <p:ph idx="1"/>
          </p:nvPr>
        </p:nvSpPr>
        <p:spPr/>
        <p:txBody>
          <a:bodyPr/>
          <a:lstStyle/>
          <a:p>
            <a:pPr marL="0" indent="0">
              <a:buNone/>
            </a:pPr>
            <a:r>
              <a:rPr lang="en-US" sz="2800" b="1" dirty="0">
                <a:latin typeface="Arial" panose="020B0604020202020204" pitchFamily="34" charset="0"/>
                <a:cs typeface="Arial" panose="020B0604020202020204" pitchFamily="34" charset="0"/>
              </a:rPr>
              <a:t>Example:</a:t>
            </a:r>
          </a:p>
          <a:p>
            <a:pPr marL="0" indent="0">
              <a:buNone/>
            </a:pPr>
            <a:r>
              <a:rPr lang="en-US" sz="2800" dirty="0">
                <a:latin typeface="Arial" panose="020B0604020202020204" pitchFamily="34" charset="0"/>
                <a:cs typeface="Arial" panose="020B0604020202020204" pitchFamily="34" charset="0"/>
              </a:rPr>
              <a:t>Calculate quartile deviation and coefficient of quartile deviation for ungrouped data.</a:t>
            </a:r>
          </a:p>
          <a:p>
            <a:r>
              <a:rPr lang="en-US" sz="2800" dirty="0">
                <a:latin typeface="Arial" panose="020B0604020202020204" pitchFamily="34" charset="0"/>
                <a:cs typeface="Arial" panose="020B0604020202020204" pitchFamily="34" charset="0"/>
              </a:rPr>
              <a:t>The marks obtained by 9 students are given below:</a:t>
            </a:r>
          </a:p>
        </p:txBody>
      </p:sp>
      <p:pic>
        <p:nvPicPr>
          <p:cNvPr id="6" name="Picture 5">
            <a:extLst>
              <a:ext uri="{FF2B5EF4-FFF2-40B4-BE49-F238E27FC236}">
                <a16:creationId xmlns:a16="http://schemas.microsoft.com/office/drawing/2014/main" id="{CC708EEF-510A-4C1C-B85A-90320F9554E0}"/>
              </a:ext>
            </a:extLst>
          </p:cNvPr>
          <p:cNvPicPr>
            <a:picLocks noChangeAspect="1"/>
          </p:cNvPicPr>
          <p:nvPr/>
        </p:nvPicPr>
        <p:blipFill>
          <a:blip r:embed="rId3"/>
          <a:stretch>
            <a:fillRect/>
          </a:stretch>
        </p:blipFill>
        <p:spPr>
          <a:xfrm>
            <a:off x="731520" y="4712679"/>
            <a:ext cx="7680960" cy="1012872"/>
          </a:xfrm>
          <a:prstGeom prst="rect">
            <a:avLst/>
          </a:prstGeom>
        </p:spPr>
      </p:pic>
    </p:spTree>
    <p:extLst>
      <p:ext uri="{BB962C8B-B14F-4D97-AF65-F5344CB8AC3E}">
        <p14:creationId xmlns:p14="http://schemas.microsoft.com/office/powerpoint/2010/main" val="359791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Arial" panose="020B0604020202020204" pitchFamily="34" charset="0"/>
                <a:cs typeface="Arial" panose="020B0604020202020204" pitchFamily="34" charset="0"/>
              </a:rPr>
              <a:t>Numerical example of quartile deviation and coefficient of quartile deviation (Ungrouped Data)</a:t>
            </a:r>
          </a:p>
        </p:txBody>
      </p:sp>
      <p:pic>
        <p:nvPicPr>
          <p:cNvPr id="3" name="Content Placeholder 2">
            <a:extLst>
              <a:ext uri="{FF2B5EF4-FFF2-40B4-BE49-F238E27FC236}">
                <a16:creationId xmlns:a16="http://schemas.microsoft.com/office/drawing/2014/main" id="{EAADF93F-BDB7-4DB8-BAC5-C182979065CA}"/>
              </a:ext>
            </a:extLst>
          </p:cNvPr>
          <p:cNvPicPr>
            <a:picLocks noGrp="1" noChangeAspect="1"/>
          </p:cNvPicPr>
          <p:nvPr>
            <p:ph idx="1"/>
          </p:nvPr>
        </p:nvPicPr>
        <p:blipFill>
          <a:blip r:embed="rId3"/>
          <a:stretch>
            <a:fillRect/>
          </a:stretch>
        </p:blipFill>
        <p:spPr>
          <a:xfrm>
            <a:off x="2269331" y="2250865"/>
            <a:ext cx="4605338" cy="741498"/>
          </a:xfrm>
          <a:prstGeom prst="rect">
            <a:avLst/>
          </a:prstGeom>
        </p:spPr>
      </p:pic>
      <p:pic>
        <p:nvPicPr>
          <p:cNvPr id="7" name="Picture 6">
            <a:extLst>
              <a:ext uri="{FF2B5EF4-FFF2-40B4-BE49-F238E27FC236}">
                <a16:creationId xmlns:a16="http://schemas.microsoft.com/office/drawing/2014/main" id="{22C8A9C8-7238-41B0-8662-0718B78A0F9C}"/>
              </a:ext>
            </a:extLst>
          </p:cNvPr>
          <p:cNvPicPr>
            <a:picLocks noChangeAspect="1"/>
          </p:cNvPicPr>
          <p:nvPr/>
        </p:nvPicPr>
        <p:blipFill>
          <a:blip r:embed="rId4"/>
          <a:stretch>
            <a:fillRect/>
          </a:stretch>
        </p:blipFill>
        <p:spPr>
          <a:xfrm>
            <a:off x="731519" y="2992363"/>
            <a:ext cx="7891975" cy="2362201"/>
          </a:xfrm>
          <a:prstGeom prst="rect">
            <a:avLst/>
          </a:prstGeom>
        </p:spPr>
      </p:pic>
      <p:pic>
        <p:nvPicPr>
          <p:cNvPr id="8" name="Picture 7">
            <a:extLst>
              <a:ext uri="{FF2B5EF4-FFF2-40B4-BE49-F238E27FC236}">
                <a16:creationId xmlns:a16="http://schemas.microsoft.com/office/drawing/2014/main" id="{3C800940-8878-4D4A-8717-2F343EBC9E40}"/>
              </a:ext>
            </a:extLst>
          </p:cNvPr>
          <p:cNvPicPr>
            <a:picLocks noChangeAspect="1"/>
          </p:cNvPicPr>
          <p:nvPr/>
        </p:nvPicPr>
        <p:blipFill>
          <a:blip r:embed="rId5"/>
          <a:stretch>
            <a:fillRect/>
          </a:stretch>
        </p:blipFill>
        <p:spPr>
          <a:xfrm>
            <a:off x="731519" y="5354564"/>
            <a:ext cx="7891975" cy="1371601"/>
          </a:xfrm>
          <a:prstGeom prst="rect">
            <a:avLst/>
          </a:prstGeom>
        </p:spPr>
      </p:pic>
    </p:spTree>
    <p:extLst>
      <p:ext uri="{BB962C8B-B14F-4D97-AF65-F5344CB8AC3E}">
        <p14:creationId xmlns:p14="http://schemas.microsoft.com/office/powerpoint/2010/main" val="177444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Arial" panose="020B0604020202020204" pitchFamily="34" charset="0"/>
                <a:cs typeface="Arial" panose="020B0604020202020204" pitchFamily="34" charset="0"/>
              </a:rPr>
              <a:t>Quartile deviation and coefficient of Quartile deviation (Grouped data)</a:t>
            </a:r>
          </a:p>
        </p:txBody>
      </p:sp>
      <p:pic>
        <p:nvPicPr>
          <p:cNvPr id="6" name="Picture 5">
            <a:extLst>
              <a:ext uri="{FF2B5EF4-FFF2-40B4-BE49-F238E27FC236}">
                <a16:creationId xmlns:a16="http://schemas.microsoft.com/office/drawing/2014/main" id="{BCE2246A-DFA9-4CD6-92CE-76A8A1550CF8}"/>
              </a:ext>
            </a:extLst>
          </p:cNvPr>
          <p:cNvPicPr>
            <a:picLocks noChangeAspect="1"/>
          </p:cNvPicPr>
          <p:nvPr/>
        </p:nvPicPr>
        <p:blipFill>
          <a:blip r:embed="rId3"/>
          <a:stretch>
            <a:fillRect/>
          </a:stretch>
        </p:blipFill>
        <p:spPr>
          <a:xfrm>
            <a:off x="0" y="1913207"/>
            <a:ext cx="9143999" cy="4944794"/>
          </a:xfrm>
          <a:prstGeom prst="rect">
            <a:avLst/>
          </a:prstGeom>
        </p:spPr>
      </p:pic>
    </p:spTree>
    <p:extLst>
      <p:ext uri="{BB962C8B-B14F-4D97-AF65-F5344CB8AC3E}">
        <p14:creationId xmlns:p14="http://schemas.microsoft.com/office/powerpoint/2010/main" val="281803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Quantiles</a:t>
            </a:r>
          </a:p>
        </p:txBody>
      </p:sp>
      <p:pic>
        <p:nvPicPr>
          <p:cNvPr id="6" name="Picture 5">
            <a:extLst>
              <a:ext uri="{FF2B5EF4-FFF2-40B4-BE49-F238E27FC236}">
                <a16:creationId xmlns:a16="http://schemas.microsoft.com/office/drawing/2014/main" id="{C85207D7-06D0-42CC-8184-686E2CB0ACC8}"/>
              </a:ext>
            </a:extLst>
          </p:cNvPr>
          <p:cNvPicPr>
            <a:picLocks noChangeAspect="1"/>
          </p:cNvPicPr>
          <p:nvPr/>
        </p:nvPicPr>
        <p:blipFill>
          <a:blip r:embed="rId2"/>
          <a:stretch>
            <a:fillRect/>
          </a:stretch>
        </p:blipFill>
        <p:spPr>
          <a:xfrm>
            <a:off x="633046" y="2014194"/>
            <a:ext cx="7582485" cy="3415935"/>
          </a:xfrm>
          <a:prstGeom prst="rect">
            <a:avLst/>
          </a:prstGeom>
        </p:spPr>
      </p:pic>
      <p:pic>
        <p:nvPicPr>
          <p:cNvPr id="7" name="Picture 6">
            <a:extLst>
              <a:ext uri="{FF2B5EF4-FFF2-40B4-BE49-F238E27FC236}">
                <a16:creationId xmlns:a16="http://schemas.microsoft.com/office/drawing/2014/main" id="{B85A482F-7BE3-4A94-8210-419D25954A1E}"/>
              </a:ext>
            </a:extLst>
          </p:cNvPr>
          <p:cNvPicPr>
            <a:picLocks noChangeAspect="1"/>
          </p:cNvPicPr>
          <p:nvPr/>
        </p:nvPicPr>
        <p:blipFill>
          <a:blip r:embed="rId3"/>
          <a:stretch>
            <a:fillRect/>
          </a:stretch>
        </p:blipFill>
        <p:spPr>
          <a:xfrm>
            <a:off x="3481387" y="5277729"/>
            <a:ext cx="2181225" cy="1524000"/>
          </a:xfrm>
          <a:prstGeom prst="rect">
            <a:avLst/>
          </a:prstGeom>
        </p:spPr>
      </p:pic>
    </p:spTree>
    <p:extLst>
      <p:ext uri="{BB962C8B-B14F-4D97-AF65-F5344CB8AC3E}">
        <p14:creationId xmlns:p14="http://schemas.microsoft.com/office/powerpoint/2010/main" val="708249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Calibri-Bold"/>
              </a:rPr>
              <a:t>Mean Absolute Deviation or Mean Deviation (Average Deviation):</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98A336-27E9-48C6-9520-67E3CD939781}"/>
              </a:ext>
            </a:extLst>
          </p:cNvPr>
          <p:cNvSpPr>
            <a:spLocks noGrp="1"/>
          </p:cNvSpPr>
          <p:nvPr>
            <p:ph idx="1"/>
          </p:nvPr>
        </p:nvSpPr>
        <p:spPr/>
        <p:txBody>
          <a:bodyPr>
            <a:normAutofit/>
          </a:bodyPr>
          <a:lstStyle/>
          <a:p>
            <a:pPr algn="just"/>
            <a:r>
              <a:rPr lang="pt-BR" sz="2400" i="1" dirty="0">
                <a:latin typeface="Arial" panose="020B0604020202020204" pitchFamily="34" charset="0"/>
                <a:cs typeface="Arial" panose="020B0604020202020204" pitchFamily="34" charset="0"/>
              </a:rPr>
              <a:t>The arithmetic mean of the absolute deviation from an average (mean) is called mean deviation or average deviation ”.</a:t>
            </a:r>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19BED8-5990-42B1-9177-C6CB13BA91C0}"/>
              </a:ext>
            </a:extLst>
          </p:cNvPr>
          <p:cNvPicPr>
            <a:picLocks noChangeAspect="1"/>
          </p:cNvPicPr>
          <p:nvPr/>
        </p:nvPicPr>
        <p:blipFill>
          <a:blip r:embed="rId3"/>
          <a:stretch>
            <a:fillRect/>
          </a:stretch>
        </p:blipFill>
        <p:spPr>
          <a:xfrm>
            <a:off x="731520" y="3429000"/>
            <a:ext cx="7680960" cy="1376729"/>
          </a:xfrm>
          <a:prstGeom prst="rect">
            <a:avLst/>
          </a:prstGeom>
        </p:spPr>
      </p:pic>
      <p:sp>
        <p:nvSpPr>
          <p:cNvPr id="5" name="Rectangle 4">
            <a:extLst>
              <a:ext uri="{FF2B5EF4-FFF2-40B4-BE49-F238E27FC236}">
                <a16:creationId xmlns:a16="http://schemas.microsoft.com/office/drawing/2014/main" id="{5AAD9A11-31A4-47CD-8B26-04A5BF3C3EEC}"/>
              </a:ext>
            </a:extLst>
          </p:cNvPr>
          <p:cNvSpPr/>
          <p:nvPr/>
        </p:nvSpPr>
        <p:spPr>
          <a:xfrm>
            <a:off x="731520" y="4894472"/>
            <a:ext cx="7680960" cy="1200329"/>
          </a:xfrm>
          <a:prstGeom prst="rect">
            <a:avLst/>
          </a:prstGeom>
        </p:spPr>
        <p:txBody>
          <a:bodyPr wrap="square">
            <a:spAutoFit/>
          </a:bodyPr>
          <a:lstStyle/>
          <a:p>
            <a:pPr algn="just"/>
            <a:r>
              <a:rPr lang="en-US" sz="2400" b="1" dirty="0">
                <a:latin typeface="Arial" panose="020B0604020202020204" pitchFamily="34" charset="0"/>
                <a:cs typeface="Arial" panose="020B0604020202020204" pitchFamily="34" charset="0"/>
              </a:rPr>
              <a:t>Coefficient of Mean Deviation: </a:t>
            </a:r>
            <a:r>
              <a:rPr lang="en-US" sz="2400" dirty="0">
                <a:latin typeface="Arial" panose="020B0604020202020204" pitchFamily="34" charset="0"/>
                <a:cs typeface="Arial" panose="020B0604020202020204" pitchFamily="34" charset="0"/>
              </a:rPr>
              <a:t>The coefficient of mean deviation is a relative measure of dispersion and is given by</a:t>
            </a:r>
          </a:p>
        </p:txBody>
      </p:sp>
    </p:spTree>
    <p:extLst>
      <p:ext uri="{BB962C8B-B14F-4D97-AF65-F5344CB8AC3E}">
        <p14:creationId xmlns:p14="http://schemas.microsoft.com/office/powerpoint/2010/main" val="1744222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Calibri-Bold"/>
              </a:rPr>
              <a:t>Mean Absolute Deviation or Mean Deviation (Average Deviation):</a:t>
            </a:r>
            <a:endParaRPr lang="en-US"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22A8169F-2614-4E2C-B177-C03554EEFCBB}"/>
              </a:ext>
            </a:extLst>
          </p:cNvPr>
          <p:cNvPicPr>
            <a:picLocks noGrp="1" noChangeAspect="1"/>
          </p:cNvPicPr>
          <p:nvPr>
            <p:ph idx="1"/>
          </p:nvPr>
        </p:nvPicPr>
        <p:blipFill>
          <a:blip r:embed="rId3"/>
          <a:stretch>
            <a:fillRect/>
          </a:stretch>
        </p:blipFill>
        <p:spPr>
          <a:xfrm>
            <a:off x="1610750" y="2401948"/>
            <a:ext cx="5922499" cy="1371600"/>
          </a:xfrm>
          <a:prstGeom prst="rect">
            <a:avLst/>
          </a:prstGeom>
        </p:spPr>
      </p:pic>
    </p:spTree>
    <p:extLst>
      <p:ext uri="{BB962C8B-B14F-4D97-AF65-F5344CB8AC3E}">
        <p14:creationId xmlns:p14="http://schemas.microsoft.com/office/powerpoint/2010/main" val="1828064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TimesNewRomanPS-BoldMT"/>
              </a:rPr>
              <a:t>Numerical example of Mean deviation and Coefficient of Mean deviation for  ungrouped data</a:t>
            </a:r>
            <a:endParaRPr lang="en-US" dirty="0">
              <a:solidFill>
                <a:srgbClr val="FF00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D6CC4739-DF1E-47E1-BCC9-EDCEDC36BDC1}"/>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Calculate the mean deviation and coefficient of mean deviation from the ungrouped data case, of the following set of examination marks</a:t>
            </a:r>
          </a:p>
          <a:p>
            <a:pPr algn="just"/>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71BBF80-446B-4C33-AA52-E6CB040E3D5D}"/>
              </a:ext>
            </a:extLst>
          </p:cNvPr>
          <p:cNvPicPr>
            <a:picLocks noChangeAspect="1"/>
          </p:cNvPicPr>
          <p:nvPr/>
        </p:nvPicPr>
        <p:blipFill>
          <a:blip r:embed="rId3"/>
          <a:stretch>
            <a:fillRect/>
          </a:stretch>
        </p:blipFill>
        <p:spPr>
          <a:xfrm>
            <a:off x="731520" y="3724421"/>
            <a:ext cx="7680960" cy="946052"/>
          </a:xfrm>
          <a:prstGeom prst="rect">
            <a:avLst/>
          </a:prstGeom>
        </p:spPr>
      </p:pic>
    </p:spTree>
    <p:extLst>
      <p:ext uri="{BB962C8B-B14F-4D97-AF65-F5344CB8AC3E}">
        <p14:creationId xmlns:p14="http://schemas.microsoft.com/office/powerpoint/2010/main" val="2538542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TimesNewRomanPS-BoldMT"/>
              </a:rPr>
              <a:t>Numerical example of Mean deviation and Coefficient of Mean deviation for  ungrouped data</a:t>
            </a:r>
            <a:endParaRPr lang="en-US" dirty="0">
              <a:solidFill>
                <a:srgbClr val="FF0000"/>
              </a:solidFill>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021DEEE5-DD48-4814-B382-1DE6866F6AB5}"/>
              </a:ext>
            </a:extLst>
          </p:cNvPr>
          <p:cNvPicPr>
            <a:picLocks noGrp="1" noChangeAspect="1"/>
          </p:cNvPicPr>
          <p:nvPr>
            <p:ph idx="1"/>
          </p:nvPr>
        </p:nvPicPr>
        <p:blipFill>
          <a:blip r:embed="rId3"/>
          <a:stretch>
            <a:fillRect/>
          </a:stretch>
        </p:blipFill>
        <p:spPr>
          <a:xfrm>
            <a:off x="829995" y="2268452"/>
            <a:ext cx="7357402" cy="4427770"/>
          </a:xfrm>
          <a:prstGeom prst="rect">
            <a:avLst/>
          </a:prstGeom>
        </p:spPr>
      </p:pic>
    </p:spTree>
    <p:extLst>
      <p:ext uri="{BB962C8B-B14F-4D97-AF65-F5344CB8AC3E}">
        <p14:creationId xmlns:p14="http://schemas.microsoft.com/office/powerpoint/2010/main" val="2342449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TimesNewRomanPS-BoldMT"/>
              </a:rPr>
              <a:t>Numerical example of Mean deviation and Coefficient of Mean deviation for  ungrouped data</a:t>
            </a:r>
            <a:endParaRPr lang="en-US"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D3832721-193E-4DE1-9C9D-8E128273495B}"/>
              </a:ext>
            </a:extLst>
          </p:cNvPr>
          <p:cNvPicPr>
            <a:picLocks noGrp="1" noChangeAspect="1"/>
          </p:cNvPicPr>
          <p:nvPr>
            <p:ph idx="1"/>
          </p:nvPr>
        </p:nvPicPr>
        <p:blipFill>
          <a:blip r:embed="rId3"/>
          <a:stretch>
            <a:fillRect/>
          </a:stretch>
        </p:blipFill>
        <p:spPr>
          <a:xfrm>
            <a:off x="1227772" y="2343243"/>
            <a:ext cx="6688456" cy="994740"/>
          </a:xfrm>
          <a:prstGeom prst="rect">
            <a:avLst/>
          </a:prstGeom>
        </p:spPr>
      </p:pic>
      <p:pic>
        <p:nvPicPr>
          <p:cNvPr id="7" name="Picture 6">
            <a:extLst>
              <a:ext uri="{FF2B5EF4-FFF2-40B4-BE49-F238E27FC236}">
                <a16:creationId xmlns:a16="http://schemas.microsoft.com/office/drawing/2014/main" id="{F3EC3F2C-5150-48C7-A384-8CEA3FEEA7CF}"/>
              </a:ext>
            </a:extLst>
          </p:cNvPr>
          <p:cNvPicPr>
            <a:picLocks noChangeAspect="1"/>
          </p:cNvPicPr>
          <p:nvPr/>
        </p:nvPicPr>
        <p:blipFill>
          <a:blip r:embed="rId4"/>
          <a:stretch>
            <a:fillRect/>
          </a:stretch>
        </p:blipFill>
        <p:spPr>
          <a:xfrm>
            <a:off x="1227770" y="3310003"/>
            <a:ext cx="6688457" cy="1866953"/>
          </a:xfrm>
          <a:prstGeom prst="rect">
            <a:avLst/>
          </a:prstGeom>
        </p:spPr>
      </p:pic>
      <p:pic>
        <p:nvPicPr>
          <p:cNvPr id="8" name="Picture 7">
            <a:extLst>
              <a:ext uri="{FF2B5EF4-FFF2-40B4-BE49-F238E27FC236}">
                <a16:creationId xmlns:a16="http://schemas.microsoft.com/office/drawing/2014/main" id="{547BCA04-3D6D-4099-873B-BF849090A1F7}"/>
              </a:ext>
            </a:extLst>
          </p:cNvPr>
          <p:cNvPicPr>
            <a:picLocks noChangeAspect="1"/>
          </p:cNvPicPr>
          <p:nvPr/>
        </p:nvPicPr>
        <p:blipFill>
          <a:blip r:embed="rId5"/>
          <a:stretch>
            <a:fillRect/>
          </a:stretch>
        </p:blipFill>
        <p:spPr>
          <a:xfrm>
            <a:off x="1227770" y="5176956"/>
            <a:ext cx="6688457" cy="466725"/>
          </a:xfrm>
          <a:prstGeom prst="rect">
            <a:avLst/>
          </a:prstGeom>
        </p:spPr>
      </p:pic>
      <p:pic>
        <p:nvPicPr>
          <p:cNvPr id="9" name="Picture 8">
            <a:extLst>
              <a:ext uri="{FF2B5EF4-FFF2-40B4-BE49-F238E27FC236}">
                <a16:creationId xmlns:a16="http://schemas.microsoft.com/office/drawing/2014/main" id="{8ADA7A3A-50B1-461E-8C87-0AAE9CFE6108}"/>
              </a:ext>
            </a:extLst>
          </p:cNvPr>
          <p:cNvPicPr>
            <a:picLocks noChangeAspect="1"/>
          </p:cNvPicPr>
          <p:nvPr/>
        </p:nvPicPr>
        <p:blipFill>
          <a:blip r:embed="rId6"/>
          <a:stretch>
            <a:fillRect/>
          </a:stretch>
        </p:blipFill>
        <p:spPr>
          <a:xfrm>
            <a:off x="1227771" y="5643681"/>
            <a:ext cx="6688456" cy="657225"/>
          </a:xfrm>
          <a:prstGeom prst="rect">
            <a:avLst/>
          </a:prstGeom>
        </p:spPr>
      </p:pic>
    </p:spTree>
    <p:extLst>
      <p:ext uri="{BB962C8B-B14F-4D97-AF65-F5344CB8AC3E}">
        <p14:creationId xmlns:p14="http://schemas.microsoft.com/office/powerpoint/2010/main" val="163768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TimesNewRomanPS-BoldMT"/>
              </a:rPr>
              <a:t>Numerical example of Mean deviation and Coefficient of Mean deviation for  Grouped data</a:t>
            </a:r>
            <a:endParaRPr lang="en-US"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027E3C-DC37-4051-80F2-F1613E3B1096}"/>
              </a:ext>
            </a:extLst>
          </p:cNvPr>
          <p:cNvPicPr>
            <a:picLocks noChangeAspect="1"/>
          </p:cNvPicPr>
          <p:nvPr/>
        </p:nvPicPr>
        <p:blipFill>
          <a:blip r:embed="rId3"/>
          <a:stretch>
            <a:fillRect/>
          </a:stretch>
        </p:blipFill>
        <p:spPr>
          <a:xfrm>
            <a:off x="295275" y="3858723"/>
            <a:ext cx="8553450" cy="1599542"/>
          </a:xfrm>
          <a:prstGeom prst="rect">
            <a:avLst/>
          </a:prstGeom>
        </p:spPr>
      </p:pic>
      <p:sp>
        <p:nvSpPr>
          <p:cNvPr id="10" name="Rectangle 9">
            <a:extLst>
              <a:ext uri="{FF2B5EF4-FFF2-40B4-BE49-F238E27FC236}">
                <a16:creationId xmlns:a16="http://schemas.microsoft.com/office/drawing/2014/main" id="{C73E8CB0-2E60-4468-8F19-62F85D15EC4E}"/>
              </a:ext>
            </a:extLst>
          </p:cNvPr>
          <p:cNvSpPr/>
          <p:nvPr/>
        </p:nvSpPr>
        <p:spPr>
          <a:xfrm>
            <a:off x="295275" y="2336294"/>
            <a:ext cx="8553450" cy="1200329"/>
          </a:xfrm>
          <a:prstGeom prst="rect">
            <a:avLst/>
          </a:prstGeom>
        </p:spPr>
        <p:txBody>
          <a:bodyPr wrap="square">
            <a:spAutoFit/>
          </a:bodyPr>
          <a:lstStyle/>
          <a:p>
            <a:pPr algn="just"/>
            <a:r>
              <a:rPr lang="en-US" dirty="0">
                <a:latin typeface="Wingdings-Regular"/>
              </a:rPr>
              <a:t> </a:t>
            </a:r>
            <a:r>
              <a:rPr lang="en-US" sz="2400" dirty="0">
                <a:latin typeface="Arial" panose="020B0604020202020204" pitchFamily="34" charset="0"/>
                <a:cs typeface="Arial" panose="020B0604020202020204" pitchFamily="34" charset="0"/>
              </a:rPr>
              <a:t>Calculate mean deviation and coefficient of mean deviation from mean in grouped case showing the weights of 60 apples.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692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AE50CE-20F9-47CF-BF86-43055B3D79E1}"/>
              </a:ext>
            </a:extLst>
          </p:cNvPr>
          <p:cNvPicPr>
            <a:picLocks noChangeAspect="1"/>
          </p:cNvPicPr>
          <p:nvPr/>
        </p:nvPicPr>
        <p:blipFill>
          <a:blip r:embed="rId3"/>
          <a:stretch>
            <a:fillRect/>
          </a:stretch>
        </p:blipFill>
        <p:spPr>
          <a:xfrm>
            <a:off x="182880" y="140677"/>
            <a:ext cx="8778240" cy="6541477"/>
          </a:xfrm>
          <a:prstGeom prst="rect">
            <a:avLst/>
          </a:prstGeom>
        </p:spPr>
      </p:pic>
    </p:spTree>
    <p:extLst>
      <p:ext uri="{BB962C8B-B14F-4D97-AF65-F5344CB8AC3E}">
        <p14:creationId xmlns:p14="http://schemas.microsoft.com/office/powerpoint/2010/main" val="566563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fontScale="90000"/>
          </a:bodyPr>
          <a:lstStyle/>
          <a:p>
            <a:pPr algn="just"/>
            <a:r>
              <a:rPr lang="en-US" dirty="0">
                <a:solidFill>
                  <a:srgbClr val="FF0000"/>
                </a:solidFill>
                <a:latin typeface="TimesNewRomanPS-BoldMT"/>
              </a:rPr>
              <a:t>Numerical example of Mean deviation and Coefficient of Mean deviation for  Grouped data</a:t>
            </a:r>
            <a:endParaRPr lang="en-US" dirty="0">
              <a:solidFill>
                <a:srgbClr val="FF000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0C993DD-F9C2-4658-8B0E-DE6F91B17ECA}"/>
              </a:ext>
            </a:extLst>
          </p:cNvPr>
          <p:cNvPicPr>
            <a:picLocks noChangeAspect="1"/>
          </p:cNvPicPr>
          <p:nvPr/>
        </p:nvPicPr>
        <p:blipFill>
          <a:blip r:embed="rId3"/>
          <a:stretch>
            <a:fillRect/>
          </a:stretch>
        </p:blipFill>
        <p:spPr>
          <a:xfrm>
            <a:off x="731520" y="2654470"/>
            <a:ext cx="7680960" cy="3183622"/>
          </a:xfrm>
          <a:prstGeom prst="rect">
            <a:avLst/>
          </a:prstGeom>
        </p:spPr>
      </p:pic>
    </p:spTree>
    <p:extLst>
      <p:ext uri="{BB962C8B-B14F-4D97-AF65-F5344CB8AC3E}">
        <p14:creationId xmlns:p14="http://schemas.microsoft.com/office/powerpoint/2010/main" val="737706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Standard Deviation</a:t>
            </a:r>
          </a:p>
        </p:txBody>
      </p:sp>
      <p:sp>
        <p:nvSpPr>
          <p:cNvPr id="4" name="Rectangle 3">
            <a:extLst>
              <a:ext uri="{FF2B5EF4-FFF2-40B4-BE49-F238E27FC236}">
                <a16:creationId xmlns:a16="http://schemas.microsoft.com/office/drawing/2014/main" id="{FCD571CC-C8F5-4ECF-AC9C-9D8CC0C15B23}"/>
              </a:ext>
            </a:extLst>
          </p:cNvPr>
          <p:cNvSpPr/>
          <p:nvPr/>
        </p:nvSpPr>
        <p:spPr>
          <a:xfrm>
            <a:off x="731520" y="2014194"/>
            <a:ext cx="7680960" cy="892552"/>
          </a:xfrm>
          <a:prstGeom prst="rect">
            <a:avLst/>
          </a:prstGeom>
        </p:spPr>
        <p:txBody>
          <a:bodyPr wrap="square">
            <a:spAutoFit/>
          </a:bodyPr>
          <a:lstStyle/>
          <a:p>
            <a:r>
              <a:rPr lang="pt-BR" sz="2800" dirty="0">
                <a:latin typeface="Calibri" panose="020F0502020204030204" pitchFamily="34" charset="0"/>
              </a:rPr>
              <a:t>“</a:t>
            </a:r>
            <a:r>
              <a:rPr lang="pt-BR" sz="2400" dirty="0">
                <a:latin typeface="Arial" panose="020B0604020202020204" pitchFamily="34" charset="0"/>
                <a:cs typeface="Arial" panose="020B0604020202020204" pitchFamily="34" charset="0"/>
              </a:rPr>
              <a:t>The positive square root of variance is called Standard deviation</a:t>
            </a:r>
            <a:r>
              <a:rPr lang="pt-BR" b="1" dirty="0">
                <a:latin typeface="Arial-BoldMT"/>
              </a:rPr>
              <a:t>”</a:t>
            </a:r>
          </a:p>
        </p:txBody>
      </p:sp>
      <p:pic>
        <p:nvPicPr>
          <p:cNvPr id="5" name="Picture 4">
            <a:extLst>
              <a:ext uri="{FF2B5EF4-FFF2-40B4-BE49-F238E27FC236}">
                <a16:creationId xmlns:a16="http://schemas.microsoft.com/office/drawing/2014/main" id="{9F40EF7A-3F9C-4CB3-A793-6E7DB86CD48B}"/>
              </a:ext>
            </a:extLst>
          </p:cNvPr>
          <p:cNvPicPr>
            <a:picLocks noChangeAspect="1"/>
          </p:cNvPicPr>
          <p:nvPr/>
        </p:nvPicPr>
        <p:blipFill>
          <a:blip r:embed="rId3"/>
          <a:stretch>
            <a:fillRect/>
          </a:stretch>
        </p:blipFill>
        <p:spPr>
          <a:xfrm>
            <a:off x="182880" y="3257750"/>
            <a:ext cx="8806375" cy="2957656"/>
          </a:xfrm>
          <a:prstGeom prst="rect">
            <a:avLst/>
          </a:prstGeom>
        </p:spPr>
      </p:pic>
    </p:spTree>
    <p:extLst>
      <p:ext uri="{BB962C8B-B14F-4D97-AF65-F5344CB8AC3E}">
        <p14:creationId xmlns:p14="http://schemas.microsoft.com/office/powerpoint/2010/main" val="2544353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Standard Deviation</a:t>
            </a:r>
          </a:p>
        </p:txBody>
      </p:sp>
      <p:pic>
        <p:nvPicPr>
          <p:cNvPr id="3" name="Picture 2">
            <a:extLst>
              <a:ext uri="{FF2B5EF4-FFF2-40B4-BE49-F238E27FC236}">
                <a16:creationId xmlns:a16="http://schemas.microsoft.com/office/drawing/2014/main" id="{3B84CE7A-9479-4E6B-A85D-492419D96042}"/>
              </a:ext>
            </a:extLst>
          </p:cNvPr>
          <p:cNvPicPr>
            <a:picLocks noChangeAspect="1"/>
          </p:cNvPicPr>
          <p:nvPr/>
        </p:nvPicPr>
        <p:blipFill>
          <a:blip r:embed="rId3"/>
          <a:stretch>
            <a:fillRect/>
          </a:stretch>
        </p:blipFill>
        <p:spPr>
          <a:xfrm>
            <a:off x="731520" y="2229655"/>
            <a:ext cx="7680960" cy="2215736"/>
          </a:xfrm>
          <a:prstGeom prst="rect">
            <a:avLst/>
          </a:prstGeom>
        </p:spPr>
      </p:pic>
      <p:pic>
        <p:nvPicPr>
          <p:cNvPr id="6" name="Picture 5">
            <a:extLst>
              <a:ext uri="{FF2B5EF4-FFF2-40B4-BE49-F238E27FC236}">
                <a16:creationId xmlns:a16="http://schemas.microsoft.com/office/drawing/2014/main" id="{F3651FCC-FAC6-4C4A-B165-1A0572240B98}"/>
              </a:ext>
            </a:extLst>
          </p:cNvPr>
          <p:cNvPicPr>
            <a:picLocks noChangeAspect="1"/>
          </p:cNvPicPr>
          <p:nvPr/>
        </p:nvPicPr>
        <p:blipFill>
          <a:blip r:embed="rId4"/>
          <a:stretch>
            <a:fillRect/>
          </a:stretch>
        </p:blipFill>
        <p:spPr>
          <a:xfrm>
            <a:off x="731520" y="4330285"/>
            <a:ext cx="7680960" cy="2394072"/>
          </a:xfrm>
          <a:prstGeom prst="rect">
            <a:avLst/>
          </a:prstGeom>
        </p:spPr>
      </p:pic>
    </p:spTree>
    <p:extLst>
      <p:ext uri="{BB962C8B-B14F-4D97-AF65-F5344CB8AC3E}">
        <p14:creationId xmlns:p14="http://schemas.microsoft.com/office/powerpoint/2010/main" val="416278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0C63F6-12EC-4491-B56B-B80DCBC3E875}"/>
              </a:ext>
            </a:extLst>
          </p:cNvPr>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3469458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Coefficient of Standard Deviation</a:t>
            </a:r>
          </a:p>
        </p:txBody>
      </p:sp>
      <p:pic>
        <p:nvPicPr>
          <p:cNvPr id="4" name="Picture 3">
            <a:extLst>
              <a:ext uri="{FF2B5EF4-FFF2-40B4-BE49-F238E27FC236}">
                <a16:creationId xmlns:a16="http://schemas.microsoft.com/office/drawing/2014/main" id="{5E15D175-EE1B-4C85-8D7E-58D7177562F5}"/>
              </a:ext>
            </a:extLst>
          </p:cNvPr>
          <p:cNvPicPr>
            <a:picLocks noChangeAspect="1"/>
          </p:cNvPicPr>
          <p:nvPr/>
        </p:nvPicPr>
        <p:blipFill>
          <a:blip r:embed="rId3"/>
          <a:stretch>
            <a:fillRect/>
          </a:stretch>
        </p:blipFill>
        <p:spPr>
          <a:xfrm>
            <a:off x="731519" y="2057400"/>
            <a:ext cx="7680959" cy="2317650"/>
          </a:xfrm>
          <a:prstGeom prst="rect">
            <a:avLst/>
          </a:prstGeom>
        </p:spPr>
      </p:pic>
      <p:pic>
        <p:nvPicPr>
          <p:cNvPr id="5" name="Picture 4">
            <a:extLst>
              <a:ext uri="{FF2B5EF4-FFF2-40B4-BE49-F238E27FC236}">
                <a16:creationId xmlns:a16="http://schemas.microsoft.com/office/drawing/2014/main" id="{DE3B55DB-6CEC-498E-97F2-BE8BDEFAF18C}"/>
              </a:ext>
            </a:extLst>
          </p:cNvPr>
          <p:cNvPicPr>
            <a:picLocks noChangeAspect="1"/>
          </p:cNvPicPr>
          <p:nvPr/>
        </p:nvPicPr>
        <p:blipFill>
          <a:blip r:embed="rId4"/>
          <a:stretch>
            <a:fillRect/>
          </a:stretch>
        </p:blipFill>
        <p:spPr>
          <a:xfrm>
            <a:off x="731520" y="4375050"/>
            <a:ext cx="7680958" cy="2067951"/>
          </a:xfrm>
          <a:prstGeom prst="rect">
            <a:avLst/>
          </a:prstGeom>
        </p:spPr>
      </p:pic>
    </p:spTree>
    <p:extLst>
      <p:ext uri="{BB962C8B-B14F-4D97-AF65-F5344CB8AC3E}">
        <p14:creationId xmlns:p14="http://schemas.microsoft.com/office/powerpoint/2010/main" val="2414078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a:t>
            </a:r>
          </a:p>
        </p:txBody>
      </p:sp>
      <p:sp>
        <p:nvSpPr>
          <p:cNvPr id="3" name="Rectangle 2">
            <a:extLst>
              <a:ext uri="{FF2B5EF4-FFF2-40B4-BE49-F238E27FC236}">
                <a16:creationId xmlns:a16="http://schemas.microsoft.com/office/drawing/2014/main" id="{2C3F7153-B10E-4BDC-9FAC-48A2A99526F9}"/>
              </a:ext>
            </a:extLst>
          </p:cNvPr>
          <p:cNvSpPr/>
          <p:nvPr/>
        </p:nvSpPr>
        <p:spPr>
          <a:xfrm>
            <a:off x="731520" y="2014194"/>
            <a:ext cx="7680960" cy="1200329"/>
          </a:xfrm>
          <a:prstGeom prst="rect">
            <a:avLst/>
          </a:prstGeom>
        </p:spPr>
        <p:txBody>
          <a:bodyPr wrap="square">
            <a:spAutoFit/>
          </a:bodyPr>
          <a:lstStyle/>
          <a:p>
            <a:pPr algn="just"/>
            <a:r>
              <a:rPr lang="en-US" sz="2400" dirty="0">
                <a:latin typeface="Arial" panose="020B0604020202020204" pitchFamily="34" charset="0"/>
                <a:cs typeface="Arial" panose="020B0604020202020204" pitchFamily="34" charset="0"/>
              </a:rPr>
              <a:t>Coefficient of Variation was introduced by </a:t>
            </a:r>
            <a:r>
              <a:rPr lang="en-US" sz="2400" b="1" dirty="0">
                <a:latin typeface="Arial" panose="020B0604020202020204" pitchFamily="34" charset="0"/>
                <a:cs typeface="Arial" panose="020B0604020202020204" pitchFamily="34" charset="0"/>
              </a:rPr>
              <a:t>Karl Pearson</a:t>
            </a:r>
            <a:r>
              <a:rPr lang="en-US" sz="2400" dirty="0">
                <a:latin typeface="Arial" panose="020B0604020202020204" pitchFamily="34" charset="0"/>
                <a:cs typeface="Arial" panose="020B0604020202020204" pitchFamily="34" charset="0"/>
              </a:rPr>
              <a:t>. It is used to compare the variation or to compare the performance of two sets of data.</a:t>
            </a:r>
          </a:p>
        </p:txBody>
      </p:sp>
      <p:sp>
        <p:nvSpPr>
          <p:cNvPr id="6" name="Rectangle 5">
            <a:extLst>
              <a:ext uri="{FF2B5EF4-FFF2-40B4-BE49-F238E27FC236}">
                <a16:creationId xmlns:a16="http://schemas.microsoft.com/office/drawing/2014/main" id="{28400A49-9950-434F-B260-ABC2E5453B4B}"/>
              </a:ext>
            </a:extLst>
          </p:cNvPr>
          <p:cNvSpPr/>
          <p:nvPr/>
        </p:nvSpPr>
        <p:spPr>
          <a:xfrm>
            <a:off x="731520" y="3181813"/>
            <a:ext cx="7680960" cy="830997"/>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Example: </a:t>
            </a:r>
            <a:r>
              <a:rPr lang="en-US" sz="2400" dirty="0">
                <a:latin typeface="Arial" panose="020B0604020202020204" pitchFamily="34" charset="0"/>
                <a:cs typeface="Arial" panose="020B0604020202020204" pitchFamily="34" charset="0"/>
              </a:rPr>
              <a:t>Calculate the variance, S.D and C.V from the following marks obtained by 9 students.</a:t>
            </a:r>
          </a:p>
        </p:txBody>
      </p:sp>
      <p:pic>
        <p:nvPicPr>
          <p:cNvPr id="7" name="Picture 6">
            <a:extLst>
              <a:ext uri="{FF2B5EF4-FFF2-40B4-BE49-F238E27FC236}">
                <a16:creationId xmlns:a16="http://schemas.microsoft.com/office/drawing/2014/main" id="{943136B2-6C34-4DC6-BF8D-8256EE071A07}"/>
              </a:ext>
            </a:extLst>
          </p:cNvPr>
          <p:cNvPicPr>
            <a:picLocks noChangeAspect="1"/>
          </p:cNvPicPr>
          <p:nvPr/>
        </p:nvPicPr>
        <p:blipFill>
          <a:blip r:embed="rId3"/>
          <a:stretch>
            <a:fillRect/>
          </a:stretch>
        </p:blipFill>
        <p:spPr>
          <a:xfrm>
            <a:off x="731520" y="4134492"/>
            <a:ext cx="7680960" cy="1633262"/>
          </a:xfrm>
          <a:prstGeom prst="rect">
            <a:avLst/>
          </a:prstGeom>
        </p:spPr>
      </p:pic>
    </p:spTree>
    <p:extLst>
      <p:ext uri="{BB962C8B-B14F-4D97-AF65-F5344CB8AC3E}">
        <p14:creationId xmlns:p14="http://schemas.microsoft.com/office/powerpoint/2010/main" val="3282423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a:t>
            </a:r>
          </a:p>
        </p:txBody>
      </p:sp>
      <p:pic>
        <p:nvPicPr>
          <p:cNvPr id="4" name="Picture 3">
            <a:extLst>
              <a:ext uri="{FF2B5EF4-FFF2-40B4-BE49-F238E27FC236}">
                <a16:creationId xmlns:a16="http://schemas.microsoft.com/office/drawing/2014/main" id="{E67ADA3D-D14C-4FB3-B0A5-B9A7AFD645C4}"/>
              </a:ext>
            </a:extLst>
          </p:cNvPr>
          <p:cNvPicPr>
            <a:picLocks noChangeAspect="1"/>
          </p:cNvPicPr>
          <p:nvPr/>
        </p:nvPicPr>
        <p:blipFill>
          <a:blip r:embed="rId3"/>
          <a:stretch>
            <a:fillRect/>
          </a:stretch>
        </p:blipFill>
        <p:spPr>
          <a:xfrm>
            <a:off x="731520" y="2014194"/>
            <a:ext cx="7680960" cy="4667960"/>
          </a:xfrm>
          <a:prstGeom prst="rect">
            <a:avLst/>
          </a:prstGeom>
        </p:spPr>
      </p:pic>
    </p:spTree>
    <p:extLst>
      <p:ext uri="{BB962C8B-B14F-4D97-AF65-F5344CB8AC3E}">
        <p14:creationId xmlns:p14="http://schemas.microsoft.com/office/powerpoint/2010/main" val="32658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a:t>
            </a:r>
          </a:p>
        </p:txBody>
      </p:sp>
      <p:pic>
        <p:nvPicPr>
          <p:cNvPr id="3" name="Picture 2">
            <a:extLst>
              <a:ext uri="{FF2B5EF4-FFF2-40B4-BE49-F238E27FC236}">
                <a16:creationId xmlns:a16="http://schemas.microsoft.com/office/drawing/2014/main" id="{2287CE09-7553-4409-914B-9002848B0E66}"/>
              </a:ext>
            </a:extLst>
          </p:cNvPr>
          <p:cNvPicPr>
            <a:picLocks noChangeAspect="1"/>
          </p:cNvPicPr>
          <p:nvPr/>
        </p:nvPicPr>
        <p:blipFill>
          <a:blip r:embed="rId3"/>
          <a:stretch>
            <a:fillRect/>
          </a:stretch>
        </p:blipFill>
        <p:spPr>
          <a:xfrm>
            <a:off x="731520" y="2179979"/>
            <a:ext cx="7680960" cy="4530310"/>
          </a:xfrm>
          <a:prstGeom prst="rect">
            <a:avLst/>
          </a:prstGeom>
        </p:spPr>
      </p:pic>
    </p:spTree>
    <p:extLst>
      <p:ext uri="{BB962C8B-B14F-4D97-AF65-F5344CB8AC3E}">
        <p14:creationId xmlns:p14="http://schemas.microsoft.com/office/powerpoint/2010/main" val="1350934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Alternative Way of Calculating Standard Deviation</a:t>
            </a:r>
          </a:p>
        </p:txBody>
      </p:sp>
      <p:pic>
        <p:nvPicPr>
          <p:cNvPr id="4" name="Picture 3">
            <a:extLst>
              <a:ext uri="{FF2B5EF4-FFF2-40B4-BE49-F238E27FC236}">
                <a16:creationId xmlns:a16="http://schemas.microsoft.com/office/drawing/2014/main" id="{733DCA42-5A75-4D1E-9853-32EC8337A43E}"/>
              </a:ext>
            </a:extLst>
          </p:cNvPr>
          <p:cNvPicPr>
            <a:picLocks noChangeAspect="1"/>
          </p:cNvPicPr>
          <p:nvPr/>
        </p:nvPicPr>
        <p:blipFill>
          <a:blip r:embed="rId3"/>
          <a:stretch>
            <a:fillRect/>
          </a:stretch>
        </p:blipFill>
        <p:spPr>
          <a:xfrm>
            <a:off x="731520" y="2014193"/>
            <a:ext cx="7680960" cy="4625757"/>
          </a:xfrm>
          <a:prstGeom prst="rect">
            <a:avLst/>
          </a:prstGeom>
        </p:spPr>
      </p:pic>
    </p:spTree>
    <p:extLst>
      <p:ext uri="{BB962C8B-B14F-4D97-AF65-F5344CB8AC3E}">
        <p14:creationId xmlns:p14="http://schemas.microsoft.com/office/powerpoint/2010/main" val="200605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 for Grouped Data</a:t>
            </a:r>
          </a:p>
        </p:txBody>
      </p:sp>
      <p:pic>
        <p:nvPicPr>
          <p:cNvPr id="3" name="Picture 2">
            <a:extLst>
              <a:ext uri="{FF2B5EF4-FFF2-40B4-BE49-F238E27FC236}">
                <a16:creationId xmlns:a16="http://schemas.microsoft.com/office/drawing/2014/main" id="{5B4A8C04-8EC3-45F3-888B-67D6B9776C17}"/>
              </a:ext>
            </a:extLst>
          </p:cNvPr>
          <p:cNvPicPr>
            <a:picLocks noChangeAspect="1"/>
          </p:cNvPicPr>
          <p:nvPr/>
        </p:nvPicPr>
        <p:blipFill>
          <a:blip r:embed="rId3"/>
          <a:stretch>
            <a:fillRect/>
          </a:stretch>
        </p:blipFill>
        <p:spPr>
          <a:xfrm>
            <a:off x="309488" y="2014194"/>
            <a:ext cx="8567225" cy="4843806"/>
          </a:xfrm>
          <a:prstGeom prst="rect">
            <a:avLst/>
          </a:prstGeom>
        </p:spPr>
      </p:pic>
    </p:spTree>
    <p:extLst>
      <p:ext uri="{BB962C8B-B14F-4D97-AF65-F5344CB8AC3E}">
        <p14:creationId xmlns:p14="http://schemas.microsoft.com/office/powerpoint/2010/main" val="2830301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 for Grouped Data</a:t>
            </a:r>
          </a:p>
        </p:txBody>
      </p:sp>
      <p:pic>
        <p:nvPicPr>
          <p:cNvPr id="4" name="Picture 3">
            <a:extLst>
              <a:ext uri="{FF2B5EF4-FFF2-40B4-BE49-F238E27FC236}">
                <a16:creationId xmlns:a16="http://schemas.microsoft.com/office/drawing/2014/main" id="{C2A16F29-FA60-44CC-8A4D-4A8989C79CC5}"/>
              </a:ext>
            </a:extLst>
          </p:cNvPr>
          <p:cNvPicPr>
            <a:picLocks noChangeAspect="1"/>
          </p:cNvPicPr>
          <p:nvPr/>
        </p:nvPicPr>
        <p:blipFill>
          <a:blip r:embed="rId3"/>
          <a:stretch>
            <a:fillRect/>
          </a:stretch>
        </p:blipFill>
        <p:spPr>
          <a:xfrm>
            <a:off x="203981" y="2014193"/>
            <a:ext cx="8736037" cy="4696095"/>
          </a:xfrm>
          <a:prstGeom prst="rect">
            <a:avLst/>
          </a:prstGeom>
        </p:spPr>
      </p:pic>
    </p:spTree>
    <p:extLst>
      <p:ext uri="{BB962C8B-B14F-4D97-AF65-F5344CB8AC3E}">
        <p14:creationId xmlns:p14="http://schemas.microsoft.com/office/powerpoint/2010/main" val="2210960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6C7E-0D0D-4FF4-A083-003930AC0DC9}"/>
              </a:ext>
            </a:extLst>
          </p:cNvPr>
          <p:cNvSpPr>
            <a:spLocks noGrp="1"/>
          </p:cNvSpPr>
          <p:nvPr>
            <p:ph type="title"/>
          </p:nvPr>
        </p:nvSpPr>
        <p:spPr/>
        <p:txBody>
          <a:bodyPr>
            <a:normAutofit/>
          </a:bodyPr>
          <a:lstStyle/>
          <a:p>
            <a:pPr algn="just"/>
            <a:r>
              <a:rPr lang="en-US" dirty="0">
                <a:solidFill>
                  <a:srgbClr val="FF0000"/>
                </a:solidFill>
                <a:latin typeface="Arial" panose="020B0604020202020204" pitchFamily="34" charset="0"/>
                <a:cs typeface="Arial" panose="020B0604020202020204" pitchFamily="34" charset="0"/>
              </a:rPr>
              <a:t>Numerical Solution of Standard Deviation for Grouped Data</a:t>
            </a:r>
          </a:p>
        </p:txBody>
      </p:sp>
      <p:pic>
        <p:nvPicPr>
          <p:cNvPr id="3" name="Picture 2">
            <a:extLst>
              <a:ext uri="{FF2B5EF4-FFF2-40B4-BE49-F238E27FC236}">
                <a16:creationId xmlns:a16="http://schemas.microsoft.com/office/drawing/2014/main" id="{63958929-2BDD-442A-A7C7-62B123AFDF61}"/>
              </a:ext>
            </a:extLst>
          </p:cNvPr>
          <p:cNvPicPr>
            <a:picLocks noChangeAspect="1"/>
          </p:cNvPicPr>
          <p:nvPr/>
        </p:nvPicPr>
        <p:blipFill>
          <a:blip r:embed="rId3"/>
          <a:stretch>
            <a:fillRect/>
          </a:stretch>
        </p:blipFill>
        <p:spPr>
          <a:xfrm>
            <a:off x="731520" y="2256179"/>
            <a:ext cx="7680960" cy="3959227"/>
          </a:xfrm>
          <a:prstGeom prst="rect">
            <a:avLst/>
          </a:prstGeom>
        </p:spPr>
      </p:pic>
    </p:spTree>
    <p:extLst>
      <p:ext uri="{BB962C8B-B14F-4D97-AF65-F5344CB8AC3E}">
        <p14:creationId xmlns:p14="http://schemas.microsoft.com/office/powerpoint/2010/main" val="2199202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92DC8-6100-4113-B55B-C0FFE292B95E}"/>
              </a:ext>
            </a:extLst>
          </p:cNvPr>
          <p:cNvSpPr>
            <a:spLocks noGrp="1"/>
          </p:cNvSpPr>
          <p:nvPr>
            <p:ph idx="1"/>
          </p:nvPr>
        </p:nvSpPr>
        <p:spPr/>
        <p:txBody>
          <a:bodyPr/>
          <a:lstStyle/>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endParaRPr lang="en-GB" sz="5400" b="1" dirty="0">
              <a:solidFill>
                <a:srgbClr val="FF0000"/>
              </a:solidFill>
              <a:latin typeface="Arial" panose="020B0604020202020204" pitchFamily="34" charset="0"/>
              <a:cs typeface="Arial" panose="020B0604020202020204" pitchFamily="34" charset="0"/>
            </a:endParaRPr>
          </a:p>
          <a:p>
            <a:pPr marL="0" lvl="0" indent="0" algn="ctr">
              <a:spcBef>
                <a:spcPts val="0"/>
              </a:spcBef>
              <a:buClrTx/>
              <a:buSzTx/>
              <a:buNone/>
            </a:pPr>
            <a:r>
              <a:rPr lang="en-GB" sz="5400" b="1" dirty="0">
                <a:solidFill>
                  <a:srgbClr val="FF0000"/>
                </a:solidFill>
                <a:latin typeface="Arial" panose="020B0604020202020204" pitchFamily="34" charset="0"/>
                <a:cs typeface="Arial" panose="020B0604020202020204" pitchFamily="34" charset="0"/>
              </a:rPr>
              <a:t>Thank you!</a:t>
            </a:r>
            <a:endParaRPr lang="en-GB" sz="4800" b="1" dirty="0">
              <a:solidFill>
                <a:srgbClr val="FF0000"/>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011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1135B1-8863-4FA1-940E-E723626C2853}"/>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105482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20F3E-A708-4B97-86CF-A587D8D3ADA3}"/>
              </a:ext>
            </a:extLst>
          </p:cNvPr>
          <p:cNvPicPr>
            <a:picLocks noChangeAspect="1"/>
          </p:cNvPicPr>
          <p:nvPr/>
        </p:nvPicPr>
        <p:blipFill>
          <a:blip r:embed="rId2"/>
          <a:stretch>
            <a:fillRect/>
          </a:stretch>
        </p:blipFill>
        <p:spPr>
          <a:xfrm>
            <a:off x="0" y="0"/>
            <a:ext cx="9003324" cy="6682154"/>
          </a:xfrm>
          <a:prstGeom prst="rect">
            <a:avLst/>
          </a:prstGeom>
        </p:spPr>
      </p:pic>
    </p:spTree>
    <p:extLst>
      <p:ext uri="{BB962C8B-B14F-4D97-AF65-F5344CB8AC3E}">
        <p14:creationId xmlns:p14="http://schemas.microsoft.com/office/powerpoint/2010/main" val="252814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DC42B4-0119-4D69-8A33-C7C3762E20A9}"/>
              </a:ext>
            </a:extLst>
          </p:cNvPr>
          <p:cNvPicPr>
            <a:picLocks noChangeAspect="1"/>
          </p:cNvPicPr>
          <p:nvPr/>
        </p:nvPicPr>
        <p:blipFill>
          <a:blip r:embed="rId2"/>
          <a:stretch>
            <a:fillRect/>
          </a:stretch>
        </p:blipFill>
        <p:spPr>
          <a:xfrm>
            <a:off x="182880" y="1"/>
            <a:ext cx="8778240" cy="6858000"/>
          </a:xfrm>
          <a:prstGeom prst="rect">
            <a:avLst/>
          </a:prstGeom>
        </p:spPr>
      </p:pic>
    </p:spTree>
    <p:extLst>
      <p:ext uri="{BB962C8B-B14F-4D97-AF65-F5344CB8AC3E}">
        <p14:creationId xmlns:p14="http://schemas.microsoft.com/office/powerpoint/2010/main" val="61336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4D5C64-F5C0-4370-BC4F-9E373816E658}"/>
              </a:ext>
            </a:extLst>
          </p:cNvPr>
          <p:cNvSpPr/>
          <p:nvPr/>
        </p:nvSpPr>
        <p:spPr>
          <a:xfrm>
            <a:off x="182880" y="280798"/>
            <a:ext cx="8778240" cy="5447645"/>
          </a:xfrm>
          <a:prstGeom prst="rect">
            <a:avLst/>
          </a:prstGeom>
        </p:spPr>
        <p:txBody>
          <a:bodyPr wrap="square">
            <a:spAutoFit/>
          </a:bodyPr>
          <a:lstStyle/>
          <a:p>
            <a:r>
              <a:rPr lang="en-US" sz="2800" b="1" dirty="0">
                <a:solidFill>
                  <a:srgbClr val="5B9CD6"/>
                </a:solidFill>
                <a:latin typeface="Arial" panose="020B0604020202020204" pitchFamily="34" charset="0"/>
                <a:cs typeface="Arial" panose="020B0604020202020204" pitchFamily="34" charset="0"/>
              </a:rPr>
              <a:t>2).</a:t>
            </a:r>
            <a:r>
              <a:rPr lang="en-US" sz="4400" dirty="0">
                <a:solidFill>
                  <a:srgbClr val="5B9CD6"/>
                </a:solidFill>
                <a:latin typeface="Arial" panose="020B0604020202020204" pitchFamily="34" charset="0"/>
                <a:cs typeface="Arial" panose="020B0604020202020204" pitchFamily="34" charset="0"/>
              </a:rPr>
              <a:t> </a:t>
            </a:r>
            <a:r>
              <a:rPr lang="en-US" sz="2800" dirty="0">
                <a:solidFill>
                  <a:srgbClr val="000000"/>
                </a:solidFill>
                <a:latin typeface="Arial" panose="020B0604020202020204" pitchFamily="34" charset="0"/>
                <a:cs typeface="Arial" panose="020B0604020202020204" pitchFamily="34" charset="0"/>
              </a:rPr>
              <a:t>find the arrangement number of quartiles to find quartile interval 1.</a:t>
            </a:r>
          </a:p>
          <a:p>
            <a:r>
              <a:rPr lang="pt-BR" sz="2800" dirty="0">
                <a:solidFill>
                  <a:srgbClr val="000000"/>
                </a:solidFill>
                <a:latin typeface="Arial" panose="020B0604020202020204" pitchFamily="34" charset="0"/>
                <a:cs typeface="Arial" panose="020B0604020202020204" pitchFamily="34" charset="0"/>
              </a:rPr>
              <a:t>q1 = (1/4) x n = (1/4) x 27 = 6.75</a:t>
            </a:r>
          </a:p>
          <a:p>
            <a:r>
              <a:rPr lang="en-US" sz="2800" dirty="0">
                <a:solidFill>
                  <a:srgbClr val="000000"/>
                </a:solidFill>
                <a:latin typeface="Arial" panose="020B0604020202020204" pitchFamily="34" charset="0"/>
                <a:cs typeface="Arial" panose="020B0604020202020204" pitchFamily="34" charset="0"/>
              </a:rPr>
              <a:t>The interval of quartile number 1 is have the cumulative frequency = 10</a:t>
            </a:r>
          </a:p>
          <a:p>
            <a:endParaRPr lang="en-US" sz="3200" b="1" dirty="0">
              <a:latin typeface="Calibri-Bold"/>
            </a:endParaRPr>
          </a:p>
          <a:p>
            <a:r>
              <a:rPr lang="en-US" sz="3200" b="1" dirty="0">
                <a:latin typeface="Calibri-Bold"/>
              </a:rPr>
              <a:t>L = </a:t>
            </a:r>
            <a:r>
              <a:rPr lang="en-US" sz="3200" dirty="0">
                <a:latin typeface="Calibri-Bold"/>
              </a:rPr>
              <a:t>the real lower limit of quartiles interval or class boundaries = 69.5</a:t>
            </a:r>
          </a:p>
          <a:p>
            <a:r>
              <a:rPr lang="en-US" sz="3200" b="1" dirty="0">
                <a:latin typeface="Calibri-Bold"/>
              </a:rPr>
              <a:t>c</a:t>
            </a:r>
            <a:r>
              <a:rPr lang="en-US" sz="1600" b="1" dirty="0">
                <a:latin typeface="Calibri-Bold"/>
              </a:rPr>
              <a:t> </a:t>
            </a:r>
            <a:r>
              <a:rPr lang="en-US" sz="3200" b="1" dirty="0">
                <a:latin typeface="Calibri-Bold"/>
              </a:rPr>
              <a:t>= </a:t>
            </a:r>
            <a:r>
              <a:rPr lang="en-US" sz="3200" dirty="0">
                <a:latin typeface="Calibri-Bold"/>
              </a:rPr>
              <a:t>cumulative frequency of the previous value= 3</a:t>
            </a:r>
          </a:p>
          <a:p>
            <a:r>
              <a:rPr lang="en-US" sz="3200" b="1" dirty="0">
                <a:latin typeface="Calibri-Bold"/>
              </a:rPr>
              <a:t>f</a:t>
            </a:r>
            <a:r>
              <a:rPr lang="en-US" sz="1600" b="1" dirty="0">
                <a:latin typeface="Calibri-Bold"/>
              </a:rPr>
              <a:t> </a:t>
            </a:r>
            <a:r>
              <a:rPr lang="en-US" sz="3200" b="1" dirty="0">
                <a:latin typeface="Calibri-Bold"/>
              </a:rPr>
              <a:t>= </a:t>
            </a:r>
            <a:r>
              <a:rPr lang="en-US" sz="3200" dirty="0">
                <a:latin typeface="Calibri-Bold"/>
              </a:rPr>
              <a:t>the frequency of quartiles interval = 7</a:t>
            </a:r>
          </a:p>
          <a:p>
            <a:r>
              <a:rPr lang="en-US" sz="3200" b="1" dirty="0">
                <a:latin typeface="Calibri-Bold"/>
              </a:rPr>
              <a:t>h </a:t>
            </a:r>
            <a:r>
              <a:rPr lang="en-US" sz="3200" dirty="0">
                <a:latin typeface="Calibri-Bold"/>
              </a:rPr>
              <a:t>= the length of quartiles interval = 20</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139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Quantiles</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365A267-6C76-4E32-BEB3-B02B35FE546B}"/>
                  </a:ext>
                </a:extLst>
              </p:cNvPr>
              <p:cNvSpPr/>
              <p:nvPr/>
            </p:nvSpPr>
            <p:spPr>
              <a:xfrm>
                <a:off x="731520" y="1845382"/>
                <a:ext cx="7371471" cy="12915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1</m:t>
                          </m:r>
                        </m:sub>
                      </m:sSub>
                      <m:r>
                        <a:rPr lang="en-US" sz="2800" b="0" i="1" smtClean="0">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𝐿</m:t>
                      </m:r>
                      <m:r>
                        <a:rPr lang="en-US" sz="2800" b="0" i="1" smtClean="0">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b="0" i="1" smtClean="0">
                              <a:solidFill>
                                <a:prstClr val="black"/>
                              </a:solidFill>
                              <a:latin typeface="Cambria Math" panose="02040503050406030204" pitchFamily="18" charset="0"/>
                              <a:cs typeface="Arial" panose="020B0604020202020204" pitchFamily="34" charset="0"/>
                            </a:rPr>
                            <m:t>(</m:t>
                          </m:r>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𝑞</m:t>
                              </m:r>
                            </m:e>
                            <m:sub>
                              <m:r>
                                <a:rPr lang="en-US" sz="2800" i="1">
                                  <a:solidFill>
                                    <a:prstClr val="black"/>
                                  </a:solidFill>
                                  <a:latin typeface="Cambria Math" panose="02040503050406030204" pitchFamily="18" charset="0"/>
                                  <a:cs typeface="Arial" panose="020B0604020202020204" pitchFamily="34" charset="0"/>
                                </a:rPr>
                                <m:t>1</m:t>
                              </m:r>
                            </m:sub>
                          </m:sSub>
                          <m:r>
                            <a:rPr lang="en-US" sz="2800" b="0" i="1" smtClean="0">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𝑐</m:t>
                          </m:r>
                          <m:r>
                            <a:rPr lang="en-US" sz="2800" b="0" i="1" smtClean="0">
                              <a:solidFill>
                                <a:prstClr val="black"/>
                              </a:solidFill>
                              <a:latin typeface="Cambria Math" panose="02040503050406030204" pitchFamily="18" charset="0"/>
                              <a:cs typeface="Arial" panose="020B0604020202020204" pitchFamily="34" charset="0"/>
                            </a:rPr>
                            <m:t>)</m:t>
                          </m:r>
                        </m:num>
                        <m:den>
                          <m:r>
                            <a:rPr lang="en-US" sz="2800" b="0" i="1" smtClean="0">
                              <a:solidFill>
                                <a:prstClr val="black"/>
                              </a:solidFill>
                              <a:latin typeface="Cambria Math" panose="02040503050406030204" pitchFamily="18" charset="0"/>
                              <a:cs typeface="Arial" panose="020B0604020202020204" pitchFamily="34" charset="0"/>
                            </a:rPr>
                            <m:t>𝑓</m:t>
                          </m:r>
                        </m:den>
                      </m:f>
                      <m:r>
                        <a:rPr lang="en-US" sz="280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h</m:t>
                      </m:r>
                    </m:oMath>
                  </m:oMathPara>
                </a14:m>
                <a:endParaRPr lang="en-US" sz="2800" b="0" dirty="0">
                  <a:solidFill>
                    <a:prstClr val="black"/>
                  </a:solidFill>
                  <a:ea typeface="Cambria Math" panose="02040503050406030204" pitchFamily="18" charset="0"/>
                  <a:cs typeface="Arial" panose="020B0604020202020204" pitchFamily="34" charset="0"/>
                </a:endParaRPr>
              </a:p>
              <a:p>
                <a:endParaRPr lang="en-US" dirty="0"/>
              </a:p>
            </p:txBody>
          </p:sp>
        </mc:Choice>
        <mc:Fallback xmlns="">
          <p:sp>
            <p:nvSpPr>
              <p:cNvPr id="7" name="Rectangle 6">
                <a:extLst>
                  <a:ext uri="{FF2B5EF4-FFF2-40B4-BE49-F238E27FC236}">
                    <a16:creationId xmlns:a16="http://schemas.microsoft.com/office/drawing/2014/main" id="{C365A267-6C76-4E32-BEB3-B02B35FE546B}"/>
                  </a:ext>
                </a:extLst>
              </p:cNvPr>
              <p:cNvSpPr>
                <a:spLocks noRot="1" noChangeAspect="1" noMove="1" noResize="1" noEditPoints="1" noAdjustHandles="1" noChangeArrowheads="1" noChangeShapeType="1" noTextEdit="1"/>
              </p:cNvSpPr>
              <p:nvPr/>
            </p:nvSpPr>
            <p:spPr>
              <a:xfrm>
                <a:off x="731520" y="1845382"/>
                <a:ext cx="7371471" cy="12915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6CF8CB8-7CEA-42A2-869C-BAFA73603203}"/>
                  </a:ext>
                </a:extLst>
              </p:cNvPr>
              <p:cNvSpPr/>
              <p:nvPr/>
            </p:nvSpPr>
            <p:spPr>
              <a:xfrm>
                <a:off x="731519" y="2958306"/>
                <a:ext cx="7371471" cy="9101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1</m:t>
                          </m:r>
                        </m:sub>
                      </m:sSub>
                      <m:r>
                        <a:rPr lang="en-US" sz="2800" b="0" i="1" smtClean="0">
                          <a:solidFill>
                            <a:prstClr val="black"/>
                          </a:solidFill>
                          <a:latin typeface="Cambria Math" panose="02040503050406030204" pitchFamily="18" charset="0"/>
                          <a:cs typeface="Arial" panose="020B0604020202020204" pitchFamily="34" charset="0"/>
                        </a:rPr>
                        <m:t>=69.5+</m:t>
                      </m:r>
                      <m:f>
                        <m:fPr>
                          <m:ctrlPr>
                            <a:rPr lang="en-US" sz="2800" i="1">
                              <a:solidFill>
                                <a:prstClr val="black"/>
                              </a:solidFill>
                              <a:latin typeface="Cambria Math" panose="02040503050406030204" pitchFamily="18" charset="0"/>
                              <a:cs typeface="Arial" panose="020B0604020202020204" pitchFamily="34" charset="0"/>
                            </a:rPr>
                          </m:ctrlPr>
                        </m:fPr>
                        <m:num>
                          <m:r>
                            <a:rPr lang="en-US" sz="2800" b="0" i="1" smtClean="0">
                              <a:solidFill>
                                <a:prstClr val="black"/>
                              </a:solidFill>
                              <a:latin typeface="Cambria Math" panose="02040503050406030204" pitchFamily="18" charset="0"/>
                              <a:cs typeface="Arial" panose="020B0604020202020204" pitchFamily="34" charset="0"/>
                            </a:rPr>
                            <m:t>(6.75−3)</m:t>
                          </m:r>
                        </m:num>
                        <m:den>
                          <m:r>
                            <a:rPr lang="en-US" sz="2800" b="0" i="1" smtClean="0">
                              <a:solidFill>
                                <a:prstClr val="black"/>
                              </a:solidFill>
                              <a:latin typeface="Cambria Math" panose="02040503050406030204" pitchFamily="18" charset="0"/>
                              <a:cs typeface="Arial" panose="020B0604020202020204" pitchFamily="34" charset="0"/>
                            </a:rPr>
                            <m:t>7</m:t>
                          </m:r>
                        </m:den>
                      </m:f>
                      <m:r>
                        <a:rPr lang="en-US" sz="280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20</m:t>
                      </m:r>
                    </m:oMath>
                  </m:oMathPara>
                </a14:m>
                <a:endParaRPr lang="en-US" dirty="0"/>
              </a:p>
            </p:txBody>
          </p:sp>
        </mc:Choice>
        <mc:Fallback xmlns="">
          <p:sp>
            <p:nvSpPr>
              <p:cNvPr id="9" name="Rectangle 8">
                <a:extLst>
                  <a:ext uri="{FF2B5EF4-FFF2-40B4-BE49-F238E27FC236}">
                    <a16:creationId xmlns:a16="http://schemas.microsoft.com/office/drawing/2014/main" id="{76CF8CB8-7CEA-42A2-869C-BAFA73603203}"/>
                  </a:ext>
                </a:extLst>
              </p:cNvPr>
              <p:cNvSpPr>
                <a:spLocks noRot="1" noChangeAspect="1" noMove="1" noResize="1" noEditPoints="1" noAdjustHandles="1" noChangeArrowheads="1" noChangeShapeType="1" noTextEdit="1"/>
              </p:cNvSpPr>
              <p:nvPr/>
            </p:nvSpPr>
            <p:spPr>
              <a:xfrm>
                <a:off x="731519" y="2958306"/>
                <a:ext cx="7371471" cy="9101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1DD3D74-E135-46AD-A4A2-398A2B44BBB6}"/>
                  </a:ext>
                </a:extLst>
              </p:cNvPr>
              <p:cNvSpPr/>
              <p:nvPr/>
            </p:nvSpPr>
            <p:spPr>
              <a:xfrm>
                <a:off x="731518" y="3827743"/>
                <a:ext cx="7371471"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1</m:t>
                          </m:r>
                        </m:sub>
                      </m:sSub>
                      <m:r>
                        <a:rPr lang="en-US" sz="2800" b="0" i="1" smtClean="0">
                          <a:solidFill>
                            <a:prstClr val="black"/>
                          </a:solidFill>
                          <a:latin typeface="Cambria Math" panose="02040503050406030204" pitchFamily="18" charset="0"/>
                          <a:cs typeface="Arial" panose="020B0604020202020204" pitchFamily="34" charset="0"/>
                        </a:rPr>
                        <m:t>=80.2</m:t>
                      </m:r>
                    </m:oMath>
                  </m:oMathPara>
                </a14:m>
                <a:endParaRPr lang="en-US" dirty="0"/>
              </a:p>
            </p:txBody>
          </p:sp>
        </mc:Choice>
        <mc:Fallback xmlns="">
          <p:sp>
            <p:nvSpPr>
              <p:cNvPr id="10" name="Rectangle 9">
                <a:extLst>
                  <a:ext uri="{FF2B5EF4-FFF2-40B4-BE49-F238E27FC236}">
                    <a16:creationId xmlns:a16="http://schemas.microsoft.com/office/drawing/2014/main" id="{41DD3D74-E135-46AD-A4A2-398A2B44BBB6}"/>
                  </a:ext>
                </a:extLst>
              </p:cNvPr>
              <p:cNvSpPr>
                <a:spLocks noRot="1" noChangeAspect="1" noMove="1" noResize="1" noEditPoints="1" noAdjustHandles="1" noChangeArrowheads="1" noChangeShapeType="1" noTextEdit="1"/>
              </p:cNvSpPr>
              <p:nvPr/>
            </p:nvSpPr>
            <p:spPr>
              <a:xfrm>
                <a:off x="731518" y="3827743"/>
                <a:ext cx="737147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FE2A123-A437-4C18-B3CA-1EF6D2CDAF2E}"/>
                  </a:ext>
                </a:extLst>
              </p:cNvPr>
              <p:cNvSpPr/>
              <p:nvPr/>
            </p:nvSpPr>
            <p:spPr>
              <a:xfrm>
                <a:off x="2666261" y="4528368"/>
                <a:ext cx="3786421" cy="10145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𝐿</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i="1">
                              <a:solidFill>
                                <a:prstClr val="black"/>
                              </a:solidFill>
                              <a:latin typeface="Cambria Math" panose="02040503050406030204" pitchFamily="18" charset="0"/>
                              <a:cs typeface="Arial" panose="020B0604020202020204" pitchFamily="34" charset="0"/>
                            </a:rPr>
                            <m:t>(</m:t>
                          </m:r>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𝑞</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𝑐</m:t>
                          </m:r>
                          <m:r>
                            <a:rPr lang="en-US" sz="2800" i="1">
                              <a:solidFill>
                                <a:prstClr val="black"/>
                              </a:solidFill>
                              <a:latin typeface="Cambria Math" panose="02040503050406030204" pitchFamily="18" charset="0"/>
                              <a:cs typeface="Arial" panose="020B0604020202020204" pitchFamily="34" charset="0"/>
                            </a:rPr>
                            <m:t>)</m:t>
                          </m:r>
                        </m:num>
                        <m:den>
                          <m:r>
                            <a:rPr lang="en-US" sz="2800" i="1">
                              <a:solidFill>
                                <a:prstClr val="black"/>
                              </a:solidFill>
                              <a:latin typeface="Cambria Math" panose="02040503050406030204" pitchFamily="18" charset="0"/>
                              <a:cs typeface="Arial" panose="020B0604020202020204" pitchFamily="34" charset="0"/>
                            </a:rPr>
                            <m:t>𝑓</m:t>
                          </m:r>
                        </m:den>
                      </m:f>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h</m:t>
                      </m:r>
                    </m:oMath>
                  </m:oMathPara>
                </a14:m>
                <a:endParaRPr lang="en-US" dirty="0"/>
              </a:p>
            </p:txBody>
          </p:sp>
        </mc:Choice>
        <mc:Fallback xmlns="">
          <p:sp>
            <p:nvSpPr>
              <p:cNvPr id="4" name="Rectangle 3">
                <a:extLst>
                  <a:ext uri="{FF2B5EF4-FFF2-40B4-BE49-F238E27FC236}">
                    <a16:creationId xmlns:a16="http://schemas.microsoft.com/office/drawing/2014/main" id="{EFE2A123-A437-4C18-B3CA-1EF6D2CDAF2E}"/>
                  </a:ext>
                </a:extLst>
              </p:cNvPr>
              <p:cNvSpPr>
                <a:spLocks noRot="1" noChangeAspect="1" noMove="1" noResize="1" noEditPoints="1" noAdjustHandles="1" noChangeArrowheads="1" noChangeShapeType="1" noTextEdit="1"/>
              </p:cNvSpPr>
              <p:nvPr/>
            </p:nvSpPr>
            <p:spPr>
              <a:xfrm>
                <a:off x="2666261" y="4528368"/>
                <a:ext cx="3786421" cy="101450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F6CB46-C161-4DC1-90AB-62B8DF2BD8AA}"/>
                  </a:ext>
                </a:extLst>
              </p:cNvPr>
              <p:cNvSpPr/>
              <p:nvPr/>
            </p:nvSpPr>
            <p:spPr>
              <a:xfrm>
                <a:off x="2666260" y="5384657"/>
                <a:ext cx="3786421" cy="10145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𝑄</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𝐿</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i="1">
                              <a:solidFill>
                                <a:prstClr val="black"/>
                              </a:solidFill>
                              <a:latin typeface="Cambria Math" panose="02040503050406030204" pitchFamily="18" charset="0"/>
                              <a:cs typeface="Arial" panose="020B0604020202020204" pitchFamily="34" charset="0"/>
                            </a:rPr>
                            <m:t>(</m:t>
                          </m:r>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𝑞</m:t>
                              </m:r>
                            </m:e>
                            <m:sub>
                              <m:r>
                                <a:rPr lang="en-US" sz="2800" b="0" i="1" smtClean="0">
                                  <a:solidFill>
                                    <a:prstClr val="black"/>
                                  </a:solidFill>
                                  <a:latin typeface="Cambria Math" panose="02040503050406030204" pitchFamily="18" charset="0"/>
                                  <a:cs typeface="Arial" panose="020B0604020202020204" pitchFamily="34" charset="0"/>
                                </a:rPr>
                                <m:t>2</m:t>
                              </m:r>
                            </m:sub>
                          </m:sSub>
                          <m:r>
                            <a:rPr lang="en-US" sz="2800" i="1">
                              <a:solidFill>
                                <a:prstClr val="black"/>
                              </a:solidFill>
                              <a:latin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cs typeface="Arial" panose="020B0604020202020204" pitchFamily="34" charset="0"/>
                            </a:rPr>
                            <m:t>𝑐</m:t>
                          </m:r>
                          <m:r>
                            <a:rPr lang="en-US" sz="2800" i="1">
                              <a:solidFill>
                                <a:prstClr val="black"/>
                              </a:solidFill>
                              <a:latin typeface="Cambria Math" panose="02040503050406030204" pitchFamily="18" charset="0"/>
                              <a:cs typeface="Arial" panose="020B0604020202020204" pitchFamily="34" charset="0"/>
                            </a:rPr>
                            <m:t>)</m:t>
                          </m:r>
                        </m:num>
                        <m:den>
                          <m:r>
                            <a:rPr lang="en-US" sz="2800" i="1">
                              <a:solidFill>
                                <a:prstClr val="black"/>
                              </a:solidFill>
                              <a:latin typeface="Cambria Math" panose="02040503050406030204" pitchFamily="18" charset="0"/>
                              <a:cs typeface="Arial" panose="020B0604020202020204" pitchFamily="34" charset="0"/>
                            </a:rPr>
                            <m:t>𝑓</m:t>
                          </m:r>
                        </m:den>
                      </m:f>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i="1">
                          <a:solidFill>
                            <a:prstClr val="black"/>
                          </a:solidFill>
                          <a:latin typeface="Cambria Math" panose="02040503050406030204" pitchFamily="18" charset="0"/>
                          <a:ea typeface="Cambria Math" panose="02040503050406030204" pitchFamily="18" charset="0"/>
                          <a:cs typeface="Arial" panose="020B0604020202020204" pitchFamily="34" charset="0"/>
                        </a:rPr>
                        <m:t>h</m:t>
                      </m:r>
                    </m:oMath>
                  </m:oMathPara>
                </a14:m>
                <a:endParaRPr lang="en-US" dirty="0"/>
              </a:p>
            </p:txBody>
          </p:sp>
        </mc:Choice>
        <mc:Fallback xmlns="">
          <p:sp>
            <p:nvSpPr>
              <p:cNvPr id="11" name="Rectangle 10">
                <a:extLst>
                  <a:ext uri="{FF2B5EF4-FFF2-40B4-BE49-F238E27FC236}">
                    <a16:creationId xmlns:a16="http://schemas.microsoft.com/office/drawing/2014/main" id="{75F6CB46-C161-4DC1-90AB-62B8DF2BD8AA}"/>
                  </a:ext>
                </a:extLst>
              </p:cNvPr>
              <p:cNvSpPr>
                <a:spLocks noRot="1" noChangeAspect="1" noMove="1" noResize="1" noEditPoints="1" noAdjustHandles="1" noChangeArrowheads="1" noChangeShapeType="1" noTextEdit="1"/>
              </p:cNvSpPr>
              <p:nvPr/>
            </p:nvSpPr>
            <p:spPr>
              <a:xfrm>
                <a:off x="2666260" y="5384657"/>
                <a:ext cx="3786421" cy="101450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530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1730</TotalTime>
  <Words>1335</Words>
  <Application>Microsoft Office PowerPoint</Application>
  <PresentationFormat>On-screen Show (4:3)</PresentationFormat>
  <Paragraphs>156</Paragraphs>
  <Slides>48</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48</vt:i4>
      </vt:variant>
    </vt:vector>
  </HeadingPairs>
  <TitlesOfParts>
    <vt:vector size="61" baseType="lpstr">
      <vt:lpstr>Arial</vt:lpstr>
      <vt:lpstr>Arial-BoldMT</vt:lpstr>
      <vt:lpstr>Calibri</vt:lpstr>
      <vt:lpstr>Calibri-Bold</vt:lpstr>
      <vt:lpstr>Cambria Math</vt:lpstr>
      <vt:lpstr>Century Gothic</vt:lpstr>
      <vt:lpstr>Garamond</vt:lpstr>
      <vt:lpstr>TimesNewRomanPS-BoldMT</vt:lpstr>
      <vt:lpstr>TimesNewRomanPS-ItalicMT</vt:lpstr>
      <vt:lpstr>TimesNewRomanPSMT</vt:lpstr>
      <vt:lpstr>Wingdings-Regular</vt:lpstr>
      <vt:lpstr>Clarity</vt:lpstr>
      <vt:lpstr>Savon</vt:lpstr>
      <vt:lpstr>PowerPoint Presentation</vt:lpstr>
      <vt:lpstr>Quantiles</vt:lpstr>
      <vt:lpstr>Quantiles</vt:lpstr>
      <vt:lpstr>PowerPoint Presentation</vt:lpstr>
      <vt:lpstr>PowerPoint Presentation</vt:lpstr>
      <vt:lpstr>PowerPoint Presentation</vt:lpstr>
      <vt:lpstr>PowerPoint Presentation</vt:lpstr>
      <vt:lpstr>PowerPoint Presentation</vt:lpstr>
      <vt:lpstr>Quantiles</vt:lpstr>
      <vt:lpstr>Quantiles</vt:lpstr>
      <vt:lpstr>PowerPoint Presentation</vt:lpstr>
      <vt:lpstr>PowerPoint Presentation</vt:lpstr>
      <vt:lpstr>Measure of Dispersion</vt:lpstr>
      <vt:lpstr>Measure of Dispersion</vt:lpstr>
      <vt:lpstr>Measure of Dispersion</vt:lpstr>
      <vt:lpstr>Measure of Dispersion</vt:lpstr>
      <vt:lpstr>Measure of Dispersion</vt:lpstr>
      <vt:lpstr>Measure of Dispersion</vt:lpstr>
      <vt:lpstr>Measure of Dispersion</vt:lpstr>
      <vt:lpstr>Measure of Dispersion</vt:lpstr>
      <vt:lpstr>Measure of Dispersion</vt:lpstr>
      <vt:lpstr>Range</vt:lpstr>
      <vt:lpstr>Range</vt:lpstr>
      <vt:lpstr>Numerical example of Range and Coefficient of range</vt:lpstr>
      <vt:lpstr>Numerical example of Range and Coefficient of range</vt:lpstr>
      <vt:lpstr>Quartile Deviation</vt:lpstr>
      <vt:lpstr>Numerical example of quartile deviation and coefficient of quartile deviation (Ungrouped Data)</vt:lpstr>
      <vt:lpstr>Numerical example of quartile deviation and coefficient of quartile deviation (Ungrouped Data)</vt:lpstr>
      <vt:lpstr>Quartile deviation and coefficient of Quartile deviation (Grouped data)</vt:lpstr>
      <vt:lpstr>Mean Absolute Deviation or Mean Deviation (Average Deviation):</vt:lpstr>
      <vt:lpstr>Mean Absolute Deviation or Mean Deviation (Average Deviation):</vt:lpstr>
      <vt:lpstr>Numerical example of Mean deviation and Coefficient of Mean deviation for  ungrouped data</vt:lpstr>
      <vt:lpstr>Numerical example of Mean deviation and Coefficient of Mean deviation for  ungrouped data</vt:lpstr>
      <vt:lpstr>Numerical example of Mean deviation and Coefficient of Mean deviation for  ungrouped data</vt:lpstr>
      <vt:lpstr>Numerical example of Mean deviation and Coefficient of Mean deviation for  Grouped data</vt:lpstr>
      <vt:lpstr>PowerPoint Presentation</vt:lpstr>
      <vt:lpstr>Numerical example of Mean deviation and Coefficient of Mean deviation for  Grouped data</vt:lpstr>
      <vt:lpstr>Standard Deviation</vt:lpstr>
      <vt:lpstr>Standard Deviation</vt:lpstr>
      <vt:lpstr>Coefficient of Standard Deviation</vt:lpstr>
      <vt:lpstr>Numerical Solution of Standard Deviation</vt:lpstr>
      <vt:lpstr>Numerical Solution of Standard Deviation</vt:lpstr>
      <vt:lpstr>Numerical Solution of Standard Deviation</vt:lpstr>
      <vt:lpstr>Alternative Way of Calculating Standard Deviation</vt:lpstr>
      <vt:lpstr>Numerical Solution of Standard Deviation for Grouped Data</vt:lpstr>
      <vt:lpstr>Numerical Solution of Standard Deviation for Grouped Data</vt:lpstr>
      <vt:lpstr>Numerical Solution of Standard Deviation for Grouped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146</cp:revision>
  <dcterms:created xsi:type="dcterms:W3CDTF">2022-09-10T13:48:09Z</dcterms:created>
  <dcterms:modified xsi:type="dcterms:W3CDTF">2022-11-22T09:33:18Z</dcterms:modified>
</cp:coreProperties>
</file>