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29"/>
  </p:notesMasterIdLst>
  <p:sldIdLst>
    <p:sldId id="368" r:id="rId3"/>
    <p:sldId id="369" r:id="rId4"/>
    <p:sldId id="377" r:id="rId5"/>
    <p:sldId id="378" r:id="rId6"/>
    <p:sldId id="400" r:id="rId7"/>
    <p:sldId id="379" r:id="rId8"/>
    <p:sldId id="401" r:id="rId9"/>
    <p:sldId id="380" r:id="rId10"/>
    <p:sldId id="402" r:id="rId11"/>
    <p:sldId id="381" r:id="rId12"/>
    <p:sldId id="384" r:id="rId13"/>
    <p:sldId id="385" r:id="rId14"/>
    <p:sldId id="387" r:id="rId15"/>
    <p:sldId id="388" r:id="rId16"/>
    <p:sldId id="390" r:id="rId17"/>
    <p:sldId id="391" r:id="rId18"/>
    <p:sldId id="370" r:id="rId19"/>
    <p:sldId id="393" r:id="rId20"/>
    <p:sldId id="394" r:id="rId21"/>
    <p:sldId id="404" r:id="rId22"/>
    <p:sldId id="395" r:id="rId23"/>
    <p:sldId id="405" r:id="rId24"/>
    <p:sldId id="396" r:id="rId25"/>
    <p:sldId id="399" r:id="rId26"/>
    <p:sldId id="398" r:id="rId27"/>
    <p:sldId id="37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194E4-79C8-41B0-9AF4-53058728BAB5}" type="datetimeFigureOut">
              <a:rPr lang="en-US" smtClean="0"/>
              <a:t>9/27/2022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FD4BB-E70E-4D5C-83E2-D95045F6F69E}" type="slidenum">
              <a:rPr lang="en-US" smtClean="0"/>
              <a:t>‹#›</a:t>
            </a:fld>
            <a:endParaRPr lang="en-US"/>
          </a:p>
        </p:txBody>
      </p:sp>
    </p:spTree>
    <p:extLst>
      <p:ext uri="{BB962C8B-B14F-4D97-AF65-F5344CB8AC3E}">
        <p14:creationId xmlns:p14="http://schemas.microsoft.com/office/powerpoint/2010/main" val="185916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D63FB-4DD9-4903-83FE-F80270576417}" type="datetime1">
              <a:rPr lang="en-US" smtClean="0"/>
              <a:pPr/>
              <a:t>9/27/2022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98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E3EED-3DA2-4ED4-9C83-CEA1A9E43AAB}" type="datetime1">
              <a:rPr lang="en-US" smtClean="0"/>
              <a:pPr/>
              <a:t>9/27/2022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413717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ADCE-E054-4FA0-B715-AC4537BA8B51}" type="datetime1">
              <a:rPr lang="en-US" smtClean="0"/>
              <a:pPr/>
              <a:t>9/27/2022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28570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8C20E4EF-B5E4-4C0A-9787-C4B535462EFA}" type="datetimeFigureOut">
              <a:rPr lang="en-US" smtClean="0"/>
              <a:t>9/27/2022</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50446708-658B-4B12-8D2A-9E703D7019BE}" type="slidenum">
              <a:rPr lang="en-US" smtClean="0"/>
              <a:t>‹#›</a:t>
            </a:fld>
            <a:endParaRPr lang="en-US"/>
          </a:p>
        </p:txBody>
      </p:sp>
    </p:spTree>
    <p:extLst>
      <p:ext uri="{BB962C8B-B14F-4D97-AF65-F5344CB8AC3E}">
        <p14:creationId xmlns:p14="http://schemas.microsoft.com/office/powerpoint/2010/main" val="505426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87495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8C20E4EF-B5E4-4C0A-9787-C4B535462EFA}" type="datetimeFigureOut">
              <a:rPr lang="en-US" smtClean="0"/>
              <a:t>9/27/2022</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44995315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0E4EF-B5E4-4C0A-9787-C4B535462EFA}"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70905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2013494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0E4EF-B5E4-4C0A-9787-C4B535462EFA}"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04148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E4EF-B5E4-4C0A-9787-C4B535462EFA}"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2322018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20E4EF-B5E4-4C0A-9787-C4B535462EFA}" type="datetimeFigureOut">
              <a:rPr lang="en-US" smtClean="0"/>
              <a:t>9/27/2022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50446708-658B-4B12-8D2A-9E703D7019BE}"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158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FA81-FF35-40E2-AA6F-C4E4697E2C73}" type="datetime1">
              <a:rPr lang="en-US" smtClean="0"/>
              <a:pPr/>
              <a:t>9/27/2022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21450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C20E4EF-B5E4-4C0A-9787-C4B535462EFA}" type="datetimeFigureOut">
              <a:rPr lang="en-US" smtClean="0"/>
              <a:t>9/27/2022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50446708-658B-4B12-8D2A-9E703D7019BE}"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2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65043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4569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08B4E-9E6D-47DB-A8C9-443A66B04FA1}" type="datetime1">
              <a:rPr lang="en-US" smtClean="0"/>
              <a:pPr/>
              <a:t>9/27/2022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9426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AD187-3CAF-4EEB-B511-D277A7E40C82}" type="datetime1">
              <a:rPr lang="en-US" smtClean="0"/>
              <a:pPr/>
              <a:t>9/27/2022</a:t>
            </a:fld>
            <a:endParaRPr lang="en-US"/>
          </a:p>
        </p:txBody>
      </p:sp>
      <p:sp>
        <p:nvSpPr>
          <p:cNvPr id="6" name="Footer Placeholder 5"/>
          <p:cNvSpPr>
            <a:spLocks noGrp="1"/>
          </p:cNvSpPr>
          <p:nvPr>
            <p:ph type="ftr" sz="quarter" idx="11"/>
          </p:nvPr>
        </p:nvSpPr>
        <p:spPr/>
        <p:txBody>
          <a:bodyPr/>
          <a:lstStyle/>
          <a:p>
            <a:r>
              <a:rPr lang="en-US"/>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75966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FEB82-3297-42CA-9AC7-D3ECF198E013}" type="datetime1">
              <a:rPr lang="en-US" smtClean="0"/>
              <a:pPr/>
              <a:t>9/27/2022</a:t>
            </a:fld>
            <a:endParaRPr lang="en-US"/>
          </a:p>
        </p:txBody>
      </p:sp>
      <p:sp>
        <p:nvSpPr>
          <p:cNvPr id="8" name="Footer Placeholder 7"/>
          <p:cNvSpPr>
            <a:spLocks noGrp="1"/>
          </p:cNvSpPr>
          <p:nvPr>
            <p:ph type="ftr" sz="quarter" idx="11"/>
          </p:nvPr>
        </p:nvSpPr>
        <p:spPr/>
        <p:txBody>
          <a:bodyPr/>
          <a:lstStyle/>
          <a:p>
            <a:r>
              <a:rPr lang="en-US"/>
              <a:t>CSC102 Discrete Structures</a:t>
            </a:r>
          </a:p>
        </p:txBody>
      </p:sp>
      <p:sp>
        <p:nvSpPr>
          <p:cNvPr id="9" name="Slide Number Placeholder 8"/>
          <p:cNvSpPr>
            <a:spLocks noGrp="1"/>
          </p:cNvSpPr>
          <p:nvPr>
            <p:ph type="sldNum" sz="quarter" idx="12"/>
          </p:nvPr>
        </p:nvSpPr>
        <p:spPr/>
        <p:txBody>
          <a:bodyPr/>
          <a:lstStyle/>
          <a:p>
            <a:fld id="{8ACE3F9D-533B-438E-AA49-48601E6C708E}"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28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348733-E273-4EF3-8143-57B6AA49A592}" type="datetime1">
              <a:rPr lang="en-US" smtClean="0"/>
              <a:pPr/>
              <a:t>9/27/2022</a:t>
            </a:fld>
            <a:endParaRPr lang="en-US"/>
          </a:p>
        </p:txBody>
      </p:sp>
      <p:sp>
        <p:nvSpPr>
          <p:cNvPr id="4" name="Footer Placeholder 3"/>
          <p:cNvSpPr>
            <a:spLocks noGrp="1"/>
          </p:cNvSpPr>
          <p:nvPr>
            <p:ph type="ftr" sz="quarter" idx="11"/>
          </p:nvPr>
        </p:nvSpPr>
        <p:spPr/>
        <p:txBody>
          <a:bodyPr/>
          <a:lstStyle/>
          <a:p>
            <a:r>
              <a:rPr lang="en-US"/>
              <a:t>CSC102 Discrete Structures</a:t>
            </a:r>
          </a:p>
        </p:txBody>
      </p:sp>
      <p:sp>
        <p:nvSpPr>
          <p:cNvPr id="5" name="Slide Number Placeholder 4"/>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84499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16BD8-1159-4CEE-BF69-08E8DE6F04D4}" type="datetime1">
              <a:rPr lang="en-US" smtClean="0"/>
              <a:pPr/>
              <a:t>9/27/2022</a:t>
            </a:fld>
            <a:endParaRPr lang="en-US"/>
          </a:p>
        </p:txBody>
      </p:sp>
      <p:sp>
        <p:nvSpPr>
          <p:cNvPr id="3" name="Footer Placeholder 2"/>
          <p:cNvSpPr>
            <a:spLocks noGrp="1"/>
          </p:cNvSpPr>
          <p:nvPr>
            <p:ph type="ftr" sz="quarter" idx="11"/>
          </p:nvPr>
        </p:nvSpPr>
        <p:spPr/>
        <p:txBody>
          <a:bodyPr/>
          <a:lstStyle/>
          <a:p>
            <a:r>
              <a:rPr lang="en-US"/>
              <a:t>CSC102 Discrete Structures</a:t>
            </a:r>
          </a:p>
        </p:txBody>
      </p:sp>
      <p:sp>
        <p:nvSpPr>
          <p:cNvPr id="4" name="Slide Number Placeholder 3"/>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41865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5B0FE-4AC0-4D7B-83B1-A18CD9CB8AEE}" type="datetime1">
              <a:rPr lang="en-US" smtClean="0"/>
              <a:pPr/>
              <a:t>9/27/2022</a:t>
            </a:fld>
            <a:endParaRPr lang="en-US"/>
          </a:p>
        </p:txBody>
      </p:sp>
      <p:sp>
        <p:nvSpPr>
          <p:cNvPr id="6" name="Footer Placeholder 5"/>
          <p:cNvSpPr>
            <a:spLocks noGrp="1"/>
          </p:cNvSpPr>
          <p:nvPr>
            <p:ph type="ftr" sz="quarter" idx="11"/>
          </p:nvPr>
        </p:nvSpPr>
        <p:spPr/>
        <p:txBody>
          <a:bodyPr/>
          <a:lstStyle/>
          <a:p>
            <a:r>
              <a:rPr lang="en-US"/>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61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F497-D16F-472A-8AB2-6923D245D09D}" type="datetime1">
              <a:rPr lang="en-US" smtClean="0"/>
              <a:pPr/>
              <a:t>9/27/2022</a:t>
            </a:fld>
            <a:endParaRPr lang="en-US"/>
          </a:p>
        </p:txBody>
      </p:sp>
      <p:sp>
        <p:nvSpPr>
          <p:cNvPr id="6" name="Footer Placeholder 5"/>
          <p:cNvSpPr>
            <a:spLocks noGrp="1"/>
          </p:cNvSpPr>
          <p:nvPr>
            <p:ph type="ftr" sz="quarter" idx="11"/>
          </p:nvPr>
        </p:nvSpPr>
        <p:spPr/>
        <p:txBody>
          <a:bodyPr/>
          <a:lstStyle/>
          <a:p>
            <a:r>
              <a:rPr lang="en-US"/>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15387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FFB69-46B3-4750-912C-E29F4B8DA29C}" type="datetime1">
              <a:rPr lang="en-US" smtClean="0"/>
              <a:pPr/>
              <a:t>9/27/2022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CSC102 Discrete Structures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ACE3F9D-533B-438E-AA49-48601E6C708E}" type="slidenum">
              <a:rPr lang="en-US" smtClean="0"/>
              <a:pPr/>
              <a:t>‹#›</a:t>
            </a:fld>
            <a:endParaRPr lang="en-US"/>
          </a:p>
        </p:txBody>
      </p:sp>
    </p:spTree>
    <p:extLst>
      <p:ext uri="{BB962C8B-B14F-4D97-AF65-F5344CB8AC3E}">
        <p14:creationId xmlns:p14="http://schemas.microsoft.com/office/powerpoint/2010/main" val="2024446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E9BFFB69-46B3-4750-912C-E29F4B8DA29C}" type="datetime1">
              <a:rPr lang="en-US" smtClean="0"/>
              <a:pPr/>
              <a:t>9/27/2022</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a:t>CSC102 Discrete Structures</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ACE3F9D-533B-438E-AA49-48601E6C708E}" type="slidenum">
              <a:rPr lang="en-US" smtClean="0"/>
              <a:pPr/>
              <a:t>‹#›</a:t>
            </a:fld>
            <a:endParaRPr lang="en-US"/>
          </a:p>
        </p:txBody>
      </p:sp>
    </p:spTree>
    <p:extLst>
      <p:ext uri="{BB962C8B-B14F-4D97-AF65-F5344CB8AC3E}">
        <p14:creationId xmlns:p14="http://schemas.microsoft.com/office/powerpoint/2010/main" val="38569663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545C-EAC2-4814-AE8B-2D0C943C302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9211BDA-D7DF-4130-A3B3-EE0167636377}"/>
              </a:ext>
            </a:extLst>
          </p:cNvPr>
          <p:cNvSpPr>
            <a:spLocks noGrp="1"/>
          </p:cNvSpPr>
          <p:nvPr>
            <p:ph type="subTitle" idx="1"/>
          </p:nvPr>
        </p:nvSpPr>
        <p:spPr>
          <a:xfrm>
            <a:off x="1192237" y="4391464"/>
            <a:ext cx="6400800" cy="2206283"/>
          </a:xfrm>
        </p:spPr>
        <p:txBody>
          <a:bodyPr>
            <a:normAutofit lnSpcReduction="10000"/>
          </a:bodyPr>
          <a:lstStyle/>
          <a:p>
            <a:pPr algn="ctr"/>
            <a:r>
              <a:rPr lang="en-US" sz="3900" b="1" dirty="0"/>
              <a:t>Probability and Statistics</a:t>
            </a:r>
          </a:p>
          <a:p>
            <a:pPr algn="ctr"/>
            <a:r>
              <a:rPr lang="en-US" sz="2800" b="1" dirty="0">
                <a:solidFill>
                  <a:srgbClr val="000000">
                    <a:lumMod val="75000"/>
                    <a:lumOff val="25000"/>
                  </a:srgbClr>
                </a:solidFill>
              </a:rPr>
              <a:t>(Software Engineering)</a:t>
            </a:r>
            <a:endParaRPr lang="en-US" sz="3200" b="1" dirty="0"/>
          </a:p>
          <a:p>
            <a:pPr algn="ctr"/>
            <a:r>
              <a:rPr lang="en-US" sz="2600" dirty="0"/>
              <a:t>Instructor </a:t>
            </a:r>
            <a:endParaRPr lang="en-US" dirty="0"/>
          </a:p>
          <a:p>
            <a:pPr algn="ctr"/>
            <a:r>
              <a:rPr lang="en-US" sz="3000" b="1" dirty="0"/>
              <a:t>Dr. Bakhtawar</a:t>
            </a:r>
          </a:p>
        </p:txBody>
      </p:sp>
      <p:pic>
        <p:nvPicPr>
          <p:cNvPr id="4" name="Picture 3">
            <a:extLst>
              <a:ext uri="{FF2B5EF4-FFF2-40B4-BE49-F238E27FC236}">
                <a16:creationId xmlns:a16="http://schemas.microsoft.com/office/drawing/2014/main" id="{667F458A-708A-4E75-9D30-9C4DBEA48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2661764"/>
          </a:xfrm>
          <a:prstGeom prst="rect">
            <a:avLst/>
          </a:prstGeom>
        </p:spPr>
      </p:pic>
    </p:spTree>
    <p:extLst>
      <p:ext uri="{BB962C8B-B14F-4D97-AF65-F5344CB8AC3E}">
        <p14:creationId xmlns:p14="http://schemas.microsoft.com/office/powerpoint/2010/main" val="315531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522763"/>
          </a:xfrm>
        </p:spPr>
        <p:txBody>
          <a:bodyPr>
            <a:normAutofit/>
          </a:bodyPr>
          <a:lstStyle/>
          <a:p>
            <a:pPr marL="0" indent="0" algn="just">
              <a:buNone/>
            </a:pPr>
            <a:r>
              <a:rPr lang="en-US" sz="2800" dirty="0">
                <a:latin typeface="Arial" panose="020B0604020202020204" pitchFamily="34" charset="0"/>
                <a:cs typeface="Arial" panose="020B0604020202020204" pitchFamily="34" charset="0"/>
              </a:rPr>
              <a:t>When we use descriptive statistics it is useful to summarize our group of data using a combination of tabulated description (i.e., tables), graphical description (i.e., graphs and charts) and statistical commentary (i.e., a discussion of the results).</a:t>
            </a:r>
          </a:p>
        </p:txBody>
      </p:sp>
    </p:spTree>
    <p:extLst>
      <p:ext uri="{BB962C8B-B14F-4D97-AF65-F5344CB8AC3E}">
        <p14:creationId xmlns:p14="http://schemas.microsoft.com/office/powerpoint/2010/main" val="245022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522763"/>
          </a:xfrm>
        </p:spPr>
        <p:txBody>
          <a:bodyPr>
            <a:normAutofit lnSpcReduction="10000"/>
          </a:bodyPr>
          <a:lstStyle/>
          <a:p>
            <a:pPr algn="just"/>
            <a:r>
              <a:rPr lang="en-US" sz="2800" dirty="0">
                <a:latin typeface="Arial" panose="020B0604020202020204" pitchFamily="34" charset="0"/>
                <a:cs typeface="Arial" panose="020B0604020202020204" pitchFamily="34" charset="0"/>
              </a:rPr>
              <a:t>We have seen that descriptive statistics provide information about our group of data. For example, we could calculate the mean and standard deviation of the exam grades for 100 students and this could provide valuable information about this group of 100 students.</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 Any group of data like this, which includes all the data you are interested in, is called a Population.</a:t>
            </a:r>
          </a:p>
        </p:txBody>
      </p:sp>
    </p:spTree>
    <p:extLst>
      <p:ext uri="{BB962C8B-B14F-4D97-AF65-F5344CB8AC3E}">
        <p14:creationId xmlns:p14="http://schemas.microsoft.com/office/powerpoint/2010/main" val="33335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014194"/>
            <a:ext cx="7680960" cy="4522763"/>
          </a:xfrm>
        </p:spPr>
        <p:txBody>
          <a:bodyPr>
            <a:normAutofit/>
          </a:bodyPr>
          <a:lstStyle/>
          <a:p>
            <a:pPr marL="0" indent="0" algn="just">
              <a:buNone/>
            </a:pPr>
            <a:r>
              <a:rPr lang="en-US" sz="2800" dirty="0">
                <a:latin typeface="Arial" panose="020B0604020202020204" pitchFamily="34" charset="0"/>
                <a:cs typeface="Arial" panose="020B0604020202020204" pitchFamily="34" charset="0"/>
              </a:rPr>
              <a:t>A population can be small or large, as long as it includes all the data you are interested in. For example, if you were only interested in the exam grades of 100 students, the 100 students would represent your population. Descriptive statistics are applied to populations, and the properties of populations, like the mean or standard deviation, are called parameters as they represent the whole population (i.e., everybody you are interested in).</a:t>
            </a:r>
          </a:p>
        </p:txBody>
      </p:sp>
    </p:spTree>
    <p:extLst>
      <p:ext uri="{BB962C8B-B14F-4D97-AF65-F5344CB8AC3E}">
        <p14:creationId xmlns:p14="http://schemas.microsoft.com/office/powerpoint/2010/main" val="110026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Inferential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014194"/>
            <a:ext cx="7680960" cy="4522763"/>
          </a:xfrm>
        </p:spPr>
        <p:txBody>
          <a:bodyPr>
            <a:normAutofit/>
          </a:bodyPr>
          <a:lstStyle/>
          <a:p>
            <a:pPr marL="0" indent="0" algn="just">
              <a:buNone/>
            </a:pPr>
            <a:r>
              <a:rPr lang="en-US" sz="2800" dirty="0">
                <a:latin typeface="Arial" panose="020B0604020202020204" pitchFamily="34" charset="0"/>
                <a:cs typeface="Arial" panose="020B0604020202020204" pitchFamily="34" charset="0"/>
              </a:rPr>
              <a:t>Often, however, you do not have access to the whole population you are interested in investigating, but only a limited number of data instead. For example, you might be interested in the exam grades of all students in the UK. It is not feasible to measure all exam grades of all students in the whole of the UK so you have to measure a smaller sample of students (e.g., 100 students), which are used to represent the larger population of all UK students.</a:t>
            </a:r>
          </a:p>
        </p:txBody>
      </p:sp>
    </p:spTree>
    <p:extLst>
      <p:ext uri="{BB962C8B-B14F-4D97-AF65-F5344CB8AC3E}">
        <p14:creationId xmlns:p14="http://schemas.microsoft.com/office/powerpoint/2010/main" val="378055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Inferential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014194"/>
            <a:ext cx="7680960" cy="4682028"/>
          </a:xfrm>
        </p:spPr>
        <p:txBody>
          <a:bodyPr>
            <a:normAutofit/>
          </a:bodyPr>
          <a:lstStyle/>
          <a:p>
            <a:pPr algn="just"/>
            <a:r>
              <a:rPr lang="en-US" sz="2800" dirty="0">
                <a:latin typeface="Arial" panose="020B0604020202020204" pitchFamily="34" charset="0"/>
                <a:cs typeface="Arial" panose="020B0604020202020204" pitchFamily="34" charset="0"/>
              </a:rPr>
              <a:t>Properties of samples, such as the mean or standard deviation, are not called parameters, but statistics. </a:t>
            </a:r>
          </a:p>
          <a:p>
            <a:pPr algn="just"/>
            <a:r>
              <a:rPr lang="en-US" sz="2800" dirty="0">
                <a:latin typeface="Arial" panose="020B0604020202020204" pitchFamily="34" charset="0"/>
                <a:cs typeface="Arial" panose="020B0604020202020204" pitchFamily="34" charset="0"/>
              </a:rPr>
              <a:t>Inferential statistics are techniques that allow us to use these samples to make generalizations about the populations from which the samples were drawn. </a:t>
            </a:r>
          </a:p>
          <a:p>
            <a:pPr algn="just"/>
            <a:r>
              <a:rPr lang="en-US" sz="2800" dirty="0">
                <a:latin typeface="Arial" panose="020B0604020202020204" pitchFamily="34" charset="0"/>
                <a:cs typeface="Arial" panose="020B0604020202020204" pitchFamily="34" charset="0"/>
              </a:rPr>
              <a:t>It is, therefore, important that the sample accurately represents the population. </a:t>
            </a:r>
          </a:p>
        </p:txBody>
      </p:sp>
    </p:spTree>
    <p:extLst>
      <p:ext uri="{BB962C8B-B14F-4D97-AF65-F5344CB8AC3E}">
        <p14:creationId xmlns:p14="http://schemas.microsoft.com/office/powerpoint/2010/main" val="61735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vs Inferential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sz="half" idx="1"/>
          </p:nvPr>
        </p:nvSpPr>
        <p:spPr/>
        <p:txBody>
          <a:bodyPr>
            <a:normAutofit fontScale="92500" lnSpcReduction="20000"/>
          </a:bodyPr>
          <a:lstStyle/>
          <a:p>
            <a:pPr marL="514350" indent="-514350" algn="just">
              <a:buAutoNum type="arabicPeriod"/>
            </a:pPr>
            <a:r>
              <a:rPr lang="en-US" sz="2800" dirty="0">
                <a:latin typeface="Arial" panose="020B0604020202020204" pitchFamily="34" charset="0"/>
                <a:cs typeface="Arial" panose="020B0604020202020204" pitchFamily="34" charset="0"/>
              </a:rPr>
              <a:t>A Cricket players wants to find his score average for the last 20 games.</a:t>
            </a:r>
          </a:p>
          <a:p>
            <a:pPr marL="514350" indent="-514350" algn="just">
              <a:buAutoNum type="arabicPeriod"/>
            </a:pPr>
            <a:endParaRPr lang="en-US" sz="2800" dirty="0">
              <a:latin typeface="Arial" panose="020B0604020202020204" pitchFamily="34" charset="0"/>
              <a:cs typeface="Arial" panose="020B0604020202020204" pitchFamily="34" charset="0"/>
            </a:endParaRPr>
          </a:p>
          <a:p>
            <a:pPr marL="514350" indent="-514350" algn="just">
              <a:buAutoNum type="arabicPeriod"/>
            </a:pPr>
            <a:endParaRPr lang="en-US" sz="2800" dirty="0">
              <a:latin typeface="Arial" panose="020B0604020202020204" pitchFamily="34" charset="0"/>
              <a:cs typeface="Arial" panose="020B0604020202020204" pitchFamily="34" charset="0"/>
            </a:endParaRPr>
          </a:p>
          <a:p>
            <a:pPr marL="514350" indent="-514350" algn="just">
              <a:buAutoNum type="arabicPeriod"/>
            </a:pPr>
            <a:endParaRPr lang="en-US" sz="2800"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2.  Amir wants to describe  </a:t>
            </a:r>
          </a:p>
          <a:p>
            <a:pPr marL="0" indent="0" algn="just">
              <a:buNone/>
            </a:pPr>
            <a:r>
              <a:rPr lang="en-US" dirty="0">
                <a:latin typeface="Arial" panose="020B0604020202020204" pitchFamily="34" charset="0"/>
                <a:cs typeface="Arial" panose="020B0604020202020204" pitchFamily="34" charset="0"/>
              </a:rPr>
              <a:t>     the variation in his four    </a:t>
            </a:r>
          </a:p>
          <a:p>
            <a:pPr marL="0" indent="0" algn="just">
              <a:buNone/>
            </a:pPr>
            <a:r>
              <a:rPr lang="en-US" dirty="0">
                <a:latin typeface="Arial" panose="020B0604020202020204" pitchFamily="34" charset="0"/>
                <a:cs typeface="Arial" panose="020B0604020202020204" pitchFamily="34" charset="0"/>
              </a:rPr>
              <a:t>     test scores in  </a:t>
            </a:r>
          </a:p>
          <a:p>
            <a:pPr marL="0" indent="0" algn="just">
              <a:buNone/>
            </a:pPr>
            <a:r>
              <a:rPr lang="en-US" dirty="0">
                <a:latin typeface="Arial" panose="020B0604020202020204" pitchFamily="34" charset="0"/>
                <a:cs typeface="Arial" panose="020B0604020202020204" pitchFamily="34" charset="0"/>
              </a:rPr>
              <a:t>     statistics.</a:t>
            </a:r>
          </a:p>
        </p:txBody>
      </p:sp>
      <p:sp>
        <p:nvSpPr>
          <p:cNvPr id="4" name="Content Placeholder 3">
            <a:extLst>
              <a:ext uri="{FF2B5EF4-FFF2-40B4-BE49-F238E27FC236}">
                <a16:creationId xmlns:a16="http://schemas.microsoft.com/office/drawing/2014/main" id="{31FA9194-918A-458A-8A20-891049535CC7}"/>
              </a:ext>
            </a:extLst>
          </p:cNvPr>
          <p:cNvSpPr>
            <a:spLocks noGrp="1"/>
          </p:cNvSpPr>
          <p:nvPr>
            <p:ph sz="half" idx="2"/>
          </p:nvPr>
        </p:nvSpPr>
        <p:spPr/>
        <p:txBody>
          <a:bodyPr>
            <a:normAutofit fontScale="92500" lnSpcReduction="20000"/>
          </a:bodyPr>
          <a:lstStyle/>
          <a:p>
            <a:pPr marL="0" indent="0" algn="just">
              <a:buNone/>
            </a:pPr>
            <a:r>
              <a:rPr lang="en-US" dirty="0"/>
              <a:t>1. Cricket Player wants to  </a:t>
            </a:r>
          </a:p>
          <a:p>
            <a:pPr marL="0" indent="0" algn="just">
              <a:buNone/>
            </a:pPr>
            <a:r>
              <a:rPr lang="en-US" dirty="0"/>
              <a:t>    estimate his chance of  </a:t>
            </a:r>
          </a:p>
          <a:p>
            <a:pPr marL="0" indent="0" algn="just">
              <a:buNone/>
            </a:pPr>
            <a:r>
              <a:rPr lang="en-US" dirty="0"/>
              <a:t>    Scoring based on his  </a:t>
            </a:r>
          </a:p>
          <a:p>
            <a:pPr marL="0" indent="0" algn="just">
              <a:buNone/>
            </a:pPr>
            <a:r>
              <a:rPr lang="en-US" dirty="0"/>
              <a:t>    current average season </a:t>
            </a:r>
          </a:p>
          <a:p>
            <a:pPr marL="0" indent="0" algn="just">
              <a:buNone/>
            </a:pPr>
            <a:r>
              <a:rPr lang="en-US" dirty="0"/>
              <a:t>    average.</a:t>
            </a:r>
          </a:p>
          <a:p>
            <a:pPr marL="514350" indent="-514350" algn="just">
              <a:buAutoNum type="arabicPeriod"/>
            </a:pPr>
            <a:endParaRPr lang="en-US" dirty="0"/>
          </a:p>
          <a:p>
            <a:pPr marL="0" indent="0" algn="just">
              <a:buNone/>
            </a:pPr>
            <a:r>
              <a:rPr lang="en-US" dirty="0"/>
              <a:t>2. Based on the first four    </a:t>
            </a:r>
          </a:p>
          <a:p>
            <a:pPr marL="0" indent="0" algn="just">
              <a:buNone/>
            </a:pPr>
            <a:r>
              <a:rPr lang="en-US" dirty="0"/>
              <a:t>    test Scores, Amir would    </a:t>
            </a:r>
          </a:p>
          <a:p>
            <a:pPr marL="0" indent="0" algn="just">
              <a:buNone/>
            </a:pPr>
            <a:r>
              <a:rPr lang="en-US" dirty="0"/>
              <a:t>    like to predict the   </a:t>
            </a:r>
          </a:p>
          <a:p>
            <a:pPr marL="0" indent="0" algn="just">
              <a:buNone/>
            </a:pPr>
            <a:r>
              <a:rPr lang="en-US" dirty="0"/>
              <a:t>    variation in his final    </a:t>
            </a:r>
          </a:p>
          <a:p>
            <a:pPr marL="0" indent="0" algn="just">
              <a:buNone/>
            </a:pPr>
            <a:r>
              <a:rPr lang="en-US" dirty="0"/>
              <a:t>    statistics test scores.</a:t>
            </a:r>
          </a:p>
        </p:txBody>
      </p:sp>
    </p:spTree>
    <p:extLst>
      <p:ext uri="{BB962C8B-B14F-4D97-AF65-F5344CB8AC3E}">
        <p14:creationId xmlns:p14="http://schemas.microsoft.com/office/powerpoint/2010/main" val="400203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vs Inferential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sz="half" idx="1"/>
          </p:nvPr>
        </p:nvSpPr>
        <p:spPr/>
        <p:txBody>
          <a:bodyPr>
            <a:normAutofit/>
          </a:bodyPr>
          <a:lstStyle/>
          <a:p>
            <a:pPr marL="0" indent="0" algn="just">
              <a:spcBef>
                <a:spcPts val="0"/>
              </a:spcBef>
              <a:buNone/>
            </a:pPr>
            <a:r>
              <a:rPr lang="en-US" sz="2800" dirty="0">
                <a:latin typeface="Arial" panose="020B0604020202020204" pitchFamily="34" charset="0"/>
                <a:cs typeface="Arial" panose="020B0604020202020204" pitchFamily="34" charset="0"/>
              </a:rPr>
              <a:t>3. Mr</a:t>
            </a:r>
            <a:r>
              <a:rPr lang="en-US" dirty="0">
                <a:latin typeface="Arial" panose="020B0604020202020204" pitchFamily="34" charset="0"/>
                <a:cs typeface="Arial" panose="020B0604020202020204" pitchFamily="34" charset="0"/>
              </a:rPr>
              <a:t>. Rashid wants to  </a:t>
            </a:r>
          </a:p>
          <a:p>
            <a:pPr marL="0" indent="0" algn="just">
              <a:spcBef>
                <a:spcPts val="0"/>
              </a:spcBef>
              <a:buNone/>
            </a:pPr>
            <a:r>
              <a:rPr lang="en-US" dirty="0">
                <a:latin typeface="Arial" panose="020B0604020202020204" pitchFamily="34" charset="0"/>
                <a:cs typeface="Arial" panose="020B0604020202020204" pitchFamily="34" charset="0"/>
              </a:rPr>
              <a:t>    determine the </a:t>
            </a:r>
          </a:p>
          <a:p>
            <a:pPr marL="0" indent="0" algn="just">
              <a:spcBef>
                <a:spcPts val="0"/>
              </a:spcBef>
              <a:buNone/>
            </a:pPr>
            <a:r>
              <a:rPr lang="en-US" dirty="0">
                <a:latin typeface="Arial" panose="020B0604020202020204" pitchFamily="34" charset="0"/>
                <a:cs typeface="Arial" panose="020B0604020202020204" pitchFamily="34" charset="0"/>
              </a:rPr>
              <a:t>    average weekly  </a:t>
            </a:r>
          </a:p>
          <a:p>
            <a:pPr marL="0" indent="0" algn="just">
              <a:spcBef>
                <a:spcPts val="0"/>
              </a:spcBef>
              <a:buNone/>
            </a:pPr>
            <a:r>
              <a:rPr lang="en-US" dirty="0">
                <a:latin typeface="Arial" panose="020B0604020202020204" pitchFamily="34" charset="0"/>
                <a:cs typeface="Arial" panose="020B0604020202020204" pitchFamily="34" charset="0"/>
              </a:rPr>
              <a:t>    amount he spent on  </a:t>
            </a:r>
          </a:p>
          <a:p>
            <a:pPr marL="0" indent="0" algn="just">
              <a:spcBef>
                <a:spcPts val="0"/>
              </a:spcBef>
              <a:buNone/>
            </a:pPr>
            <a:r>
              <a:rPr lang="en-US" dirty="0">
                <a:latin typeface="Arial" panose="020B0604020202020204" pitchFamily="34" charset="0"/>
                <a:cs typeface="Arial" panose="020B0604020202020204" pitchFamily="34" charset="0"/>
              </a:rPr>
              <a:t>    groceries in the past  </a:t>
            </a:r>
          </a:p>
          <a:p>
            <a:pPr marL="0" indent="0" algn="just">
              <a:spcBef>
                <a:spcPts val="0"/>
              </a:spcBef>
              <a:buNone/>
            </a:pPr>
            <a:r>
              <a:rPr lang="en-US" dirty="0">
                <a:latin typeface="Arial" panose="020B0604020202020204" pitchFamily="34" charset="0"/>
                <a:cs typeface="Arial" panose="020B0604020202020204" pitchFamily="34" charset="0"/>
              </a:rPr>
              <a:t>    6 months.</a:t>
            </a:r>
            <a:endParaRPr lang="en-US" sz="2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1FA9194-918A-458A-8A20-891049535CC7}"/>
              </a:ext>
            </a:extLst>
          </p:cNvPr>
          <p:cNvSpPr>
            <a:spLocks noGrp="1"/>
          </p:cNvSpPr>
          <p:nvPr>
            <p:ph sz="half" idx="2"/>
          </p:nvPr>
        </p:nvSpPr>
        <p:spPr/>
        <p:txBody>
          <a:bodyPr>
            <a:normAutofit/>
          </a:bodyPr>
          <a:lstStyle/>
          <a:p>
            <a:pPr marL="0" indent="0" algn="just">
              <a:buNone/>
            </a:pPr>
            <a:r>
              <a:rPr lang="en-US" dirty="0"/>
              <a:t>3. Based on last six  </a:t>
            </a:r>
          </a:p>
          <a:p>
            <a:pPr marL="0" indent="0" algn="just">
              <a:buNone/>
            </a:pPr>
            <a:r>
              <a:rPr lang="en-US" dirty="0"/>
              <a:t>    months grocery bills,  </a:t>
            </a:r>
          </a:p>
          <a:p>
            <a:pPr marL="0" indent="0" algn="just">
              <a:buNone/>
            </a:pPr>
            <a:r>
              <a:rPr lang="en-US" dirty="0"/>
              <a:t>    Mr. Rashid would like  </a:t>
            </a:r>
          </a:p>
          <a:p>
            <a:pPr marL="0" indent="0" algn="just">
              <a:buNone/>
            </a:pPr>
            <a:r>
              <a:rPr lang="en-US" dirty="0"/>
              <a:t>    to predict the average </a:t>
            </a:r>
          </a:p>
          <a:p>
            <a:pPr marL="0" indent="0" algn="just">
              <a:buNone/>
            </a:pPr>
            <a:r>
              <a:rPr lang="en-US" dirty="0"/>
              <a:t>    amount he will spend  </a:t>
            </a:r>
          </a:p>
          <a:p>
            <a:pPr marL="0" indent="0" algn="just">
              <a:buNone/>
            </a:pPr>
            <a:r>
              <a:rPr lang="en-US" dirty="0"/>
              <a:t>    on groceries for the  </a:t>
            </a:r>
          </a:p>
          <a:p>
            <a:pPr marL="0" indent="0" algn="just">
              <a:buNone/>
            </a:pPr>
            <a:r>
              <a:rPr lang="en-US" dirty="0"/>
              <a:t>    upcoming years.</a:t>
            </a:r>
          </a:p>
        </p:txBody>
      </p:sp>
    </p:spTree>
    <p:extLst>
      <p:ext uri="{BB962C8B-B14F-4D97-AF65-F5344CB8AC3E}">
        <p14:creationId xmlns:p14="http://schemas.microsoft.com/office/powerpoint/2010/main" val="255100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64966"/>
          </a:xfrm>
        </p:spPr>
        <p:txBody>
          <a:bodyPr>
            <a:normAutofit/>
          </a:bodyPr>
          <a:lstStyle/>
          <a:p>
            <a:pPr lvl="0" algn="just">
              <a:lnSpc>
                <a:spcPct val="90000"/>
              </a:lnSpc>
              <a:spcBef>
                <a:spcPct val="20000"/>
              </a:spcBef>
              <a:buClr>
                <a:srgbClr val="797B7E"/>
              </a:buClr>
              <a:buSzPct val="85000"/>
              <a:buFont typeface="Arial" pitchFamily="34" charset="0"/>
              <a:buChar char="•"/>
              <a:defRPr/>
            </a:pPr>
            <a:r>
              <a:rPr lang="en-US" sz="2800" dirty="0">
                <a:latin typeface="Arial" panose="020B0604020202020204" pitchFamily="34" charset="0"/>
                <a:cs typeface="Arial" panose="020B0604020202020204" pitchFamily="34" charset="0"/>
              </a:rPr>
              <a:t>A population refers to any collection of specified group of human beings or of non-human entities such as objects, educational institutions, time units, geographical areas, prices of wheat or salaries drawn by individuals.</a:t>
            </a:r>
          </a:p>
          <a:p>
            <a:pPr lvl="0" algn="just">
              <a:lnSpc>
                <a:spcPct val="90000"/>
              </a:lnSpc>
              <a:spcBef>
                <a:spcPct val="20000"/>
              </a:spcBef>
              <a:buClr>
                <a:srgbClr val="797B7E"/>
              </a:buClr>
              <a:buSzPct val="85000"/>
              <a:buFont typeface="Arial" pitchFamily="34" charset="0"/>
              <a:buChar char="•"/>
              <a:defRPr/>
            </a:pPr>
            <a:r>
              <a:rPr lang="en-US" sz="2800" dirty="0">
                <a:latin typeface="Arial" panose="020B0604020202020204" pitchFamily="34" charset="0"/>
                <a:cs typeface="Arial" panose="020B0604020202020204" pitchFamily="34" charset="0"/>
              </a:rPr>
              <a:t>Some statisticians call it universe. A population containing a finite number of individuals, members or units is a class. A population with infinite number of members is known as infinite population. </a:t>
            </a:r>
            <a:endParaRPr lang="en-US" sz="2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152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a:bodyPr>
          <a:lstStyle/>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In a survey of achievement in mathematics, a researcher will have to define the population of students by age or by grade and, if necessary, he will also specify the type of schools, the geographical area and the academic year for which the data will be collected.</a:t>
            </a:r>
          </a:p>
          <a:p>
            <a:pPr algn="just">
              <a:lnSpc>
                <a:spcPct val="90000"/>
              </a:lnSpc>
              <a:spcBef>
                <a:spcPct val="20000"/>
              </a:spcBef>
              <a:buClr>
                <a:srgbClr val="797B7E"/>
              </a:buClr>
              <a:buSzPct val="85000"/>
              <a:defRPr/>
            </a:pPr>
            <a:endParaRPr lang="en-US" sz="2800" dirty="0">
              <a:solidFill>
                <a:prstClr val="black"/>
              </a:solidFill>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If a population is not properly defined, a researcher does not know what units to consider when selecting the sample.</a:t>
            </a:r>
            <a:endParaRPr lang="en-US" sz="4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09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79034"/>
          </a:xfrm>
        </p:spPr>
        <p:txBody>
          <a:bodyPr>
            <a:normAutofit/>
          </a:bodyPr>
          <a:lstStyle/>
          <a:p>
            <a:pPr marL="0" lvl="0" indent="0">
              <a:lnSpc>
                <a:spcPct val="90000"/>
              </a:lnSpc>
              <a:spcBef>
                <a:spcPct val="20000"/>
              </a:spcBef>
              <a:buClr>
                <a:srgbClr val="797B7E"/>
              </a:buClr>
              <a:buSzPct val="85000"/>
              <a:buNone/>
              <a:defRPr/>
            </a:pPr>
            <a:r>
              <a:rPr lang="en-US" sz="2800" b="1" dirty="0">
                <a:solidFill>
                  <a:srgbClr val="000000"/>
                </a:solidFill>
                <a:latin typeface="Arial"/>
              </a:rPr>
              <a:t>Sample</a:t>
            </a:r>
          </a:p>
          <a:p>
            <a:pPr algn="just">
              <a:lnSpc>
                <a:spcPct val="90000"/>
              </a:lnSpc>
              <a:spcBef>
                <a:spcPct val="20000"/>
              </a:spcBef>
              <a:buClr>
                <a:srgbClr val="797B7E"/>
              </a:buClr>
              <a:buSzPct val="85000"/>
              <a:defRPr/>
            </a:pPr>
            <a:r>
              <a:rPr lang="en-US" sz="2800" dirty="0">
                <a:latin typeface="Arial" panose="020B0604020202020204" pitchFamily="34" charset="0"/>
                <a:cs typeface="Arial" panose="020B0604020202020204" pitchFamily="34" charset="0"/>
              </a:rPr>
              <a:t>A selected group of some elements from the totality of the population is known as the sample. </a:t>
            </a:r>
          </a:p>
          <a:p>
            <a:pPr algn="just">
              <a:lnSpc>
                <a:spcPct val="90000"/>
              </a:lnSpc>
              <a:spcBef>
                <a:spcPct val="20000"/>
              </a:spcBef>
              <a:buClr>
                <a:srgbClr val="797B7E"/>
              </a:buClr>
              <a:buSzPct val="85000"/>
              <a:defRPr/>
            </a:pPr>
            <a:endParaRPr lang="en-US" sz="2800" dirty="0">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latin typeface="Arial" panose="020B0604020202020204" pitchFamily="34" charset="0"/>
                <a:cs typeface="Arial" panose="020B0604020202020204" pitchFamily="34" charset="0"/>
              </a:rPr>
              <a:t>It is from the study of this sample that something is known and said about the whole population. The assumption is that what is revealed about the sample will be true about the population as a whole.</a:t>
            </a:r>
            <a:endParaRPr lang="en-US" sz="2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021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and Inferential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indent="0" algn="just">
              <a:buNone/>
            </a:pPr>
            <a:r>
              <a:rPr lang="en-US" sz="2800" dirty="0">
                <a:latin typeface="Arial" panose="020B0604020202020204" pitchFamily="34" charset="0"/>
                <a:cs typeface="Arial" panose="020B0604020202020204" pitchFamily="34" charset="0"/>
              </a:rPr>
              <a:t>When analyzing data, such as the grades earned by 100 students, it is possible to use both descriptive and inferential statistics in your analysis. Typically, in most research conducted on groups of people, you will use both descriptive and inferential statistics to analyze your results and draw conclusions. So what are descriptive and inferential statistics? And what are their differences?</a:t>
            </a:r>
          </a:p>
        </p:txBody>
      </p:sp>
    </p:spTree>
    <p:extLst>
      <p:ext uri="{BB962C8B-B14F-4D97-AF65-F5344CB8AC3E}">
        <p14:creationId xmlns:p14="http://schemas.microsoft.com/office/powerpoint/2010/main" val="78092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But it may not be true always as it depends on the way the sample is drawn.</a:t>
            </a:r>
          </a:p>
          <a:p>
            <a:pPr algn="just">
              <a:lnSpc>
                <a:spcPct val="90000"/>
              </a:lnSpc>
              <a:spcBef>
                <a:spcPct val="20000"/>
              </a:spcBef>
              <a:buClr>
                <a:srgbClr val="797B7E"/>
              </a:buClr>
              <a:buSzPct val="85000"/>
              <a:defRPr/>
            </a:pPr>
            <a:endParaRPr lang="en-US" sz="2800" dirty="0">
              <a:solidFill>
                <a:prstClr val="black"/>
              </a:solidFill>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 If the sample is a replica of the population, the foregoing assumption is true. </a:t>
            </a:r>
          </a:p>
          <a:p>
            <a:pPr algn="just">
              <a:lnSpc>
                <a:spcPct val="90000"/>
              </a:lnSpc>
              <a:spcBef>
                <a:spcPct val="20000"/>
              </a:spcBef>
              <a:buClr>
                <a:srgbClr val="797B7E"/>
              </a:buClr>
              <a:buSzPct val="85000"/>
              <a:defRPr/>
            </a:pPr>
            <a:endParaRPr lang="en-US" sz="2800" dirty="0">
              <a:solidFill>
                <a:prstClr val="black"/>
              </a:solidFill>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But, if it is biased, such inferences about the population cannot be true.</a:t>
            </a:r>
            <a:endParaRPr lang="en-US" sz="3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14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93102"/>
          </a:xfrm>
        </p:spPr>
        <p:txBody>
          <a:bodyPr>
            <a:noAutofit/>
          </a:bodyPr>
          <a:lstStyle/>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A biased sample is one that is selected in such a way that it yields a sample value which is much different from the true or population value. Hence it is basic requirement for inferential research that the sample should be free from bias. </a:t>
            </a:r>
          </a:p>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In other words, it should be representative of the population. A representative sample is a sample which has all those characteristics present in the same amount or intensity in which they are found in the population. </a:t>
            </a:r>
            <a:endParaRPr lang="en-US" sz="2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199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93102"/>
          </a:xfrm>
        </p:spPr>
        <p:txBody>
          <a:bodyPr>
            <a:normAutofit lnSpcReduction="10000"/>
          </a:bodyPr>
          <a:lstStyle/>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Bias in selecting a sample can be avoided and it can be made representative of the population by selecting it randomly.</a:t>
            </a:r>
          </a:p>
          <a:p>
            <a:pPr algn="just">
              <a:lnSpc>
                <a:spcPct val="90000"/>
              </a:lnSpc>
              <a:spcBef>
                <a:spcPct val="20000"/>
              </a:spcBef>
              <a:buClr>
                <a:srgbClr val="797B7E"/>
              </a:buClr>
              <a:buSzPct val="85000"/>
              <a:defRPr/>
            </a:pPr>
            <a:endParaRPr lang="en-US" sz="2800" dirty="0">
              <a:solidFill>
                <a:prstClr val="black"/>
              </a:solidFill>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 A random sample involves small errors in predicting population value and this error can be estimated also. </a:t>
            </a:r>
          </a:p>
          <a:p>
            <a:pPr algn="just">
              <a:lnSpc>
                <a:spcPct val="90000"/>
              </a:lnSpc>
              <a:spcBef>
                <a:spcPct val="20000"/>
              </a:spcBef>
              <a:buClr>
                <a:srgbClr val="797B7E"/>
              </a:buClr>
              <a:buSzPct val="85000"/>
              <a:defRPr/>
            </a:pPr>
            <a:endParaRPr lang="en-US" sz="2800" dirty="0">
              <a:solidFill>
                <a:prstClr val="black"/>
              </a:solidFill>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solidFill>
                  <a:prstClr val="black"/>
                </a:solidFill>
                <a:latin typeface="Arial" panose="020B0604020202020204" pitchFamily="34" charset="0"/>
                <a:cs typeface="Arial" panose="020B0604020202020204" pitchFamily="34" charset="0"/>
              </a:rPr>
              <a:t>Thus the objective should always be to draw an unbiased random and representative sample.</a:t>
            </a:r>
            <a:endParaRPr lang="en-US" sz="2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085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Population vs Sample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algn="just">
              <a:lnSpc>
                <a:spcPct val="90000"/>
              </a:lnSpc>
              <a:spcBef>
                <a:spcPct val="20000"/>
              </a:spcBef>
              <a:buClr>
                <a:srgbClr val="797B7E"/>
              </a:buClr>
              <a:buSzPct val="85000"/>
              <a:defRPr/>
            </a:pPr>
            <a:r>
              <a:rPr lang="en-US" sz="2800" dirty="0">
                <a:latin typeface="Arial" panose="020B0604020202020204" pitchFamily="34" charset="0"/>
                <a:cs typeface="Arial" panose="020B0604020202020204" pitchFamily="34" charset="0"/>
              </a:rPr>
              <a:t>In order to draw such a representative sample, a sample plan has to be prepared.</a:t>
            </a:r>
          </a:p>
          <a:p>
            <a:pPr algn="just">
              <a:lnSpc>
                <a:spcPct val="90000"/>
              </a:lnSpc>
              <a:spcBef>
                <a:spcPct val="20000"/>
              </a:spcBef>
              <a:buClr>
                <a:srgbClr val="797B7E"/>
              </a:buClr>
              <a:buSzPct val="85000"/>
              <a:defRPr/>
            </a:pPr>
            <a:endParaRPr lang="en-US" sz="2800" dirty="0">
              <a:latin typeface="Arial" panose="020B0604020202020204" pitchFamily="34" charset="0"/>
              <a:cs typeface="Arial" panose="020B0604020202020204" pitchFamily="34" charset="0"/>
            </a:endParaRPr>
          </a:p>
          <a:p>
            <a:pPr algn="just">
              <a:lnSpc>
                <a:spcPct val="90000"/>
              </a:lnSpc>
              <a:spcBef>
                <a:spcPct val="20000"/>
              </a:spcBef>
              <a:buClr>
                <a:srgbClr val="797B7E"/>
              </a:buClr>
              <a:buSzPct val="85000"/>
              <a:defRPr/>
            </a:pPr>
            <a:r>
              <a:rPr lang="en-US" sz="2800" dirty="0">
                <a:latin typeface="Arial" panose="020B0604020202020204" pitchFamily="34" charset="0"/>
                <a:cs typeface="Arial" panose="020B0604020202020204" pitchFamily="34" charset="0"/>
              </a:rPr>
              <a:t>It means a plan which, if properly executed can guarantee that if we were to repeat a study on a number of different samples each of a particular size drawn from a given population, our findings would not differ from the findings that we would get if the given population as a whole was studied by more than specified proportions of sample</a:t>
            </a:r>
            <a:endParaRPr lang="en-US" sz="2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50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Example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93102"/>
          </a:xfrm>
        </p:spPr>
        <p:txBody>
          <a:bodyPr>
            <a:normAutofit fontScale="92500"/>
          </a:bodyPr>
          <a:lstStyle/>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State whether each of the following is a Sample or Population</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1. Total number of Absentees by all students in a  </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    University during last month.</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2. Number of </a:t>
            </a:r>
            <a:r>
              <a:rPr lang="en-US" sz="2800" dirty="0" err="1">
                <a:solidFill>
                  <a:prstClr val="black"/>
                </a:solidFill>
                <a:latin typeface="Arial" panose="020B0604020202020204" pitchFamily="34" charset="0"/>
                <a:cs typeface="Arial" panose="020B0604020202020204" pitchFamily="34" charset="0"/>
              </a:rPr>
              <a:t>Colour</a:t>
            </a:r>
            <a:r>
              <a:rPr lang="en-US" sz="2800" dirty="0">
                <a:solidFill>
                  <a:prstClr val="black"/>
                </a:solidFill>
                <a:latin typeface="Arial" panose="020B0604020202020204" pitchFamily="34" charset="0"/>
                <a:cs typeface="Arial" panose="020B0604020202020204" pitchFamily="34" charset="0"/>
              </a:rPr>
              <a:t> TV sets owned by all families </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    in Islamabad.</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3. Monthly Salaries of all employees of a company.</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4. Wheat yield per acre for 5 piece of land.</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5. Number of computers sold during the last month </a:t>
            </a:r>
          </a:p>
          <a:p>
            <a:pPr marL="0" lvl="0" indent="0" algn="just">
              <a:lnSpc>
                <a:spcPct val="90000"/>
              </a:lnSpc>
              <a:spcBef>
                <a:spcPct val="20000"/>
              </a:spcBef>
              <a:buClr>
                <a:srgbClr val="797B7E"/>
              </a:buClr>
              <a:buSzPct val="85000"/>
              <a:buNone/>
              <a:defRPr/>
            </a:pPr>
            <a:r>
              <a:rPr lang="en-US" sz="2800" dirty="0">
                <a:solidFill>
                  <a:prstClr val="black"/>
                </a:solidFill>
                <a:latin typeface="Arial" panose="020B0604020202020204" pitchFamily="34" charset="0"/>
                <a:cs typeface="Arial" panose="020B0604020202020204" pitchFamily="34" charset="0"/>
              </a:rPr>
              <a:t>    at all Computers stores in Islamabad.</a:t>
            </a:r>
            <a:endParaRPr lang="en-US" sz="3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600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Sampling</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lvl="0" indent="0" algn="just">
              <a:lnSpc>
                <a:spcPct val="90000"/>
              </a:lnSpc>
              <a:spcBef>
                <a:spcPct val="20000"/>
              </a:spcBef>
              <a:buClr>
                <a:srgbClr val="797B7E"/>
              </a:buClr>
              <a:buSzPct val="85000"/>
              <a:buNone/>
              <a:defRPr/>
            </a:pPr>
            <a:r>
              <a:rPr lang="en-US" sz="2800" dirty="0">
                <a:latin typeface="Arial" panose="020B0604020202020204" pitchFamily="34" charset="0"/>
                <a:cs typeface="Arial" panose="020B0604020202020204" pitchFamily="34" charset="0"/>
              </a:rPr>
              <a:t>Sampling. It is the process of selecting a </a:t>
            </a:r>
          </a:p>
          <a:p>
            <a:pPr marL="0" lvl="0" indent="0" algn="just">
              <a:lnSpc>
                <a:spcPct val="90000"/>
              </a:lnSpc>
              <a:spcBef>
                <a:spcPct val="20000"/>
              </a:spcBef>
              <a:buClr>
                <a:srgbClr val="797B7E"/>
              </a:buClr>
              <a:buSzPct val="85000"/>
              <a:buNone/>
              <a:defRPr/>
            </a:pPr>
            <a:r>
              <a:rPr lang="en-US" sz="2800" dirty="0">
                <a:latin typeface="Arial" panose="020B0604020202020204" pitchFamily="34" charset="0"/>
                <a:cs typeface="Arial" panose="020B0604020202020204" pitchFamily="34" charset="0"/>
              </a:rPr>
              <a:t>sample from the population.</a:t>
            </a:r>
            <a:endParaRPr lang="en-US" sz="2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4079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92DC8-6100-4113-B55B-C0FFE292B95E}"/>
              </a:ext>
            </a:extLst>
          </p:cNvPr>
          <p:cNvSpPr>
            <a:spLocks noGrp="1"/>
          </p:cNvSpPr>
          <p:nvPr>
            <p:ph idx="1"/>
          </p:nvPr>
        </p:nvSpPr>
        <p:spPr/>
        <p:txBody>
          <a:bodyPr/>
          <a:lstStyle/>
          <a:p>
            <a:pPr marL="0" lvl="0" indent="0" algn="ctr">
              <a:spcBef>
                <a:spcPts val="0"/>
              </a:spcBef>
              <a:buClrTx/>
              <a:buSzTx/>
              <a:buNone/>
            </a:pPr>
            <a:endParaRPr lang="en-GB" sz="5400" b="1" dirty="0">
              <a:solidFill>
                <a:prstClr val="black"/>
              </a:solidFill>
              <a:latin typeface="Arial" panose="020B0604020202020204" pitchFamily="34" charset="0"/>
              <a:cs typeface="Arial" panose="020B0604020202020204" pitchFamily="34" charset="0"/>
            </a:endParaRPr>
          </a:p>
          <a:p>
            <a:pPr marL="0" lvl="0" indent="0" algn="ctr">
              <a:spcBef>
                <a:spcPts val="0"/>
              </a:spcBef>
              <a:buClrTx/>
              <a:buSzTx/>
              <a:buNone/>
            </a:pPr>
            <a:endParaRPr lang="en-GB" sz="5400" b="1" dirty="0">
              <a:solidFill>
                <a:prstClr val="black"/>
              </a:solidFill>
              <a:latin typeface="Arial" panose="020B0604020202020204" pitchFamily="34" charset="0"/>
              <a:cs typeface="Arial" panose="020B0604020202020204" pitchFamily="34" charset="0"/>
            </a:endParaRPr>
          </a:p>
          <a:p>
            <a:pPr marL="0" lvl="0" indent="0" algn="ctr">
              <a:spcBef>
                <a:spcPts val="0"/>
              </a:spcBef>
              <a:buClrTx/>
              <a:buSzTx/>
              <a:buNone/>
            </a:pPr>
            <a:r>
              <a:rPr lang="en-GB" sz="5400" b="1" dirty="0">
                <a:solidFill>
                  <a:prstClr val="black"/>
                </a:solidFill>
                <a:latin typeface="Arial" panose="020B0604020202020204" pitchFamily="34" charset="0"/>
                <a:cs typeface="Arial" panose="020B0604020202020204" pitchFamily="34" charset="0"/>
              </a:rPr>
              <a:t>Thank you!</a:t>
            </a:r>
            <a:endParaRPr lang="en-GB" sz="4800" b="1" dirty="0">
              <a:solidFill>
                <a:prstClr val="black"/>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011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algn="just"/>
            <a:r>
              <a:rPr lang="en-US" sz="2800" dirty="0">
                <a:latin typeface="Arial" panose="020B0604020202020204" pitchFamily="34" charset="0"/>
                <a:cs typeface="Arial" panose="020B0604020202020204" pitchFamily="34" charset="0"/>
              </a:rPr>
              <a:t>Descriptive statistics is the term given to the analysis of data that helps describe, show or summarize data in a meaningful way.</a:t>
            </a:r>
          </a:p>
          <a:p>
            <a:pPr marL="0" indent="0" algn="just">
              <a:buNone/>
            </a:pPr>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Descriptive statistics do not, however, allow us to make conclusions beyond the data we have analyzed or reach conclusions regarding any hypotheses we might have made. They are simply a way to describe our data.</a:t>
            </a:r>
          </a:p>
        </p:txBody>
      </p:sp>
    </p:spTree>
    <p:extLst>
      <p:ext uri="{BB962C8B-B14F-4D97-AF65-F5344CB8AC3E}">
        <p14:creationId xmlns:p14="http://schemas.microsoft.com/office/powerpoint/2010/main" val="30584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a:bodyPr>
          <a:lstStyle/>
          <a:p>
            <a:pPr algn="just"/>
            <a:r>
              <a:rPr lang="en-US" sz="2800" dirty="0">
                <a:latin typeface="Arial" panose="020B0604020202020204" pitchFamily="34" charset="0"/>
                <a:cs typeface="Arial" panose="020B0604020202020204" pitchFamily="34" charset="0"/>
              </a:rPr>
              <a:t>Descriptive statistics are very important because if we simply presented our raw data it would be hard to visualize what the data was showing, especially if there was a lot of it.</a:t>
            </a:r>
          </a:p>
          <a:p>
            <a:pPr marL="0" indent="0" algn="just">
              <a:buNone/>
            </a:pPr>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rPr>
              <a:t>Descriptive statistics therefore enable us to present the data in a more meaningful way, which allows simpler interpretation of the data. </a:t>
            </a:r>
          </a:p>
        </p:txBody>
      </p:sp>
    </p:spTree>
    <p:extLst>
      <p:ext uri="{BB962C8B-B14F-4D97-AF65-F5344CB8AC3E}">
        <p14:creationId xmlns:p14="http://schemas.microsoft.com/office/powerpoint/2010/main" val="363569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algn="just"/>
            <a:r>
              <a:rPr lang="en-US" sz="2800" dirty="0">
                <a:solidFill>
                  <a:prstClr val="black"/>
                </a:solidFill>
                <a:latin typeface="Arial" panose="020B0604020202020204" pitchFamily="34" charset="0"/>
                <a:cs typeface="Arial" panose="020B0604020202020204" pitchFamily="34" charset="0"/>
              </a:rPr>
              <a:t>For example, if we had the results of 100 pieces of students' coursework, we may be interested in the overall performance of those students. </a:t>
            </a:r>
          </a:p>
          <a:p>
            <a:pPr marL="0" indent="0" algn="just">
              <a:buNone/>
            </a:pPr>
            <a:endParaRPr lang="en-US" sz="2800" dirty="0">
              <a:solidFill>
                <a:prstClr val="black"/>
              </a:solidFill>
              <a:latin typeface="Arial" panose="020B0604020202020204" pitchFamily="34" charset="0"/>
              <a:cs typeface="Arial" panose="020B0604020202020204" pitchFamily="34" charset="0"/>
            </a:endParaRPr>
          </a:p>
          <a:p>
            <a:pPr algn="just"/>
            <a:r>
              <a:rPr lang="en-US" sz="2800" dirty="0">
                <a:solidFill>
                  <a:prstClr val="black"/>
                </a:solidFill>
                <a:latin typeface="Arial" panose="020B0604020202020204" pitchFamily="34" charset="0"/>
                <a:cs typeface="Arial" panose="020B0604020202020204" pitchFamily="34" charset="0"/>
              </a:rPr>
              <a:t>We would also be interested in the distribution or spread of the grades. Descriptive statistics allow us to do this.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978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a:bodyPr>
          <a:lstStyle/>
          <a:p>
            <a:pPr marL="0" indent="0" algn="just">
              <a:buNone/>
            </a:pPr>
            <a:r>
              <a:rPr lang="en-US" sz="3200" dirty="0">
                <a:latin typeface="Arial" panose="020B0604020202020204" pitchFamily="34" charset="0"/>
                <a:cs typeface="Arial" panose="020B0604020202020204" pitchFamily="34" charset="0"/>
              </a:rPr>
              <a:t>Typically, there are two general types of techniques that are used to describe data.</a:t>
            </a:r>
          </a:p>
          <a:p>
            <a:pPr marL="0" indent="0" algn="just">
              <a:buNone/>
            </a:pPr>
            <a:endParaRPr lang="en-US" sz="2800" b="1" dirty="0"/>
          </a:p>
          <a:p>
            <a:pPr marL="0" indent="0" algn="just">
              <a:buNone/>
            </a:pPr>
            <a:r>
              <a:rPr lang="en-US" sz="2800" b="1" dirty="0"/>
              <a:t>Measures of central tendency</a:t>
            </a:r>
            <a:r>
              <a:rPr lang="en-US" sz="2800" dirty="0"/>
              <a:t>: </a:t>
            </a:r>
          </a:p>
          <a:p>
            <a:pPr marL="0" indent="0" algn="just">
              <a:buNone/>
            </a:pPr>
            <a:endParaRPr lang="en-US" sz="2800" dirty="0"/>
          </a:p>
          <a:p>
            <a:pPr marL="0" indent="0" algn="just">
              <a:buNone/>
            </a:pPr>
            <a:r>
              <a:rPr lang="en-US" sz="2800" dirty="0">
                <a:latin typeface="Arial" panose="020B0604020202020204" pitchFamily="34" charset="0"/>
                <a:cs typeface="Arial" panose="020B0604020202020204" pitchFamily="34" charset="0"/>
              </a:rPr>
              <a:t>These are ways of describing the central position of a frequency distribution for a group of data. </a:t>
            </a:r>
          </a:p>
        </p:txBody>
      </p:sp>
    </p:spTree>
    <p:extLst>
      <p:ext uri="{BB962C8B-B14F-4D97-AF65-F5344CB8AC3E}">
        <p14:creationId xmlns:p14="http://schemas.microsoft.com/office/powerpoint/2010/main" val="11817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80560"/>
          </a:xfrm>
        </p:spPr>
        <p:txBody>
          <a:bodyPr>
            <a:normAutofit/>
          </a:bodyPr>
          <a:lstStyle/>
          <a:p>
            <a:pPr algn="just"/>
            <a:r>
              <a:rPr lang="en-US" sz="2800" dirty="0">
                <a:solidFill>
                  <a:prstClr val="black"/>
                </a:solidFill>
                <a:latin typeface="Arial" panose="020B0604020202020204" pitchFamily="34" charset="0"/>
                <a:cs typeface="Arial" panose="020B0604020202020204" pitchFamily="34" charset="0"/>
              </a:rPr>
              <a:t>In this case, the frequency distribution is simply the distribution and pattern of grades scored by the 100 students from the lowest to the highest. </a:t>
            </a:r>
          </a:p>
          <a:p>
            <a:pPr algn="just"/>
            <a:endParaRPr lang="en-US" sz="2800" dirty="0">
              <a:solidFill>
                <a:prstClr val="black"/>
              </a:solidFill>
              <a:latin typeface="Arial" panose="020B0604020202020204" pitchFamily="34" charset="0"/>
              <a:cs typeface="Arial" panose="020B0604020202020204" pitchFamily="34" charset="0"/>
            </a:endParaRPr>
          </a:p>
          <a:p>
            <a:pPr algn="just"/>
            <a:r>
              <a:rPr lang="en-US" sz="2800" dirty="0">
                <a:solidFill>
                  <a:prstClr val="black"/>
                </a:solidFill>
                <a:latin typeface="Arial" panose="020B0604020202020204" pitchFamily="34" charset="0"/>
                <a:cs typeface="Arial" panose="020B0604020202020204" pitchFamily="34" charset="0"/>
              </a:rPr>
              <a:t>We can describe this central position using a number of statistics, including the mode, median, and mean.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7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522763"/>
          </a:xfrm>
        </p:spPr>
        <p:txBody>
          <a:bodyPr>
            <a:normAutofit/>
          </a:bodyPr>
          <a:lstStyle/>
          <a:p>
            <a:pPr marL="0" indent="0" algn="just">
              <a:buNone/>
            </a:pPr>
            <a:r>
              <a:rPr lang="en-US" sz="2800" b="1" dirty="0">
                <a:latin typeface="Arial" panose="020B0604020202020204" pitchFamily="34" charset="0"/>
                <a:cs typeface="Arial" panose="020B0604020202020204" pitchFamily="34" charset="0"/>
              </a:rPr>
              <a:t>Measures of spread: </a:t>
            </a:r>
          </a:p>
          <a:p>
            <a:pPr algn="just"/>
            <a:r>
              <a:rPr lang="en-US" sz="2800" dirty="0">
                <a:latin typeface="Arial" panose="020B0604020202020204" pitchFamily="34" charset="0"/>
                <a:cs typeface="Arial" panose="020B0604020202020204" pitchFamily="34" charset="0"/>
              </a:rPr>
              <a:t>These are ways of summarizing a group of data by describing how spread out the scores are. For example, the mean score of our 100 students may be 65 out of 100.</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 However, not all students will have scored 65 marks. Rather, their scores will be spread out. Some will be lower and others higher. </a:t>
            </a:r>
          </a:p>
        </p:txBody>
      </p:sp>
    </p:spTree>
    <p:extLst>
      <p:ext uri="{BB962C8B-B14F-4D97-AF65-F5344CB8AC3E}">
        <p14:creationId xmlns:p14="http://schemas.microsoft.com/office/powerpoint/2010/main" val="205045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Descriptive Statistics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522763"/>
          </a:xfrm>
        </p:spPr>
        <p:txBody>
          <a:bodyPr>
            <a:normAutofit/>
          </a:bodyPr>
          <a:lstStyle/>
          <a:p>
            <a:pPr algn="just"/>
            <a:r>
              <a:rPr lang="en-US" sz="2800" dirty="0">
                <a:solidFill>
                  <a:prstClr val="black"/>
                </a:solidFill>
                <a:latin typeface="Arial" panose="020B0604020202020204" pitchFamily="34" charset="0"/>
                <a:cs typeface="Arial" panose="020B0604020202020204" pitchFamily="34" charset="0"/>
              </a:rPr>
              <a:t>Measures of spread help us to summarize how spread out these scores are. </a:t>
            </a:r>
          </a:p>
          <a:p>
            <a:pPr algn="just"/>
            <a:endParaRPr lang="en-US" sz="2800" dirty="0">
              <a:solidFill>
                <a:prstClr val="black"/>
              </a:solidFill>
              <a:latin typeface="Arial" panose="020B0604020202020204" pitchFamily="34" charset="0"/>
              <a:cs typeface="Arial" panose="020B0604020202020204" pitchFamily="34" charset="0"/>
            </a:endParaRPr>
          </a:p>
          <a:p>
            <a:pPr algn="just"/>
            <a:r>
              <a:rPr lang="en-US" sz="2800" dirty="0">
                <a:solidFill>
                  <a:prstClr val="black"/>
                </a:solidFill>
                <a:latin typeface="Arial" panose="020B0604020202020204" pitchFamily="34" charset="0"/>
                <a:cs typeface="Arial" panose="020B0604020202020204" pitchFamily="34" charset="0"/>
              </a:rPr>
              <a:t>To describe this spread, a number of statistics are available to us, including the range, quartiles, absolute deviation, variance and standard deviation.</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17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larity">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999</TotalTime>
  <Words>1591</Words>
  <Application>Microsoft Office PowerPoint</Application>
  <PresentationFormat>On-screen Show (4:3)</PresentationFormat>
  <Paragraphs>132</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Century Gothic</vt:lpstr>
      <vt:lpstr>Garamond</vt:lpstr>
      <vt:lpstr>Clarity</vt:lpstr>
      <vt:lpstr>Savon</vt:lpstr>
      <vt:lpstr>PowerPoint Presentation</vt:lpstr>
      <vt:lpstr>Descriptive and Inferential Statistics </vt:lpstr>
      <vt:lpstr>Descriptive Statistics </vt:lpstr>
      <vt:lpstr>Descriptive Statistics </vt:lpstr>
      <vt:lpstr>Descriptive Statistics </vt:lpstr>
      <vt:lpstr>Descriptive Statistics </vt:lpstr>
      <vt:lpstr>Descriptive Statistics </vt:lpstr>
      <vt:lpstr>Descriptive Statistics </vt:lpstr>
      <vt:lpstr>Descriptive Statistics </vt:lpstr>
      <vt:lpstr>Descriptive Statistics </vt:lpstr>
      <vt:lpstr>Descriptive Statistics </vt:lpstr>
      <vt:lpstr>Descriptive Statistics </vt:lpstr>
      <vt:lpstr>Inferential Statistics </vt:lpstr>
      <vt:lpstr>Inferential Statistics </vt:lpstr>
      <vt:lpstr>Descriptive vs Inferential Statistics </vt:lpstr>
      <vt:lpstr>Descriptive vs Inferential Statistics </vt:lpstr>
      <vt:lpstr>Population vs Sample</vt:lpstr>
      <vt:lpstr>Population vs Sample</vt:lpstr>
      <vt:lpstr>Population vs Sample</vt:lpstr>
      <vt:lpstr>Population vs Sample</vt:lpstr>
      <vt:lpstr>Population vs Sample</vt:lpstr>
      <vt:lpstr>Population vs Sample</vt:lpstr>
      <vt:lpstr>Population vs Sample</vt:lpstr>
      <vt:lpstr>Example</vt:lpstr>
      <vt:lpstr>Sampling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80</cp:revision>
  <dcterms:created xsi:type="dcterms:W3CDTF">2022-09-10T13:48:09Z</dcterms:created>
  <dcterms:modified xsi:type="dcterms:W3CDTF">2022-09-27T09:33:18Z</dcterms:modified>
</cp:coreProperties>
</file>