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714" r:id="rId2"/>
  </p:sldMasterIdLst>
  <p:notesMasterIdLst>
    <p:notesMasterId r:id="rId27"/>
  </p:notesMasterIdLst>
  <p:sldIdLst>
    <p:sldId id="368" r:id="rId3"/>
    <p:sldId id="369" r:id="rId4"/>
    <p:sldId id="406" r:id="rId5"/>
    <p:sldId id="408" r:id="rId6"/>
    <p:sldId id="407" r:id="rId7"/>
    <p:sldId id="417" r:id="rId8"/>
    <p:sldId id="418" r:id="rId9"/>
    <p:sldId id="377" r:id="rId10"/>
    <p:sldId id="412" r:id="rId11"/>
    <p:sldId id="413" r:id="rId12"/>
    <p:sldId id="414" r:id="rId13"/>
    <p:sldId id="415" r:id="rId14"/>
    <p:sldId id="416" r:id="rId15"/>
    <p:sldId id="419" r:id="rId16"/>
    <p:sldId id="378" r:id="rId17"/>
    <p:sldId id="410" r:id="rId18"/>
    <p:sldId id="400" r:id="rId19"/>
    <p:sldId id="379" r:id="rId20"/>
    <p:sldId id="411" r:id="rId21"/>
    <p:sldId id="401" r:id="rId22"/>
    <p:sldId id="421" r:id="rId23"/>
    <p:sldId id="380" r:id="rId24"/>
    <p:sldId id="402" r:id="rId25"/>
    <p:sldId id="371"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147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9194E4-79C8-41B0-9AF4-53058728BAB5}" type="datetimeFigureOut">
              <a:rPr lang="en-US" smtClean="0"/>
              <a:t>10/24/2022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BFD4BB-E70E-4D5C-83E2-D95045F6F69E}" type="slidenum">
              <a:rPr lang="en-US" smtClean="0"/>
              <a:t>‹#›</a:t>
            </a:fld>
            <a:endParaRPr lang="en-US"/>
          </a:p>
        </p:txBody>
      </p:sp>
    </p:spTree>
    <p:extLst>
      <p:ext uri="{BB962C8B-B14F-4D97-AF65-F5344CB8AC3E}">
        <p14:creationId xmlns:p14="http://schemas.microsoft.com/office/powerpoint/2010/main" val="1859167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9D63FB-4DD9-4903-83FE-F80270576417}" type="datetime1">
              <a:rPr lang="en-US" smtClean="0"/>
              <a:pPr/>
              <a:t>10/24/2022</a:t>
            </a:fld>
            <a:endParaRPr lang="en-US"/>
          </a:p>
        </p:txBody>
      </p:sp>
      <p:sp>
        <p:nvSpPr>
          <p:cNvPr id="5" name="Footer Placeholder 4"/>
          <p:cNvSpPr>
            <a:spLocks noGrp="1"/>
          </p:cNvSpPr>
          <p:nvPr>
            <p:ph type="ftr" sz="quarter" idx="11"/>
          </p:nvPr>
        </p:nvSpPr>
        <p:spPr/>
        <p:txBody>
          <a:bodyPr/>
          <a:lstStyle/>
          <a:p>
            <a:r>
              <a:rPr lang="en-US"/>
              <a:t>CSC102 Discrete Structures</a:t>
            </a:r>
          </a:p>
        </p:txBody>
      </p:sp>
      <p:sp>
        <p:nvSpPr>
          <p:cNvPr id="6" name="Slide Number Placeholder 5"/>
          <p:cNvSpPr>
            <a:spLocks noGrp="1"/>
          </p:cNvSpPr>
          <p:nvPr>
            <p:ph type="sldNum" sz="quarter" idx="12"/>
          </p:nvPr>
        </p:nvSpPr>
        <p:spPr/>
        <p:txBody>
          <a:bodyPr/>
          <a:lstStyle/>
          <a:p>
            <a:fld id="{8ACE3F9D-533B-438E-AA49-48601E6C708E}"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1980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0E3EED-3DA2-4ED4-9C83-CEA1A9E43AAB}" type="datetime1">
              <a:rPr lang="en-US" smtClean="0"/>
              <a:pPr/>
              <a:t>10/24/2022</a:t>
            </a:fld>
            <a:endParaRPr lang="en-US"/>
          </a:p>
        </p:txBody>
      </p:sp>
      <p:sp>
        <p:nvSpPr>
          <p:cNvPr id="5" name="Footer Placeholder 4"/>
          <p:cNvSpPr>
            <a:spLocks noGrp="1"/>
          </p:cNvSpPr>
          <p:nvPr>
            <p:ph type="ftr" sz="quarter" idx="11"/>
          </p:nvPr>
        </p:nvSpPr>
        <p:spPr/>
        <p:txBody>
          <a:bodyPr/>
          <a:lstStyle/>
          <a:p>
            <a:r>
              <a:rPr lang="en-US"/>
              <a:t>CSC102 Discrete Structures</a:t>
            </a:r>
          </a:p>
        </p:txBody>
      </p:sp>
      <p:sp>
        <p:nvSpPr>
          <p:cNvPr id="6" name="Slide Number Placeholder 5"/>
          <p:cNvSpPr>
            <a:spLocks noGrp="1"/>
          </p:cNvSpPr>
          <p:nvPr>
            <p:ph type="sldNum" sz="quarter" idx="12"/>
          </p:nvPr>
        </p:nvSpPr>
        <p:spPr/>
        <p:txBody>
          <a:bodyPr/>
          <a:lstStyle/>
          <a:p>
            <a:fld id="{8ACE3F9D-533B-438E-AA49-48601E6C708E}" type="slidenum">
              <a:rPr lang="en-US" smtClean="0"/>
              <a:pPr/>
              <a:t>‹#›</a:t>
            </a:fld>
            <a:endParaRPr lang="en-US"/>
          </a:p>
        </p:txBody>
      </p:sp>
    </p:spTree>
    <p:extLst>
      <p:ext uri="{BB962C8B-B14F-4D97-AF65-F5344CB8AC3E}">
        <p14:creationId xmlns:p14="http://schemas.microsoft.com/office/powerpoint/2010/main" val="4137173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7ADCE-E054-4FA0-B715-AC4537BA8B51}" type="datetime1">
              <a:rPr lang="en-US" smtClean="0"/>
              <a:pPr/>
              <a:t>10/24/2022</a:t>
            </a:fld>
            <a:endParaRPr lang="en-US"/>
          </a:p>
        </p:txBody>
      </p:sp>
      <p:sp>
        <p:nvSpPr>
          <p:cNvPr id="5" name="Footer Placeholder 4"/>
          <p:cNvSpPr>
            <a:spLocks noGrp="1"/>
          </p:cNvSpPr>
          <p:nvPr>
            <p:ph type="ftr" sz="quarter" idx="11"/>
          </p:nvPr>
        </p:nvSpPr>
        <p:spPr/>
        <p:txBody>
          <a:bodyPr/>
          <a:lstStyle/>
          <a:p>
            <a:r>
              <a:rPr lang="en-US"/>
              <a:t>CSC102 Discrete Structures</a:t>
            </a:r>
          </a:p>
        </p:txBody>
      </p:sp>
      <p:sp>
        <p:nvSpPr>
          <p:cNvPr id="6" name="Slide Number Placeholder 5"/>
          <p:cNvSpPr>
            <a:spLocks noGrp="1"/>
          </p:cNvSpPr>
          <p:nvPr>
            <p:ph type="sldNum" sz="quarter" idx="12"/>
          </p:nvPr>
        </p:nvSpPr>
        <p:spPr/>
        <p:txBody>
          <a:bodyPr/>
          <a:lstStyle/>
          <a:p>
            <a:fld id="{8ACE3F9D-533B-438E-AA49-48601E6C708E}" type="slidenum">
              <a:rPr lang="en-US" smtClean="0"/>
              <a:pPr/>
              <a:t>‹#›</a:t>
            </a:fld>
            <a:endParaRPr lang="en-US"/>
          </a:p>
        </p:txBody>
      </p:sp>
    </p:spTree>
    <p:extLst>
      <p:ext uri="{BB962C8B-B14F-4D97-AF65-F5344CB8AC3E}">
        <p14:creationId xmlns:p14="http://schemas.microsoft.com/office/powerpoint/2010/main" val="22857042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9144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80902" y="1275025"/>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088136" y="1385316"/>
            <a:ext cx="6967728" cy="4087368"/>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3794760" y="1267730"/>
            <a:ext cx="1554480"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3886200" y="1267731"/>
            <a:ext cx="1371600" cy="548640"/>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71281" y="2091263"/>
            <a:ext cx="6801440" cy="2590800"/>
          </a:xfrm>
        </p:spPr>
        <p:txBody>
          <a:bodyPr tIns="45720" bIns="45720" anchor="ctr">
            <a:noAutofit/>
          </a:bodyPr>
          <a:lstStyle>
            <a:lvl1pPr algn="ctr">
              <a:lnSpc>
                <a:spcPct val="83000"/>
              </a:lnSpc>
              <a:defRPr lang="en-US" sz="6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171575" y="4682062"/>
            <a:ext cx="6803136" cy="502920"/>
          </a:xfrm>
        </p:spPr>
        <p:txBody>
          <a:bodyPr>
            <a:normAutofit/>
          </a:bodyPr>
          <a:lstStyle>
            <a:lvl1pPr marL="0" indent="0" algn="ctr">
              <a:spcBef>
                <a:spcPts val="0"/>
              </a:spcBef>
              <a:buNone/>
              <a:defRPr sz="1400" spc="80" baseline="0">
                <a:solidFill>
                  <a:schemeClr val="tx1"/>
                </a:solidFill>
              </a:defRPr>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vl6pPr marL="2286000" indent="0" algn="ctr">
              <a:buNone/>
              <a:defRPr sz="1400"/>
            </a:lvl6pPr>
            <a:lvl7pPr marL="2743200" indent="0" algn="ctr">
              <a:buNone/>
              <a:defRPr sz="1400"/>
            </a:lvl7pPr>
            <a:lvl8pPr marL="3200400" indent="0" algn="ctr">
              <a:buNone/>
              <a:defRPr sz="1400"/>
            </a:lvl8pPr>
            <a:lvl9pPr marL="3657600" indent="0" algn="ctr">
              <a:buNone/>
              <a:defRPr sz="1400"/>
            </a:lvl9pPr>
          </a:lstStyle>
          <a:p>
            <a:r>
              <a:rPr lang="en-US"/>
              <a:t>Click to edit Master subtitle style</a:t>
            </a:r>
            <a:endParaRPr lang="en-US" dirty="0"/>
          </a:p>
        </p:txBody>
      </p:sp>
      <p:sp>
        <p:nvSpPr>
          <p:cNvPr id="20" name="Date Placeholder 19"/>
          <p:cNvSpPr>
            <a:spLocks noGrp="1"/>
          </p:cNvSpPr>
          <p:nvPr>
            <p:ph type="dt" sz="half" idx="10"/>
          </p:nvPr>
        </p:nvSpPr>
        <p:spPr>
          <a:xfrm>
            <a:off x="3931920" y="1327188"/>
            <a:ext cx="1280160" cy="457200"/>
          </a:xfrm>
        </p:spPr>
        <p:txBody>
          <a:bodyPr/>
          <a:lstStyle>
            <a:lvl1pPr algn="ctr">
              <a:defRPr sz="1100" spc="0" baseline="0">
                <a:solidFill>
                  <a:schemeClr val="tx1"/>
                </a:solidFill>
                <a:latin typeface="+mn-lt"/>
              </a:defRPr>
            </a:lvl1pPr>
          </a:lstStyle>
          <a:p>
            <a:fld id="{8C20E4EF-B5E4-4C0A-9787-C4B535462EFA}" type="datetimeFigureOut">
              <a:rPr lang="en-US" smtClean="0"/>
              <a:t>10/24/2022</a:t>
            </a:fld>
            <a:endParaRPr lang="en-US"/>
          </a:p>
        </p:txBody>
      </p:sp>
      <p:sp>
        <p:nvSpPr>
          <p:cNvPr id="21" name="Footer Placeholder 20"/>
          <p:cNvSpPr>
            <a:spLocks noGrp="1"/>
          </p:cNvSpPr>
          <p:nvPr>
            <p:ph type="ftr" sz="quarter" idx="11"/>
          </p:nvPr>
        </p:nvSpPr>
        <p:spPr>
          <a:xfrm>
            <a:off x="1104936" y="5211060"/>
            <a:ext cx="4429125" cy="228600"/>
          </a:xfrm>
        </p:spPr>
        <p:txBody>
          <a:bodyPr/>
          <a:lstStyle>
            <a:lvl1pPr algn="l">
              <a:defRPr sz="900">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6455190" y="5212080"/>
            <a:ext cx="1583911" cy="228600"/>
          </a:xfrm>
        </p:spPr>
        <p:txBody>
          <a:bodyPr/>
          <a:lstStyle>
            <a:lvl1pPr>
              <a:defRPr>
                <a:solidFill>
                  <a:schemeClr val="tx1">
                    <a:lumMod val="75000"/>
                    <a:lumOff val="25000"/>
                  </a:schemeClr>
                </a:solidFill>
              </a:defRPr>
            </a:lvl1pPr>
          </a:lstStyle>
          <a:p>
            <a:fld id="{50446708-658B-4B12-8D2A-9E703D7019BE}" type="slidenum">
              <a:rPr lang="en-US" smtClean="0"/>
              <a:t>‹#›</a:t>
            </a:fld>
            <a:endParaRPr lang="en-US"/>
          </a:p>
        </p:txBody>
      </p:sp>
    </p:spTree>
    <p:extLst>
      <p:ext uri="{BB962C8B-B14F-4D97-AF65-F5344CB8AC3E}">
        <p14:creationId xmlns:p14="http://schemas.microsoft.com/office/powerpoint/2010/main" val="50542688"/>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20E4EF-B5E4-4C0A-9787-C4B535462EFA}" type="datetimeFigureOut">
              <a:rPr lang="en-US" smtClean="0"/>
              <a:t>10/24/2022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446708-658B-4B12-8D2A-9E703D7019BE}" type="slidenum">
              <a:rPr lang="en-US" smtClean="0"/>
              <a:t>‹#›</a:t>
            </a:fld>
            <a:endParaRPr lang="en-US"/>
          </a:p>
        </p:txBody>
      </p:sp>
    </p:spTree>
    <p:extLst>
      <p:ext uri="{BB962C8B-B14F-4D97-AF65-F5344CB8AC3E}">
        <p14:creationId xmlns:p14="http://schemas.microsoft.com/office/powerpoint/2010/main" val="38749527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9144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980902" y="1275025"/>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088136" y="1385316"/>
            <a:ext cx="6967728" cy="4087368"/>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3794760" y="1267730"/>
            <a:ext cx="1554480"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3886200" y="1267731"/>
            <a:ext cx="1371600" cy="548640"/>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172717" y="2094309"/>
            <a:ext cx="6803136" cy="2587752"/>
          </a:xfrm>
        </p:spPr>
        <p:txBody>
          <a:bodyPr anchor="ctr">
            <a:noAutofit/>
          </a:bodyPr>
          <a:lstStyle>
            <a:lvl1pPr algn="ctr">
              <a:lnSpc>
                <a:spcPct val="83000"/>
              </a:lnSpc>
              <a:defRPr lang="en-US" sz="6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172718" y="4682062"/>
            <a:ext cx="6803136" cy="502920"/>
          </a:xfrm>
        </p:spPr>
        <p:txBody>
          <a:bodyPr anchor="t">
            <a:normAutofit/>
          </a:bodyPr>
          <a:lstStyle>
            <a:lvl1pPr marL="0" indent="0" algn="ctr">
              <a:buNone/>
              <a:defRPr sz="1400">
                <a:solidFill>
                  <a:schemeClr val="tx1"/>
                </a:solidFill>
                <a:effectLst/>
              </a:defRPr>
            </a:lvl1pPr>
            <a:lvl2pPr marL="457200" indent="0">
              <a:buNone/>
              <a:defRPr sz="1400">
                <a:solidFill>
                  <a:schemeClr val="tx1">
                    <a:tint val="75000"/>
                  </a:schemeClr>
                </a:solidFill>
              </a:defRPr>
            </a:lvl2pPr>
            <a:lvl3pPr marL="914400" indent="0">
              <a:buNone/>
              <a:defRPr sz="14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931920" y="1325880"/>
            <a:ext cx="1280160" cy="457200"/>
          </a:xfrm>
        </p:spPr>
        <p:txBody>
          <a:bodyPr/>
          <a:lstStyle>
            <a:lvl1pPr algn="ctr">
              <a:defRPr lang="en-US" sz="1100" kern="1200" spc="0" baseline="0">
                <a:solidFill>
                  <a:schemeClr val="tx1"/>
                </a:solidFill>
                <a:latin typeface="+mn-lt"/>
                <a:ea typeface="+mn-ea"/>
                <a:cs typeface="+mn-cs"/>
              </a:defRPr>
            </a:lvl1pPr>
          </a:lstStyle>
          <a:p>
            <a:fld id="{8C20E4EF-B5E4-4C0A-9787-C4B535462EFA}" type="datetimeFigureOut">
              <a:rPr lang="en-US" smtClean="0"/>
              <a:t>10/24/2022</a:t>
            </a:fld>
            <a:endParaRPr lang="en-US"/>
          </a:p>
        </p:txBody>
      </p:sp>
      <p:sp>
        <p:nvSpPr>
          <p:cNvPr id="5" name="Footer Placeholder 4"/>
          <p:cNvSpPr>
            <a:spLocks noGrp="1"/>
          </p:cNvSpPr>
          <p:nvPr>
            <p:ph type="ftr" sz="quarter" idx="11"/>
          </p:nvPr>
        </p:nvSpPr>
        <p:spPr>
          <a:xfrm>
            <a:off x="1104679" y="5211060"/>
            <a:ext cx="4430268"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6453378" y="5211060"/>
            <a:ext cx="1584198" cy="228600"/>
          </a:xfrm>
        </p:spPr>
        <p:txBody>
          <a:bodyPr/>
          <a:lstStyle/>
          <a:p>
            <a:fld id="{50446708-658B-4B12-8D2A-9E703D7019BE}" type="slidenum">
              <a:rPr lang="en-US" smtClean="0"/>
              <a:t>‹#›</a:t>
            </a:fld>
            <a:endParaRPr lang="en-US"/>
          </a:p>
        </p:txBody>
      </p:sp>
    </p:spTree>
    <p:extLst>
      <p:ext uri="{BB962C8B-B14F-4D97-AF65-F5344CB8AC3E}">
        <p14:creationId xmlns:p14="http://schemas.microsoft.com/office/powerpoint/2010/main" val="3449953151"/>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3152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488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20E4EF-B5E4-4C0A-9787-C4B535462EFA}" type="datetimeFigureOut">
              <a:rPr lang="en-US" smtClean="0"/>
              <a:t>10/24/2022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446708-658B-4B12-8D2A-9E703D7019BE}" type="slidenum">
              <a:rPr lang="en-US" smtClean="0"/>
              <a:t>‹#›</a:t>
            </a:fld>
            <a:endParaRPr lang="en-US"/>
          </a:p>
        </p:txBody>
      </p:sp>
    </p:spTree>
    <p:extLst>
      <p:ext uri="{BB962C8B-B14F-4D97-AF65-F5344CB8AC3E}">
        <p14:creationId xmlns:p14="http://schemas.microsoft.com/office/powerpoint/2010/main" val="37090560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731520" y="2074334"/>
            <a:ext cx="365760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31520" y="2755898"/>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2074334"/>
            <a:ext cx="365760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756581"/>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20E4EF-B5E4-4C0A-9787-C4B535462EFA}" type="datetimeFigureOut">
              <a:rPr lang="en-US" smtClean="0"/>
              <a:t>10/24/2022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446708-658B-4B12-8D2A-9E703D7019BE}" type="slidenum">
              <a:rPr lang="en-US" smtClean="0"/>
              <a:t>‹#›</a:t>
            </a:fld>
            <a:endParaRPr lang="en-US"/>
          </a:p>
        </p:txBody>
      </p:sp>
    </p:spTree>
    <p:extLst>
      <p:ext uri="{BB962C8B-B14F-4D97-AF65-F5344CB8AC3E}">
        <p14:creationId xmlns:p14="http://schemas.microsoft.com/office/powerpoint/2010/main" val="20134940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20E4EF-B5E4-4C0A-9787-C4B535462EFA}" type="datetimeFigureOut">
              <a:rPr lang="en-US" smtClean="0"/>
              <a:t>10/24/2022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446708-658B-4B12-8D2A-9E703D7019BE}" type="slidenum">
              <a:rPr lang="en-US" smtClean="0"/>
              <a:t>‹#›</a:t>
            </a:fld>
            <a:endParaRPr lang="en-US"/>
          </a:p>
        </p:txBody>
      </p:sp>
    </p:spTree>
    <p:extLst>
      <p:ext uri="{BB962C8B-B14F-4D97-AF65-F5344CB8AC3E}">
        <p14:creationId xmlns:p14="http://schemas.microsoft.com/office/powerpoint/2010/main" val="30414892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20E4EF-B5E4-4C0A-9787-C4B535462EFA}" type="datetimeFigureOut">
              <a:rPr lang="en-US" smtClean="0"/>
              <a:t>10/24/2022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446708-658B-4B12-8D2A-9E703D7019BE}" type="slidenum">
              <a:rPr lang="en-US" smtClean="0"/>
              <a:t>‹#›</a:t>
            </a:fld>
            <a:endParaRPr lang="en-US"/>
          </a:p>
        </p:txBody>
      </p:sp>
    </p:spTree>
    <p:extLst>
      <p:ext uri="{BB962C8B-B14F-4D97-AF65-F5344CB8AC3E}">
        <p14:creationId xmlns:p14="http://schemas.microsoft.com/office/powerpoint/2010/main" val="23220180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184147" y="173736"/>
            <a:ext cx="6398514" cy="65105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6765290" y="173736"/>
            <a:ext cx="2194560" cy="651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7392"/>
            <a:ext cx="1823085" cy="1645920"/>
          </a:xfrm>
        </p:spPr>
        <p:txBody>
          <a:bodyPr anchor="b">
            <a:normAutofit/>
          </a:bodyPr>
          <a:lstStyle>
            <a:lvl1pPr algn="l" defTabSz="914400" rtl="0" eaLnBrk="1" latinLnBrk="0" hangingPunct="1">
              <a:lnSpc>
                <a:spcPct val="90000"/>
              </a:lnSpc>
              <a:spcBef>
                <a:spcPct val="0"/>
              </a:spcBef>
              <a:buNone/>
              <a:defRPr lang="en-US" sz="24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68976" y="907143"/>
            <a:ext cx="5428856" cy="5043714"/>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72300" y="2286000"/>
            <a:ext cx="1823085" cy="3505200"/>
          </a:xfrm>
        </p:spPr>
        <p:txBody>
          <a:bodyPr>
            <a:normAutofit/>
          </a:bodyPr>
          <a:lstStyle>
            <a:lvl1pPr marL="0" indent="0">
              <a:lnSpc>
                <a:spcPct val="110000"/>
              </a:lnSpc>
              <a:spcBef>
                <a:spcPts val="800"/>
              </a:spcBef>
              <a:buNone/>
              <a:defRPr sz="13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8C20E4EF-B5E4-4C0A-9787-C4B535462EFA}" type="datetimeFigureOut">
              <a:rPr lang="en-US" smtClean="0"/>
              <a:t>10/24/2022</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7795258" y="6310086"/>
            <a:ext cx="1097280" cy="274320"/>
          </a:xfrm>
        </p:spPr>
        <p:txBody>
          <a:bodyPr/>
          <a:lstStyle>
            <a:lvl1pPr>
              <a:defRPr>
                <a:solidFill>
                  <a:srgbClr val="FFFFFF"/>
                </a:solidFill>
              </a:defRPr>
            </a:lvl1pPr>
          </a:lstStyle>
          <a:p>
            <a:fld id="{50446708-658B-4B12-8D2A-9E703D7019BE}" type="slidenum">
              <a:rPr lang="en-US" smtClean="0"/>
              <a:t>‹#›</a:t>
            </a:fld>
            <a:endParaRPr lang="en-US"/>
          </a:p>
        </p:txBody>
      </p:sp>
      <p:sp>
        <p:nvSpPr>
          <p:cNvPr id="12" name="Rectangle 11"/>
          <p:cNvSpPr/>
          <p:nvPr/>
        </p:nvSpPr>
        <p:spPr>
          <a:xfrm>
            <a:off x="6868160" y="274320"/>
            <a:ext cx="1988820" cy="630936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61580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7DFA81-FF35-40E2-AA6F-C4E4697E2C73}" type="datetime1">
              <a:rPr lang="en-US" smtClean="0"/>
              <a:pPr/>
              <a:t>10/24/2022</a:t>
            </a:fld>
            <a:endParaRPr lang="en-US"/>
          </a:p>
        </p:txBody>
      </p:sp>
      <p:sp>
        <p:nvSpPr>
          <p:cNvPr id="5" name="Footer Placeholder 4"/>
          <p:cNvSpPr>
            <a:spLocks noGrp="1"/>
          </p:cNvSpPr>
          <p:nvPr>
            <p:ph type="ftr" sz="quarter" idx="11"/>
          </p:nvPr>
        </p:nvSpPr>
        <p:spPr/>
        <p:txBody>
          <a:bodyPr/>
          <a:lstStyle/>
          <a:p>
            <a:r>
              <a:rPr lang="en-US"/>
              <a:t>CSC102 Discrete Structures</a:t>
            </a:r>
          </a:p>
        </p:txBody>
      </p:sp>
      <p:sp>
        <p:nvSpPr>
          <p:cNvPr id="6" name="Slide Number Placeholder 5"/>
          <p:cNvSpPr>
            <a:spLocks noGrp="1"/>
          </p:cNvSpPr>
          <p:nvPr>
            <p:ph type="sldNum" sz="quarter" idx="12"/>
          </p:nvPr>
        </p:nvSpPr>
        <p:spPr/>
        <p:txBody>
          <a:bodyPr/>
          <a:lstStyle/>
          <a:p>
            <a:fld id="{8ACE3F9D-533B-438E-AA49-48601E6C708E}" type="slidenum">
              <a:rPr lang="en-US" smtClean="0"/>
              <a:pPr/>
              <a:t>‹#›</a:t>
            </a:fld>
            <a:endParaRPr lang="en-US"/>
          </a:p>
        </p:txBody>
      </p:sp>
    </p:spTree>
    <p:extLst>
      <p:ext uri="{BB962C8B-B14F-4D97-AF65-F5344CB8AC3E}">
        <p14:creationId xmlns:p14="http://schemas.microsoft.com/office/powerpoint/2010/main" val="22145027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6765290" y="173736"/>
            <a:ext cx="2194560" cy="651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3504"/>
            <a:ext cx="1824228" cy="1645920"/>
          </a:xfrm>
        </p:spPr>
        <p:txBody>
          <a:bodyPr anchor="b">
            <a:noAutofit/>
          </a:bodyPr>
          <a:lstStyle>
            <a:lvl1pPr algn="l">
              <a:defRPr sz="24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71449" y="173736"/>
            <a:ext cx="6398514" cy="6510528"/>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972300" y="2286000"/>
            <a:ext cx="1824228" cy="3502152"/>
          </a:xfrm>
        </p:spPr>
        <p:txBody>
          <a:bodyPr>
            <a:normAutofit/>
          </a:bodyPr>
          <a:lstStyle>
            <a:lvl1pPr marL="0" indent="0" algn="l">
              <a:lnSpc>
                <a:spcPct val="110000"/>
              </a:lnSpc>
              <a:spcBef>
                <a:spcPts val="800"/>
              </a:spcBef>
              <a:buNone/>
              <a:defRPr sz="13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8C20E4EF-B5E4-4C0A-9787-C4B535462EFA}" type="datetimeFigureOut">
              <a:rPr lang="en-US" smtClean="0"/>
              <a:t>10/24/2022</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9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7797546" y="6309360"/>
            <a:ext cx="1097280" cy="274320"/>
          </a:xfrm>
        </p:spPr>
        <p:txBody>
          <a:bodyPr/>
          <a:lstStyle>
            <a:lvl1pPr>
              <a:defRPr>
                <a:solidFill>
                  <a:srgbClr val="FFFFFF"/>
                </a:solidFill>
              </a:defRPr>
            </a:lvl1pPr>
          </a:lstStyle>
          <a:p>
            <a:fld id="{50446708-658B-4B12-8D2A-9E703D7019BE}" type="slidenum">
              <a:rPr lang="en-US" smtClean="0"/>
              <a:t>‹#›</a:t>
            </a:fld>
            <a:endParaRPr lang="en-US"/>
          </a:p>
        </p:txBody>
      </p:sp>
      <p:sp>
        <p:nvSpPr>
          <p:cNvPr id="11" name="Rectangle 10"/>
          <p:cNvSpPr/>
          <p:nvPr/>
        </p:nvSpPr>
        <p:spPr>
          <a:xfrm>
            <a:off x="6868160" y="274320"/>
            <a:ext cx="1988820" cy="630936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7626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20E4EF-B5E4-4C0A-9787-C4B535462EFA}" type="datetimeFigureOut">
              <a:rPr lang="en-US" smtClean="0"/>
              <a:t>10/24/2022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446708-658B-4B12-8D2A-9E703D7019BE}" type="slidenum">
              <a:rPr lang="en-US" smtClean="0"/>
              <a:t>‹#›</a:t>
            </a:fld>
            <a:endParaRPr lang="en-US"/>
          </a:p>
        </p:txBody>
      </p:sp>
    </p:spTree>
    <p:extLst>
      <p:ext uri="{BB962C8B-B14F-4D97-AF65-F5344CB8AC3E}">
        <p14:creationId xmlns:p14="http://schemas.microsoft.com/office/powerpoint/2010/main" val="650431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00"/>
            <a:ext cx="177165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762000"/>
            <a:ext cx="60579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20E4EF-B5E4-4C0A-9787-C4B535462EFA}" type="datetimeFigureOut">
              <a:rPr lang="en-US" smtClean="0"/>
              <a:t>10/24/2022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446708-658B-4B12-8D2A-9E703D7019BE}" type="slidenum">
              <a:rPr lang="en-US" smtClean="0"/>
              <a:t>‹#›</a:t>
            </a:fld>
            <a:endParaRPr lang="en-US"/>
          </a:p>
        </p:txBody>
      </p:sp>
    </p:spTree>
    <p:extLst>
      <p:ext uri="{BB962C8B-B14F-4D97-AF65-F5344CB8AC3E}">
        <p14:creationId xmlns:p14="http://schemas.microsoft.com/office/powerpoint/2010/main" val="456927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708B4E-9E6D-47DB-A8C9-443A66B04FA1}" type="datetime1">
              <a:rPr lang="en-US" smtClean="0"/>
              <a:pPr/>
              <a:t>10/24/2022</a:t>
            </a:fld>
            <a:endParaRPr lang="en-US"/>
          </a:p>
        </p:txBody>
      </p:sp>
      <p:sp>
        <p:nvSpPr>
          <p:cNvPr id="5" name="Footer Placeholder 4"/>
          <p:cNvSpPr>
            <a:spLocks noGrp="1"/>
          </p:cNvSpPr>
          <p:nvPr>
            <p:ph type="ftr" sz="quarter" idx="11"/>
          </p:nvPr>
        </p:nvSpPr>
        <p:spPr/>
        <p:txBody>
          <a:bodyPr/>
          <a:lstStyle/>
          <a:p>
            <a:r>
              <a:rPr lang="en-US"/>
              <a:t>CSC102 Discrete Structures</a:t>
            </a:r>
          </a:p>
        </p:txBody>
      </p:sp>
      <p:sp>
        <p:nvSpPr>
          <p:cNvPr id="6" name="Slide Number Placeholder 5"/>
          <p:cNvSpPr>
            <a:spLocks noGrp="1"/>
          </p:cNvSpPr>
          <p:nvPr>
            <p:ph type="sldNum" sz="quarter" idx="12"/>
          </p:nvPr>
        </p:nvSpPr>
        <p:spPr/>
        <p:txBody>
          <a:bodyPr/>
          <a:lstStyle/>
          <a:p>
            <a:fld id="{8ACE3F9D-533B-438E-AA49-48601E6C708E}"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194269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AD187-3CAF-4EEB-B511-D277A7E40C82}" type="datetime1">
              <a:rPr lang="en-US" smtClean="0"/>
              <a:pPr/>
              <a:t>10/24/2022</a:t>
            </a:fld>
            <a:endParaRPr lang="en-US"/>
          </a:p>
        </p:txBody>
      </p:sp>
      <p:sp>
        <p:nvSpPr>
          <p:cNvPr id="6" name="Footer Placeholder 5"/>
          <p:cNvSpPr>
            <a:spLocks noGrp="1"/>
          </p:cNvSpPr>
          <p:nvPr>
            <p:ph type="ftr" sz="quarter" idx="11"/>
          </p:nvPr>
        </p:nvSpPr>
        <p:spPr/>
        <p:txBody>
          <a:bodyPr/>
          <a:lstStyle/>
          <a:p>
            <a:r>
              <a:rPr lang="en-US"/>
              <a:t>CSC102 Discrete Structures</a:t>
            </a:r>
          </a:p>
        </p:txBody>
      </p:sp>
      <p:sp>
        <p:nvSpPr>
          <p:cNvPr id="7" name="Slide Number Placeholder 6"/>
          <p:cNvSpPr>
            <a:spLocks noGrp="1"/>
          </p:cNvSpPr>
          <p:nvPr>
            <p:ph type="sldNum" sz="quarter" idx="12"/>
          </p:nvPr>
        </p:nvSpPr>
        <p:spPr/>
        <p:txBody>
          <a:bodyPr/>
          <a:lstStyle/>
          <a:p>
            <a:fld id="{8ACE3F9D-533B-438E-AA49-48601E6C708E}" type="slidenum">
              <a:rPr lang="en-US" smtClean="0"/>
              <a:pPr/>
              <a:t>‹#›</a:t>
            </a:fld>
            <a:endParaRPr lang="en-US"/>
          </a:p>
        </p:txBody>
      </p:sp>
    </p:spTree>
    <p:extLst>
      <p:ext uri="{BB962C8B-B14F-4D97-AF65-F5344CB8AC3E}">
        <p14:creationId xmlns:p14="http://schemas.microsoft.com/office/powerpoint/2010/main" val="2759662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DFEB82-3297-42CA-9AC7-D3ECF198E013}" type="datetime1">
              <a:rPr lang="en-US" smtClean="0"/>
              <a:pPr/>
              <a:t>10/24/2022</a:t>
            </a:fld>
            <a:endParaRPr lang="en-US"/>
          </a:p>
        </p:txBody>
      </p:sp>
      <p:sp>
        <p:nvSpPr>
          <p:cNvPr id="8" name="Footer Placeholder 7"/>
          <p:cNvSpPr>
            <a:spLocks noGrp="1"/>
          </p:cNvSpPr>
          <p:nvPr>
            <p:ph type="ftr" sz="quarter" idx="11"/>
          </p:nvPr>
        </p:nvSpPr>
        <p:spPr/>
        <p:txBody>
          <a:bodyPr/>
          <a:lstStyle/>
          <a:p>
            <a:r>
              <a:rPr lang="en-US"/>
              <a:t>CSC102 Discrete Structures</a:t>
            </a:r>
          </a:p>
        </p:txBody>
      </p:sp>
      <p:sp>
        <p:nvSpPr>
          <p:cNvPr id="9" name="Slide Number Placeholder 8"/>
          <p:cNvSpPr>
            <a:spLocks noGrp="1"/>
          </p:cNvSpPr>
          <p:nvPr>
            <p:ph type="sldNum" sz="quarter" idx="12"/>
          </p:nvPr>
        </p:nvSpPr>
        <p:spPr/>
        <p:txBody>
          <a:bodyPr/>
          <a:lstStyle/>
          <a:p>
            <a:fld id="{8ACE3F9D-533B-438E-AA49-48601E6C708E}"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9286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8348733-E273-4EF3-8143-57B6AA49A592}" type="datetime1">
              <a:rPr lang="en-US" smtClean="0"/>
              <a:pPr/>
              <a:t>10/24/2022</a:t>
            </a:fld>
            <a:endParaRPr lang="en-US"/>
          </a:p>
        </p:txBody>
      </p:sp>
      <p:sp>
        <p:nvSpPr>
          <p:cNvPr id="4" name="Footer Placeholder 3"/>
          <p:cNvSpPr>
            <a:spLocks noGrp="1"/>
          </p:cNvSpPr>
          <p:nvPr>
            <p:ph type="ftr" sz="quarter" idx="11"/>
          </p:nvPr>
        </p:nvSpPr>
        <p:spPr/>
        <p:txBody>
          <a:bodyPr/>
          <a:lstStyle/>
          <a:p>
            <a:r>
              <a:rPr lang="en-US"/>
              <a:t>CSC102 Discrete Structures</a:t>
            </a:r>
          </a:p>
        </p:txBody>
      </p:sp>
      <p:sp>
        <p:nvSpPr>
          <p:cNvPr id="5" name="Slide Number Placeholder 4"/>
          <p:cNvSpPr>
            <a:spLocks noGrp="1"/>
          </p:cNvSpPr>
          <p:nvPr>
            <p:ph type="sldNum" sz="quarter" idx="12"/>
          </p:nvPr>
        </p:nvSpPr>
        <p:spPr/>
        <p:txBody>
          <a:bodyPr/>
          <a:lstStyle/>
          <a:p>
            <a:fld id="{8ACE3F9D-533B-438E-AA49-48601E6C708E}" type="slidenum">
              <a:rPr lang="en-US" smtClean="0"/>
              <a:pPr/>
              <a:t>‹#›</a:t>
            </a:fld>
            <a:endParaRPr lang="en-US"/>
          </a:p>
        </p:txBody>
      </p:sp>
    </p:spTree>
    <p:extLst>
      <p:ext uri="{BB962C8B-B14F-4D97-AF65-F5344CB8AC3E}">
        <p14:creationId xmlns:p14="http://schemas.microsoft.com/office/powerpoint/2010/main" val="2844993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616BD8-1159-4CEE-BF69-08E8DE6F04D4}" type="datetime1">
              <a:rPr lang="en-US" smtClean="0"/>
              <a:pPr/>
              <a:t>10/24/2022</a:t>
            </a:fld>
            <a:endParaRPr lang="en-US"/>
          </a:p>
        </p:txBody>
      </p:sp>
      <p:sp>
        <p:nvSpPr>
          <p:cNvPr id="3" name="Footer Placeholder 2"/>
          <p:cNvSpPr>
            <a:spLocks noGrp="1"/>
          </p:cNvSpPr>
          <p:nvPr>
            <p:ph type="ftr" sz="quarter" idx="11"/>
          </p:nvPr>
        </p:nvSpPr>
        <p:spPr/>
        <p:txBody>
          <a:bodyPr/>
          <a:lstStyle/>
          <a:p>
            <a:r>
              <a:rPr lang="en-US"/>
              <a:t>CSC102 Discrete Structures</a:t>
            </a:r>
          </a:p>
        </p:txBody>
      </p:sp>
      <p:sp>
        <p:nvSpPr>
          <p:cNvPr id="4" name="Slide Number Placeholder 3"/>
          <p:cNvSpPr>
            <a:spLocks noGrp="1"/>
          </p:cNvSpPr>
          <p:nvPr>
            <p:ph type="sldNum" sz="quarter" idx="12"/>
          </p:nvPr>
        </p:nvSpPr>
        <p:spPr/>
        <p:txBody>
          <a:bodyPr/>
          <a:lstStyle/>
          <a:p>
            <a:fld id="{8ACE3F9D-533B-438E-AA49-48601E6C708E}" type="slidenum">
              <a:rPr lang="en-US" smtClean="0"/>
              <a:pPr/>
              <a:t>‹#›</a:t>
            </a:fld>
            <a:endParaRPr lang="en-US"/>
          </a:p>
        </p:txBody>
      </p:sp>
    </p:spTree>
    <p:extLst>
      <p:ext uri="{BB962C8B-B14F-4D97-AF65-F5344CB8AC3E}">
        <p14:creationId xmlns:p14="http://schemas.microsoft.com/office/powerpoint/2010/main" val="418655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55B0FE-4AC0-4D7B-83B1-A18CD9CB8AEE}" type="datetime1">
              <a:rPr lang="en-US" smtClean="0"/>
              <a:pPr/>
              <a:t>10/24/2022</a:t>
            </a:fld>
            <a:endParaRPr lang="en-US"/>
          </a:p>
        </p:txBody>
      </p:sp>
      <p:sp>
        <p:nvSpPr>
          <p:cNvPr id="6" name="Footer Placeholder 5"/>
          <p:cNvSpPr>
            <a:spLocks noGrp="1"/>
          </p:cNvSpPr>
          <p:nvPr>
            <p:ph type="ftr" sz="quarter" idx="11"/>
          </p:nvPr>
        </p:nvSpPr>
        <p:spPr/>
        <p:txBody>
          <a:bodyPr/>
          <a:lstStyle/>
          <a:p>
            <a:r>
              <a:rPr lang="en-US"/>
              <a:t>CSC102 Discrete Structures</a:t>
            </a:r>
          </a:p>
        </p:txBody>
      </p:sp>
      <p:sp>
        <p:nvSpPr>
          <p:cNvPr id="7" name="Slide Number Placeholder 6"/>
          <p:cNvSpPr>
            <a:spLocks noGrp="1"/>
          </p:cNvSpPr>
          <p:nvPr>
            <p:ph type="sldNum" sz="quarter" idx="12"/>
          </p:nvPr>
        </p:nvSpPr>
        <p:spPr/>
        <p:txBody>
          <a:bodyPr/>
          <a:lstStyle/>
          <a:p>
            <a:fld id="{8ACE3F9D-533B-438E-AA49-48601E6C708E}"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614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52F497-D16F-472A-8AB2-6923D245D09D}" type="datetime1">
              <a:rPr lang="en-US" smtClean="0"/>
              <a:pPr/>
              <a:t>10/24/2022</a:t>
            </a:fld>
            <a:endParaRPr lang="en-US"/>
          </a:p>
        </p:txBody>
      </p:sp>
      <p:sp>
        <p:nvSpPr>
          <p:cNvPr id="6" name="Footer Placeholder 5"/>
          <p:cNvSpPr>
            <a:spLocks noGrp="1"/>
          </p:cNvSpPr>
          <p:nvPr>
            <p:ph type="ftr" sz="quarter" idx="11"/>
          </p:nvPr>
        </p:nvSpPr>
        <p:spPr/>
        <p:txBody>
          <a:bodyPr/>
          <a:lstStyle/>
          <a:p>
            <a:r>
              <a:rPr lang="en-US"/>
              <a:t>CSC102 Discrete Structures</a:t>
            </a:r>
          </a:p>
        </p:txBody>
      </p:sp>
      <p:sp>
        <p:nvSpPr>
          <p:cNvPr id="7" name="Slide Number Placeholder 6"/>
          <p:cNvSpPr>
            <a:spLocks noGrp="1"/>
          </p:cNvSpPr>
          <p:nvPr>
            <p:ph type="sldNum" sz="quarter" idx="12"/>
          </p:nvPr>
        </p:nvSpPr>
        <p:spPr/>
        <p:txBody>
          <a:bodyPr/>
          <a:lstStyle/>
          <a:p>
            <a:fld id="{8ACE3F9D-533B-438E-AA49-48601E6C708E}" type="slidenum">
              <a:rPr lang="en-US" smtClean="0"/>
              <a:pPr/>
              <a:t>‹#›</a:t>
            </a:fld>
            <a:endParaRPr lang="en-US"/>
          </a:p>
        </p:txBody>
      </p:sp>
    </p:spTree>
    <p:extLst>
      <p:ext uri="{BB962C8B-B14F-4D97-AF65-F5344CB8AC3E}">
        <p14:creationId xmlns:p14="http://schemas.microsoft.com/office/powerpoint/2010/main" val="2153874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E9BFFB69-46B3-4750-912C-E29F4B8DA29C}" type="datetime1">
              <a:rPr lang="en-US" smtClean="0"/>
              <a:pPr/>
              <a:t>10/24/2022</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a:t>CSC102 Discrete Structures</a:t>
            </a: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8ACE3F9D-533B-438E-AA49-48601E6C708E}" type="slidenum">
              <a:rPr lang="en-US" smtClean="0"/>
              <a:pPr/>
              <a:t>‹#›</a:t>
            </a:fld>
            <a:endParaRPr lang="en-US"/>
          </a:p>
        </p:txBody>
      </p:sp>
    </p:spTree>
    <p:extLst>
      <p:ext uri="{BB962C8B-B14F-4D97-AF65-F5344CB8AC3E}">
        <p14:creationId xmlns:p14="http://schemas.microsoft.com/office/powerpoint/2010/main" val="202444683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76022" y="173736"/>
            <a:ext cx="8791956" cy="6510528"/>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731520" y="642594"/>
            <a:ext cx="768096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31520" y="2103120"/>
            <a:ext cx="768096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34768" y="6309360"/>
            <a:ext cx="2057400" cy="274320"/>
          </a:xfrm>
          <a:prstGeom prst="rect">
            <a:avLst/>
          </a:prstGeom>
        </p:spPr>
        <p:txBody>
          <a:bodyPr vert="horz" lIns="91440" tIns="45720" rIns="91440" bIns="45720" rtlCol="0" anchor="b"/>
          <a:lstStyle>
            <a:lvl1pPr algn="l">
              <a:defRPr sz="900">
                <a:solidFill>
                  <a:schemeClr val="tx1">
                    <a:lumMod val="75000"/>
                    <a:lumOff val="25000"/>
                  </a:schemeClr>
                </a:solidFill>
              </a:defRPr>
            </a:lvl1pPr>
          </a:lstStyle>
          <a:p>
            <a:fld id="{E9BFFB69-46B3-4750-912C-E29F4B8DA29C}" type="datetime1">
              <a:rPr lang="en-US" smtClean="0"/>
              <a:pPr/>
              <a:t>10/24/2022</a:t>
            </a:fld>
            <a:endParaRPr lang="en-US"/>
          </a:p>
        </p:txBody>
      </p:sp>
      <p:sp>
        <p:nvSpPr>
          <p:cNvPr id="5" name="Footer Placeholder 4"/>
          <p:cNvSpPr>
            <a:spLocks noGrp="1"/>
          </p:cNvSpPr>
          <p:nvPr>
            <p:ph type="ftr" sz="quarter" idx="3"/>
          </p:nvPr>
        </p:nvSpPr>
        <p:spPr>
          <a:xfrm>
            <a:off x="2596896" y="6309360"/>
            <a:ext cx="3950208" cy="274320"/>
          </a:xfrm>
          <a:prstGeom prst="rect">
            <a:avLst/>
          </a:prstGeom>
        </p:spPr>
        <p:txBody>
          <a:bodyPr vert="horz" lIns="91440" tIns="45720" rIns="91440" bIns="45720" rtlCol="0" anchor="b"/>
          <a:lstStyle>
            <a:lvl1pPr algn="ctr">
              <a:defRPr sz="900">
                <a:solidFill>
                  <a:schemeClr val="tx1">
                    <a:lumMod val="75000"/>
                    <a:lumOff val="25000"/>
                  </a:schemeClr>
                </a:solidFill>
              </a:defRPr>
            </a:lvl1pPr>
          </a:lstStyle>
          <a:p>
            <a:r>
              <a:rPr lang="en-US"/>
              <a:t>CSC102 Discrete Structures</a:t>
            </a:r>
          </a:p>
        </p:txBody>
      </p:sp>
      <p:sp>
        <p:nvSpPr>
          <p:cNvPr id="6" name="Slide Number Placeholder 5"/>
          <p:cNvSpPr>
            <a:spLocks noGrp="1"/>
          </p:cNvSpPr>
          <p:nvPr>
            <p:ph type="sldNum" sz="quarter" idx="4"/>
          </p:nvPr>
        </p:nvSpPr>
        <p:spPr>
          <a:xfrm>
            <a:off x="7823382" y="6309360"/>
            <a:ext cx="1097280" cy="274320"/>
          </a:xfrm>
          <a:prstGeom prst="rect">
            <a:avLst/>
          </a:prstGeom>
        </p:spPr>
        <p:txBody>
          <a:bodyPr vert="horz" lIns="91440" tIns="45720" rIns="91440" bIns="45720" rtlCol="0" anchor="b"/>
          <a:lstStyle>
            <a:lvl1pPr algn="r">
              <a:defRPr sz="900">
                <a:solidFill>
                  <a:schemeClr val="tx1">
                    <a:lumMod val="75000"/>
                    <a:lumOff val="25000"/>
                  </a:schemeClr>
                </a:solidFill>
              </a:defRPr>
            </a:lvl1pPr>
          </a:lstStyle>
          <a:p>
            <a:fld id="{8ACE3F9D-533B-438E-AA49-48601E6C708E}" type="slidenum">
              <a:rPr lang="en-US" smtClean="0"/>
              <a:pPr/>
              <a:t>‹#›</a:t>
            </a:fld>
            <a:endParaRPr lang="en-US"/>
          </a:p>
        </p:txBody>
      </p:sp>
    </p:spTree>
    <p:extLst>
      <p:ext uri="{BB962C8B-B14F-4D97-AF65-F5344CB8AC3E}">
        <p14:creationId xmlns:p14="http://schemas.microsoft.com/office/powerpoint/2010/main" val="385696630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sldNum="0" hdr="0" ftr="0" dt="0"/>
  <p:txStyles>
    <p:title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3.gif"/><Relationship Id="rId1" Type="http://schemas.openxmlformats.org/officeDocument/2006/relationships/slideLayout" Target="../slideLayouts/slideLayout13.xml"/><Relationship Id="rId4" Type="http://schemas.openxmlformats.org/officeDocument/2006/relationships/image" Target="../media/image15.gif"/></Relationships>
</file>

<file path=ppt/slides/_rels/slide2.xml.rels><?xml version="1.0" encoding="UTF-8" standalone="yes"?>
<Relationships xmlns="http://schemas.openxmlformats.org/package/2006/relationships"><Relationship Id="rId2" Type="http://schemas.openxmlformats.org/officeDocument/2006/relationships/hyperlink" Target="https://www.statisticshowto.com/central-tendency-2/" TargetMode="Externa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image" Target="../media/image16.gif"/><Relationship Id="rId1" Type="http://schemas.openxmlformats.org/officeDocument/2006/relationships/slideLayout" Target="../slideLayouts/slideLayout13.xml"/><Relationship Id="rId5" Type="http://schemas.openxmlformats.org/officeDocument/2006/relationships/image" Target="../media/image19.gif"/><Relationship Id="rId4" Type="http://schemas.openxmlformats.org/officeDocument/2006/relationships/image" Target="../media/image18.gif"/></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image" Target="../media/image21.gif"/><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statisticshowto.com/wp-content/uploads/2013/09/harmonic.png" TargetMode="External"/><Relationship Id="rId1" Type="http://schemas.openxmlformats.org/officeDocument/2006/relationships/slideLayout" Target="../slideLayouts/slideLayout13.xml"/><Relationship Id="rId5" Type="http://schemas.openxmlformats.org/officeDocument/2006/relationships/hyperlink" Target="https://www.statisticshowto.com/ratios-and-rates/" TargetMode="External"/><Relationship Id="rId4" Type="http://schemas.openxmlformats.org/officeDocument/2006/relationships/hyperlink" Target="https://calculushowto.com/calculus-definitions/harmonic-mea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statisticshowto.com/wp-content/uploads/2013/09/geometric-mean.png" TargetMode="Externa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C545C-EAC2-4814-AE8B-2D0C943C3029}"/>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39211BDA-D7DF-4130-A3B3-EE0167636377}"/>
              </a:ext>
            </a:extLst>
          </p:cNvPr>
          <p:cNvSpPr>
            <a:spLocks noGrp="1"/>
          </p:cNvSpPr>
          <p:nvPr>
            <p:ph type="subTitle" idx="1"/>
          </p:nvPr>
        </p:nvSpPr>
        <p:spPr>
          <a:xfrm>
            <a:off x="1192237" y="4391464"/>
            <a:ext cx="6400800" cy="2206283"/>
          </a:xfrm>
        </p:spPr>
        <p:txBody>
          <a:bodyPr>
            <a:normAutofit lnSpcReduction="10000"/>
          </a:bodyPr>
          <a:lstStyle/>
          <a:p>
            <a:pPr algn="ctr"/>
            <a:r>
              <a:rPr lang="en-US" sz="3900" b="1" dirty="0"/>
              <a:t>Probability and Statistics</a:t>
            </a:r>
          </a:p>
          <a:p>
            <a:pPr algn="ctr"/>
            <a:r>
              <a:rPr lang="en-US" sz="2800" b="1" dirty="0">
                <a:solidFill>
                  <a:srgbClr val="000000">
                    <a:lumMod val="75000"/>
                    <a:lumOff val="25000"/>
                  </a:srgbClr>
                </a:solidFill>
              </a:rPr>
              <a:t>(Software Engineering)</a:t>
            </a:r>
            <a:endParaRPr lang="en-US" sz="3200" b="1" dirty="0"/>
          </a:p>
          <a:p>
            <a:pPr algn="ctr"/>
            <a:r>
              <a:rPr lang="en-US" sz="2600" dirty="0"/>
              <a:t>Instructor </a:t>
            </a:r>
            <a:endParaRPr lang="en-US" dirty="0"/>
          </a:p>
          <a:p>
            <a:pPr algn="ctr"/>
            <a:r>
              <a:rPr lang="en-US" sz="3000" b="1" dirty="0"/>
              <a:t>Dr. Bakhtawar</a:t>
            </a:r>
          </a:p>
        </p:txBody>
      </p:sp>
      <p:pic>
        <p:nvPicPr>
          <p:cNvPr id="4" name="Picture 3">
            <a:extLst>
              <a:ext uri="{FF2B5EF4-FFF2-40B4-BE49-F238E27FC236}">
                <a16:creationId xmlns:a16="http://schemas.microsoft.com/office/drawing/2014/main" id="{667F458A-708A-4E75-9D30-9C4DBEA489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71600"/>
            <a:ext cx="9144000" cy="2661764"/>
          </a:xfrm>
          <a:prstGeom prst="rect">
            <a:avLst/>
          </a:prstGeom>
        </p:spPr>
      </p:pic>
    </p:spTree>
    <p:extLst>
      <p:ext uri="{BB962C8B-B14F-4D97-AF65-F5344CB8AC3E}">
        <p14:creationId xmlns:p14="http://schemas.microsoft.com/office/powerpoint/2010/main" val="3155315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302D-533F-415D-A378-3AAD3FB022C7}"/>
              </a:ext>
            </a:extLst>
          </p:cNvPr>
          <p:cNvSpPr>
            <a:spLocks noGrp="1"/>
          </p:cNvSpPr>
          <p:nvPr>
            <p:ph type="title"/>
          </p:nvPr>
        </p:nvSpPr>
        <p:spPr/>
        <p:txBody>
          <a:bodyPr/>
          <a:lstStyle/>
          <a:p>
            <a:r>
              <a:rPr lang="en-US" dirty="0">
                <a:solidFill>
                  <a:srgbClr val="C00000"/>
                </a:solidFill>
                <a:latin typeface="Arial" panose="020B0604020202020204" pitchFamily="34" charset="0"/>
                <a:cs typeface="Arial" panose="020B0604020202020204" pitchFamily="34" charset="0"/>
              </a:rPr>
              <a:t>Difference b/w A.M, G.M, H.M </a:t>
            </a:r>
          </a:p>
        </p:txBody>
      </p:sp>
      <p:sp>
        <p:nvSpPr>
          <p:cNvPr id="3" name="Content Placeholder 2">
            <a:extLst>
              <a:ext uri="{FF2B5EF4-FFF2-40B4-BE49-F238E27FC236}">
                <a16:creationId xmlns:a16="http://schemas.microsoft.com/office/drawing/2014/main" id="{11DD7B0E-0D70-4DAE-B258-712AC85CFABB}"/>
              </a:ext>
            </a:extLst>
          </p:cNvPr>
          <p:cNvSpPr>
            <a:spLocks noGrp="1"/>
          </p:cNvSpPr>
          <p:nvPr>
            <p:ph idx="1"/>
          </p:nvPr>
        </p:nvSpPr>
        <p:spPr>
          <a:xfrm>
            <a:off x="731520" y="2103120"/>
            <a:ext cx="7680960" cy="4754880"/>
          </a:xfrm>
        </p:spPr>
        <p:txBody>
          <a:bodyPr>
            <a:normAutofit/>
          </a:bodyPr>
          <a:lstStyle/>
          <a:p>
            <a:pPr marL="0" marR="0" indent="0" algn="just">
              <a:lnSpc>
                <a:spcPct val="107000"/>
              </a:lnSpc>
              <a:spcBef>
                <a:spcPts val="0"/>
              </a:spcBef>
              <a:spcAft>
                <a:spcPts val="800"/>
              </a:spcAft>
              <a:buNone/>
            </a:pPr>
            <a:r>
              <a:rPr lang="en-US" sz="2800" dirty="0">
                <a:latin typeface="Arial" panose="020B0604020202020204" pitchFamily="34" charset="0"/>
                <a:cs typeface="Arial" panose="020B0604020202020204" pitchFamily="34" charset="0"/>
              </a:rPr>
              <a:t>The harmonic mean answers certain questions about average work rate. For example, suppose a car drives 1 mile at 30 mph and 1 mile at 60 mph. What is average speed over the whole two miles? </a:t>
            </a:r>
          </a:p>
          <a:p>
            <a:pPr marL="0" marR="0" indent="0" algn="just">
              <a:lnSpc>
                <a:spcPct val="107000"/>
              </a:lnSpc>
              <a:spcBef>
                <a:spcPts val="0"/>
              </a:spcBef>
              <a:spcAft>
                <a:spcPts val="800"/>
              </a:spcAft>
              <a:buNone/>
            </a:pPr>
            <a:r>
              <a:rPr lang="en-US" sz="2800" dirty="0">
                <a:latin typeface="Arial" panose="020B0604020202020204" pitchFamily="34" charset="0"/>
                <a:cs typeface="Arial" panose="020B0604020202020204" pitchFamily="34" charset="0"/>
              </a:rPr>
              <a:t>After calculating the harmonic mean the answer will be 40 mph.</a:t>
            </a:r>
          </a:p>
          <a:p>
            <a:pPr marL="0" marR="0" indent="0" algn="just">
              <a:lnSpc>
                <a:spcPct val="107000"/>
              </a:lnSpc>
              <a:spcBef>
                <a:spcPts val="0"/>
              </a:spcBef>
              <a:spcAft>
                <a:spcPts val="800"/>
              </a:spcAft>
              <a:buNone/>
            </a:pPr>
            <a:r>
              <a:rPr lang="en-US" sz="2800" dirty="0">
                <a:latin typeface="Arial" panose="020B0604020202020204" pitchFamily="34" charset="0"/>
                <a:cs typeface="Arial" panose="020B0604020202020204" pitchFamily="34" charset="0"/>
              </a:rPr>
              <a:t>The arithmetic mean of 30 and 60. This leads to  A=(30+60)/2=45 , which is too fast.</a:t>
            </a:r>
          </a:p>
        </p:txBody>
      </p:sp>
    </p:spTree>
    <p:extLst>
      <p:ext uri="{BB962C8B-B14F-4D97-AF65-F5344CB8AC3E}">
        <p14:creationId xmlns:p14="http://schemas.microsoft.com/office/powerpoint/2010/main" val="2306913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302D-533F-415D-A378-3AAD3FB022C7}"/>
              </a:ext>
            </a:extLst>
          </p:cNvPr>
          <p:cNvSpPr>
            <a:spLocks noGrp="1"/>
          </p:cNvSpPr>
          <p:nvPr>
            <p:ph type="title"/>
          </p:nvPr>
        </p:nvSpPr>
        <p:spPr/>
        <p:txBody>
          <a:bodyPr/>
          <a:lstStyle/>
          <a:p>
            <a:r>
              <a:rPr lang="en-US" dirty="0">
                <a:solidFill>
                  <a:srgbClr val="C00000"/>
                </a:solidFill>
                <a:latin typeface="Arial" panose="020B0604020202020204" pitchFamily="34" charset="0"/>
                <a:cs typeface="Arial" panose="020B0604020202020204" pitchFamily="34" charset="0"/>
              </a:rPr>
              <a:t>Difference B/w A.M, G.M, H.M </a:t>
            </a:r>
          </a:p>
        </p:txBody>
      </p:sp>
      <p:sp>
        <p:nvSpPr>
          <p:cNvPr id="3" name="Content Placeholder 2">
            <a:extLst>
              <a:ext uri="{FF2B5EF4-FFF2-40B4-BE49-F238E27FC236}">
                <a16:creationId xmlns:a16="http://schemas.microsoft.com/office/drawing/2014/main" id="{11DD7B0E-0D70-4DAE-B258-712AC85CFABB}"/>
              </a:ext>
            </a:extLst>
          </p:cNvPr>
          <p:cNvSpPr>
            <a:spLocks noGrp="1"/>
          </p:cNvSpPr>
          <p:nvPr>
            <p:ph idx="1"/>
          </p:nvPr>
        </p:nvSpPr>
        <p:spPr>
          <a:xfrm>
            <a:off x="731520" y="2103120"/>
            <a:ext cx="7680960" cy="4754880"/>
          </a:xfrm>
        </p:spPr>
        <p:txBody>
          <a:bodyPr>
            <a:normAutofit/>
          </a:bodyPr>
          <a:lstStyle/>
          <a:p>
            <a:pPr marL="0" marR="0" indent="0" algn="just">
              <a:lnSpc>
                <a:spcPct val="107000"/>
              </a:lnSpc>
              <a:spcBef>
                <a:spcPts val="0"/>
              </a:spcBef>
              <a:spcAft>
                <a:spcPts val="800"/>
              </a:spcAft>
              <a:buNone/>
            </a:pPr>
            <a:r>
              <a:rPr lang="en-US" sz="2800" dirty="0">
                <a:latin typeface="Arial" panose="020B0604020202020204" pitchFamily="34" charset="0"/>
                <a:cs typeface="Arial" panose="020B0604020202020204" pitchFamily="34" charset="0"/>
              </a:rPr>
              <a:t>The geometric mean of 30 and 60 is the number such that: 30⋅60=G⋅G. This leads to ≈42.4 . Also too fast.</a:t>
            </a:r>
          </a:p>
        </p:txBody>
      </p:sp>
    </p:spTree>
    <p:extLst>
      <p:ext uri="{BB962C8B-B14F-4D97-AF65-F5344CB8AC3E}">
        <p14:creationId xmlns:p14="http://schemas.microsoft.com/office/powerpoint/2010/main" val="1748587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302D-533F-415D-A378-3AAD3FB022C7}"/>
              </a:ext>
            </a:extLst>
          </p:cNvPr>
          <p:cNvSpPr>
            <a:spLocks noGrp="1"/>
          </p:cNvSpPr>
          <p:nvPr>
            <p:ph type="title"/>
          </p:nvPr>
        </p:nvSpPr>
        <p:spPr/>
        <p:txBody>
          <a:bodyPr/>
          <a:lstStyle/>
          <a:p>
            <a:r>
              <a:rPr lang="en-US" dirty="0">
                <a:solidFill>
                  <a:srgbClr val="C00000"/>
                </a:solidFill>
                <a:latin typeface="Arial" panose="020B0604020202020204" pitchFamily="34" charset="0"/>
                <a:cs typeface="Arial" panose="020B0604020202020204" pitchFamily="34" charset="0"/>
              </a:rPr>
              <a:t>Difference B/w AM, GM, HM </a:t>
            </a:r>
          </a:p>
        </p:txBody>
      </p:sp>
      <p:sp>
        <p:nvSpPr>
          <p:cNvPr id="3" name="Content Placeholder 2">
            <a:extLst>
              <a:ext uri="{FF2B5EF4-FFF2-40B4-BE49-F238E27FC236}">
                <a16:creationId xmlns:a16="http://schemas.microsoft.com/office/drawing/2014/main" id="{11DD7B0E-0D70-4DAE-B258-712AC85CFABB}"/>
              </a:ext>
            </a:extLst>
          </p:cNvPr>
          <p:cNvSpPr>
            <a:spLocks noGrp="1"/>
          </p:cNvSpPr>
          <p:nvPr>
            <p:ph idx="1"/>
          </p:nvPr>
        </p:nvSpPr>
        <p:spPr>
          <a:xfrm>
            <a:off x="731520" y="2103120"/>
            <a:ext cx="7680960" cy="4754880"/>
          </a:xfrm>
        </p:spPr>
        <p:txBody>
          <a:bodyPr>
            <a:normAutofit/>
          </a:bodyPr>
          <a:lstStyle/>
          <a:p>
            <a:pPr marL="0" marR="0" indent="0" algn="just">
              <a:lnSpc>
                <a:spcPct val="107000"/>
              </a:lnSpc>
              <a:spcBef>
                <a:spcPts val="0"/>
              </a:spcBef>
              <a:spcAft>
                <a:spcPts val="800"/>
              </a:spcAft>
              <a:buNone/>
            </a:pPr>
            <a:r>
              <a:rPr lang="en-US" sz="2800" dirty="0">
                <a:latin typeface="Arial" panose="020B0604020202020204" pitchFamily="34" charset="0"/>
                <a:cs typeface="Arial" panose="020B0604020202020204" pitchFamily="34" charset="0"/>
              </a:rPr>
              <a:t>For example, your grade in your statistics class. If you were to get 85 on the first test, 95 on the second test, and 90 on the third test, your average grade would be 90.</a:t>
            </a:r>
          </a:p>
          <a:p>
            <a:pPr marL="0" marR="0" indent="0" algn="just">
              <a:lnSpc>
                <a:spcPct val="107000"/>
              </a:lnSpc>
              <a:spcBef>
                <a:spcPts val="0"/>
              </a:spcBef>
              <a:spcAft>
                <a:spcPts val="800"/>
              </a:spcAft>
              <a:buNone/>
            </a:pPr>
            <a:r>
              <a:rPr lang="en-US" sz="2800" dirty="0">
                <a:latin typeface="Arial" panose="020B0604020202020204" pitchFamily="34" charset="0"/>
                <a:cs typeface="Arial" panose="020B0604020202020204" pitchFamily="34" charset="0"/>
              </a:rPr>
              <a:t>Why don't we use the geometric mean here?</a:t>
            </a:r>
          </a:p>
          <a:p>
            <a:pPr marL="0" marR="0" indent="0" algn="just">
              <a:lnSpc>
                <a:spcPct val="107000"/>
              </a:lnSpc>
              <a:spcBef>
                <a:spcPts val="0"/>
              </a:spcBef>
              <a:spcAft>
                <a:spcPts val="800"/>
              </a:spcAft>
              <a:buNone/>
            </a:pPr>
            <a:r>
              <a:rPr lang="en-US" sz="2800" dirty="0">
                <a:latin typeface="Arial" panose="020B0604020202020204" pitchFamily="34" charset="0"/>
                <a:cs typeface="Arial" panose="020B0604020202020204" pitchFamily="34" charset="0"/>
              </a:rPr>
              <a:t>What about the harmonic mean?</a:t>
            </a:r>
          </a:p>
        </p:txBody>
      </p:sp>
    </p:spTree>
    <p:extLst>
      <p:ext uri="{BB962C8B-B14F-4D97-AF65-F5344CB8AC3E}">
        <p14:creationId xmlns:p14="http://schemas.microsoft.com/office/powerpoint/2010/main" val="421579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302D-533F-415D-A378-3AAD3FB022C7}"/>
              </a:ext>
            </a:extLst>
          </p:cNvPr>
          <p:cNvSpPr>
            <a:spLocks noGrp="1"/>
          </p:cNvSpPr>
          <p:nvPr>
            <p:ph type="title"/>
          </p:nvPr>
        </p:nvSpPr>
        <p:spPr/>
        <p:txBody>
          <a:bodyPr/>
          <a:lstStyle/>
          <a:p>
            <a:r>
              <a:rPr lang="en-US" dirty="0">
                <a:solidFill>
                  <a:srgbClr val="C00000"/>
                </a:solidFill>
                <a:latin typeface="Arial" panose="020B0604020202020204" pitchFamily="34" charset="0"/>
                <a:cs typeface="Arial" panose="020B0604020202020204" pitchFamily="34" charset="0"/>
              </a:rPr>
              <a:t>Difference b/w AM, GM, HM </a:t>
            </a:r>
          </a:p>
        </p:txBody>
      </p:sp>
      <p:sp>
        <p:nvSpPr>
          <p:cNvPr id="3" name="Content Placeholder 2">
            <a:extLst>
              <a:ext uri="{FF2B5EF4-FFF2-40B4-BE49-F238E27FC236}">
                <a16:creationId xmlns:a16="http://schemas.microsoft.com/office/drawing/2014/main" id="{11DD7B0E-0D70-4DAE-B258-712AC85CFABB}"/>
              </a:ext>
            </a:extLst>
          </p:cNvPr>
          <p:cNvSpPr>
            <a:spLocks noGrp="1"/>
          </p:cNvSpPr>
          <p:nvPr>
            <p:ph idx="1"/>
          </p:nvPr>
        </p:nvSpPr>
        <p:spPr>
          <a:xfrm>
            <a:off x="731520" y="2103120"/>
            <a:ext cx="7680960" cy="4754880"/>
          </a:xfrm>
        </p:spPr>
        <p:txBody>
          <a:bodyPr>
            <a:normAutofit fontScale="92500" lnSpcReduction="20000"/>
          </a:bodyPr>
          <a:lstStyle/>
          <a:p>
            <a:pPr marL="0" marR="0" indent="0" algn="just">
              <a:lnSpc>
                <a:spcPct val="107000"/>
              </a:lnSpc>
              <a:spcBef>
                <a:spcPts val="0"/>
              </a:spcBef>
              <a:spcAft>
                <a:spcPts val="800"/>
              </a:spcAft>
              <a:buNone/>
            </a:pPr>
            <a:r>
              <a:rPr lang="en-US" sz="2800" dirty="0">
                <a:latin typeface="Arial" panose="020B0604020202020204" pitchFamily="34" charset="0"/>
                <a:cs typeface="Arial" panose="020B0604020202020204" pitchFamily="34" charset="0"/>
              </a:rPr>
              <a:t>What if you got a 0 on your first test and 100 on the other two? The arithmetic mean would give you a grade of 66.6. The geometric mean would give you a grade of 0!!! That's just mean!</a:t>
            </a:r>
          </a:p>
          <a:p>
            <a:pPr marL="0" marR="0" indent="0" algn="just">
              <a:lnSpc>
                <a:spcPct val="107000"/>
              </a:lnSpc>
              <a:spcBef>
                <a:spcPts val="0"/>
              </a:spcBef>
              <a:spcAft>
                <a:spcPts val="800"/>
              </a:spcAft>
              <a:buNone/>
            </a:pPr>
            <a:r>
              <a:rPr lang="en-US" sz="2800" dirty="0">
                <a:latin typeface="Arial" panose="020B0604020202020204" pitchFamily="34" charset="0"/>
                <a:cs typeface="Arial" panose="020B0604020202020204" pitchFamily="34" charset="0"/>
              </a:rPr>
              <a:t>This is why we generally require all values to be positive to use the geometric mean.</a:t>
            </a:r>
          </a:p>
          <a:p>
            <a:pPr marL="0" marR="0" indent="0" algn="just">
              <a:lnSpc>
                <a:spcPct val="107000"/>
              </a:lnSpc>
              <a:spcBef>
                <a:spcPts val="0"/>
              </a:spcBef>
              <a:spcAft>
                <a:spcPts val="800"/>
              </a:spcAft>
              <a:buNone/>
            </a:pPr>
            <a:r>
              <a:rPr lang="en-US" sz="2800" dirty="0">
                <a:latin typeface="Arial" panose="020B0604020202020204" pitchFamily="34" charset="0"/>
                <a:cs typeface="Arial" panose="020B0604020202020204" pitchFamily="34" charset="0"/>
              </a:rPr>
              <a:t>The harmonic mean can't even be applied at all because  1/0  is undefined.</a:t>
            </a:r>
          </a:p>
          <a:p>
            <a:pPr marL="0" marR="0" indent="0" algn="just">
              <a:lnSpc>
                <a:spcPct val="107000"/>
              </a:lnSpc>
              <a:spcBef>
                <a:spcPts val="0"/>
              </a:spcBef>
              <a:spcAft>
                <a:spcPts val="800"/>
              </a:spcAft>
              <a:buNone/>
            </a:pPr>
            <a:r>
              <a:rPr lang="en-US" sz="2800" dirty="0">
                <a:latin typeface="Arial" panose="020B0604020202020204" pitchFamily="34" charset="0"/>
                <a:cs typeface="Arial" panose="020B0604020202020204" pitchFamily="34" charset="0"/>
              </a:rPr>
              <a:t>Let's face it, people do get zeros on tests sometimes, so the geometric and harmonic means just aren't very practical for calculating things like grades.</a:t>
            </a:r>
          </a:p>
        </p:txBody>
      </p:sp>
    </p:spTree>
    <p:extLst>
      <p:ext uri="{BB962C8B-B14F-4D97-AF65-F5344CB8AC3E}">
        <p14:creationId xmlns:p14="http://schemas.microsoft.com/office/powerpoint/2010/main" val="2441030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302D-533F-415D-A378-3AAD3FB022C7}"/>
              </a:ext>
            </a:extLst>
          </p:cNvPr>
          <p:cNvSpPr>
            <a:spLocks noGrp="1"/>
          </p:cNvSpPr>
          <p:nvPr>
            <p:ph type="title"/>
          </p:nvPr>
        </p:nvSpPr>
        <p:spPr/>
        <p:txBody>
          <a:bodyPr/>
          <a:lstStyle/>
          <a:p>
            <a:r>
              <a:rPr lang="en-US" dirty="0">
                <a:solidFill>
                  <a:srgbClr val="C00000"/>
                </a:solidFill>
                <a:latin typeface="Arial" panose="020B0604020202020204" pitchFamily="34" charset="0"/>
                <a:cs typeface="Arial" panose="020B0604020202020204" pitchFamily="34" charset="0"/>
              </a:rPr>
              <a:t>AM (Grouped Data)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1DD7B0E-0D70-4DAE-B258-712AC85CFABB}"/>
                  </a:ext>
                </a:extLst>
              </p:cNvPr>
              <p:cNvSpPr>
                <a:spLocks noGrp="1"/>
              </p:cNvSpPr>
              <p:nvPr>
                <p:ph idx="1"/>
              </p:nvPr>
            </p:nvSpPr>
            <p:spPr>
              <a:xfrm>
                <a:off x="731520" y="2103120"/>
                <a:ext cx="7680960" cy="4754880"/>
              </a:xfrm>
            </p:spPr>
            <p:txBody>
              <a:bodyPr>
                <a:normAutofit fontScale="92500"/>
              </a:bodyPr>
              <a:lstStyle/>
              <a:p>
                <a:pPr marL="0" marR="0" indent="0" algn="just">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Arial" panose="020B0604020202020204" pitchFamily="34" charset="0"/>
                        </a:rPr>
                        <m:t>𝐴</m:t>
                      </m:r>
                      <m:r>
                        <a:rPr lang="en-US" sz="2800" i="1">
                          <a:latin typeface="Cambria Math" panose="02040503050406030204" pitchFamily="18" charset="0"/>
                          <a:cs typeface="Arial" panose="020B0604020202020204" pitchFamily="34" charset="0"/>
                        </a:rPr>
                        <m:t>𝑀</m:t>
                      </m:r>
                      <m:r>
                        <a:rPr lang="en-US" sz="2800" i="1">
                          <a:latin typeface="Cambria Math" panose="02040503050406030204" pitchFamily="18" charset="0"/>
                          <a:cs typeface="Arial" panose="020B0604020202020204" pitchFamily="34" charset="0"/>
                        </a:rPr>
                        <m:t>=</m:t>
                      </m:r>
                      <m:f>
                        <m:fPr>
                          <m:ctrlPr>
                            <a:rPr lang="en-US" sz="2800" i="1">
                              <a:latin typeface="Cambria Math" panose="02040503050406030204" pitchFamily="18" charset="0"/>
                              <a:cs typeface="Arial" panose="020B0604020202020204" pitchFamily="34" charset="0"/>
                            </a:rPr>
                          </m:ctrlPr>
                        </m:fPr>
                        <m:num>
                          <m:nary>
                            <m:naryPr>
                              <m:chr m:val="∑"/>
                              <m:subHide m:val="on"/>
                              <m:supHide m:val="on"/>
                              <m:ctrlPr>
                                <a:rPr lang="en-US" sz="2800" i="1">
                                  <a:latin typeface="Cambria Math" panose="02040503050406030204" pitchFamily="18" charset="0"/>
                                  <a:cs typeface="Arial" panose="020B0604020202020204" pitchFamily="34" charset="0"/>
                                </a:rPr>
                              </m:ctrlPr>
                            </m:naryPr>
                            <m:sub/>
                            <m:sup/>
                            <m:e>
                              <m:r>
                                <a:rPr lang="en-US" sz="2800" i="1">
                                  <a:latin typeface="Cambria Math" panose="02040503050406030204" pitchFamily="18" charset="0"/>
                                  <a:cs typeface="Arial" panose="020B0604020202020204" pitchFamily="34" charset="0"/>
                                </a:rPr>
                                <m:t>𝑓</m:t>
                              </m:r>
                              <m:sSub>
                                <m:sSubPr>
                                  <m:ctrlPr>
                                    <a:rPr lang="en-US" sz="2800" i="1">
                                      <a:latin typeface="Cambria Math" panose="02040503050406030204" pitchFamily="18" charset="0"/>
                                      <a:cs typeface="Arial" panose="020B0604020202020204" pitchFamily="34" charset="0"/>
                                    </a:rPr>
                                  </m:ctrlPr>
                                </m:sSubPr>
                                <m:e>
                                  <m:r>
                                    <a:rPr lang="en-US" sz="2800" i="1">
                                      <a:latin typeface="Cambria Math" panose="02040503050406030204" pitchFamily="18" charset="0"/>
                                      <a:cs typeface="Arial" panose="020B0604020202020204" pitchFamily="34" charset="0"/>
                                    </a:rPr>
                                    <m:t>𝑥</m:t>
                                  </m:r>
                                </m:e>
                                <m:sub>
                                  <m:r>
                                    <a:rPr lang="en-US" sz="2800" i="1">
                                      <a:latin typeface="Cambria Math" panose="02040503050406030204" pitchFamily="18" charset="0"/>
                                      <a:cs typeface="Arial" panose="020B0604020202020204" pitchFamily="34" charset="0"/>
                                    </a:rPr>
                                    <m:t>𝑖</m:t>
                                  </m:r>
                                </m:sub>
                              </m:sSub>
                            </m:e>
                          </m:nary>
                        </m:num>
                        <m:den>
                          <m:nary>
                            <m:naryPr>
                              <m:chr m:val="∑"/>
                              <m:subHide m:val="on"/>
                              <m:supHide m:val="on"/>
                              <m:ctrlPr>
                                <a:rPr lang="en-US" sz="2800" i="1">
                                  <a:latin typeface="Cambria Math" panose="02040503050406030204" pitchFamily="18" charset="0"/>
                                  <a:cs typeface="Arial" panose="020B0604020202020204" pitchFamily="34" charset="0"/>
                                </a:rPr>
                              </m:ctrlPr>
                            </m:naryPr>
                            <m:sub/>
                            <m:sup/>
                            <m:e>
                              <m:r>
                                <a:rPr lang="en-US" sz="2800" i="1">
                                  <a:latin typeface="Cambria Math" panose="02040503050406030204" pitchFamily="18" charset="0"/>
                                  <a:cs typeface="Arial" panose="020B0604020202020204" pitchFamily="34" charset="0"/>
                                </a:rPr>
                                <m:t>𝑓</m:t>
                              </m:r>
                            </m:e>
                          </m:nary>
                        </m:den>
                      </m:f>
                    </m:oMath>
                  </m:oMathPara>
                </a14:m>
                <a:endParaRPr lang="en-US" sz="2800" dirty="0">
                  <a:latin typeface="Arial" panose="020B0604020202020204" pitchFamily="34" charset="0"/>
                  <a:cs typeface="Arial" panose="020B0604020202020204" pitchFamily="34" charset="0"/>
                </a:endParaRPr>
              </a:p>
              <a:p>
                <a:pPr marL="0" marR="0" indent="0" algn="just">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r>
                        <a:rPr lang="en-US" sz="2800" b="0" i="1" smtClean="0">
                          <a:solidFill>
                            <a:prstClr val="black"/>
                          </a:solidFill>
                          <a:latin typeface="Cambria Math" panose="02040503050406030204" pitchFamily="18" charset="0"/>
                          <a:cs typeface="Arial" panose="020B0604020202020204" pitchFamily="34" charset="0"/>
                        </a:rPr>
                        <m:t>𝑙𝑜𝑔𝐺</m:t>
                      </m:r>
                      <m:r>
                        <a:rPr lang="en-US" sz="2800" i="1">
                          <a:solidFill>
                            <a:prstClr val="black"/>
                          </a:solidFill>
                          <a:latin typeface="Cambria Math" panose="02040503050406030204" pitchFamily="18" charset="0"/>
                          <a:cs typeface="Arial" panose="020B0604020202020204" pitchFamily="34" charset="0"/>
                        </a:rPr>
                        <m:t>=</m:t>
                      </m:r>
                      <m:f>
                        <m:fPr>
                          <m:ctrlPr>
                            <a:rPr lang="en-US" sz="2800" i="1">
                              <a:solidFill>
                                <a:prstClr val="black"/>
                              </a:solidFill>
                              <a:latin typeface="Cambria Math" panose="02040503050406030204" pitchFamily="18" charset="0"/>
                              <a:cs typeface="Arial" panose="020B0604020202020204" pitchFamily="34" charset="0"/>
                            </a:rPr>
                          </m:ctrlPr>
                        </m:fPr>
                        <m:num>
                          <m:nary>
                            <m:naryPr>
                              <m:chr m:val="∑"/>
                              <m:subHide m:val="on"/>
                              <m:supHide m:val="on"/>
                              <m:ctrlPr>
                                <a:rPr lang="en-US" sz="2800" i="1">
                                  <a:solidFill>
                                    <a:prstClr val="black"/>
                                  </a:solidFill>
                                  <a:latin typeface="Cambria Math" panose="02040503050406030204" pitchFamily="18" charset="0"/>
                                  <a:cs typeface="Arial" panose="020B0604020202020204" pitchFamily="34" charset="0"/>
                                </a:rPr>
                              </m:ctrlPr>
                            </m:naryPr>
                            <m:sub/>
                            <m:sup/>
                            <m:e>
                              <m:sSub>
                                <m:sSubPr>
                                  <m:ctrlPr>
                                    <a:rPr lang="en-US" sz="2800" i="1">
                                      <a:solidFill>
                                        <a:prstClr val="black"/>
                                      </a:solidFill>
                                      <a:latin typeface="Cambria Math" panose="02040503050406030204" pitchFamily="18" charset="0"/>
                                      <a:cs typeface="Arial" panose="020B0604020202020204" pitchFamily="34" charset="0"/>
                                    </a:rPr>
                                  </m:ctrlPr>
                                </m:sSubPr>
                                <m:e>
                                  <m:r>
                                    <a:rPr lang="en-US" sz="2800" i="1">
                                      <a:solidFill>
                                        <a:prstClr val="black"/>
                                      </a:solidFill>
                                      <a:latin typeface="Cambria Math" panose="02040503050406030204" pitchFamily="18" charset="0"/>
                                      <a:cs typeface="Arial" panose="020B0604020202020204" pitchFamily="34" charset="0"/>
                                    </a:rPr>
                                    <m:t>𝑓</m:t>
                                  </m:r>
                                </m:e>
                                <m:sub>
                                  <m:r>
                                    <a:rPr lang="en-US" sz="2800" i="1">
                                      <a:solidFill>
                                        <a:prstClr val="black"/>
                                      </a:solidFill>
                                      <a:latin typeface="Cambria Math" panose="02040503050406030204" pitchFamily="18" charset="0"/>
                                      <a:cs typeface="Arial" panose="020B0604020202020204" pitchFamily="34" charset="0"/>
                                    </a:rPr>
                                    <m:t>𝑖</m:t>
                                  </m:r>
                                </m:sub>
                              </m:sSub>
                              <m:sSub>
                                <m:sSubPr>
                                  <m:ctrlPr>
                                    <a:rPr lang="en-US" sz="2800" i="1">
                                      <a:solidFill>
                                        <a:prstClr val="black"/>
                                      </a:solidFill>
                                      <a:latin typeface="Cambria Math" panose="02040503050406030204" pitchFamily="18" charset="0"/>
                                      <a:cs typeface="Arial" panose="020B0604020202020204" pitchFamily="34" charset="0"/>
                                    </a:rPr>
                                  </m:ctrlPr>
                                </m:sSubPr>
                                <m:e>
                                  <m:r>
                                    <a:rPr lang="en-US" sz="2800" i="1">
                                      <a:solidFill>
                                        <a:prstClr val="black"/>
                                      </a:solidFill>
                                      <a:latin typeface="Cambria Math" panose="02040503050406030204" pitchFamily="18" charset="0"/>
                                      <a:cs typeface="Arial" panose="020B0604020202020204" pitchFamily="34" charset="0"/>
                                    </a:rPr>
                                    <m:t>𝑙𝑜𝑔𝑥</m:t>
                                  </m:r>
                                </m:e>
                                <m:sub>
                                  <m:r>
                                    <a:rPr lang="en-US" sz="2800" i="1">
                                      <a:solidFill>
                                        <a:prstClr val="black"/>
                                      </a:solidFill>
                                      <a:latin typeface="Cambria Math" panose="02040503050406030204" pitchFamily="18" charset="0"/>
                                      <a:cs typeface="Arial" panose="020B0604020202020204" pitchFamily="34" charset="0"/>
                                    </a:rPr>
                                    <m:t>𝑖</m:t>
                                  </m:r>
                                </m:sub>
                              </m:sSub>
                            </m:e>
                          </m:nary>
                        </m:num>
                        <m:den>
                          <m:nary>
                            <m:naryPr>
                              <m:chr m:val="∑"/>
                              <m:subHide m:val="on"/>
                              <m:supHide m:val="on"/>
                              <m:ctrlPr>
                                <a:rPr lang="en-US" sz="2800" i="1">
                                  <a:solidFill>
                                    <a:prstClr val="black"/>
                                  </a:solidFill>
                                  <a:latin typeface="Cambria Math" panose="02040503050406030204" pitchFamily="18" charset="0"/>
                                  <a:cs typeface="Arial" panose="020B0604020202020204" pitchFamily="34" charset="0"/>
                                </a:rPr>
                              </m:ctrlPr>
                            </m:naryPr>
                            <m:sub/>
                            <m:sup/>
                            <m:e>
                              <m:r>
                                <a:rPr lang="en-US" sz="2800" i="1">
                                  <a:solidFill>
                                    <a:prstClr val="black"/>
                                  </a:solidFill>
                                  <a:latin typeface="Cambria Math" panose="02040503050406030204" pitchFamily="18" charset="0"/>
                                  <a:cs typeface="Arial" panose="020B0604020202020204" pitchFamily="34" charset="0"/>
                                </a:rPr>
                                <m:t>𝑓</m:t>
                              </m:r>
                            </m:e>
                          </m:nary>
                        </m:den>
                      </m:f>
                    </m:oMath>
                  </m:oMathPara>
                </a14:m>
                <a:endParaRPr lang="en-US" sz="2800" dirty="0">
                  <a:latin typeface="Arial" panose="020B0604020202020204" pitchFamily="34" charset="0"/>
                  <a:cs typeface="Arial" panose="020B0604020202020204" pitchFamily="34" charset="0"/>
                </a:endParaRPr>
              </a:p>
              <a:p>
                <a:pPr marL="0" marR="0" indent="0" algn="just">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r>
                        <a:rPr lang="en-US" sz="2800" i="1">
                          <a:solidFill>
                            <a:prstClr val="black"/>
                          </a:solidFill>
                          <a:latin typeface="Cambria Math" panose="02040503050406030204" pitchFamily="18" charset="0"/>
                          <a:cs typeface="Arial" panose="020B0604020202020204" pitchFamily="34" charset="0"/>
                        </a:rPr>
                        <m:t>𝐺</m:t>
                      </m:r>
                      <m:r>
                        <a:rPr lang="en-US" sz="2800" i="1">
                          <a:solidFill>
                            <a:prstClr val="black"/>
                          </a:solidFill>
                          <a:latin typeface="Cambria Math" panose="02040503050406030204" pitchFamily="18" charset="0"/>
                          <a:cs typeface="Arial" panose="020B0604020202020204" pitchFamily="34" charset="0"/>
                        </a:rPr>
                        <m:t>=</m:t>
                      </m:r>
                      <m:r>
                        <a:rPr lang="en-US" sz="2800" b="0" i="1" smtClean="0">
                          <a:solidFill>
                            <a:prstClr val="black"/>
                          </a:solidFill>
                          <a:latin typeface="Cambria Math" panose="02040503050406030204" pitchFamily="18" charset="0"/>
                          <a:cs typeface="Arial" panose="020B0604020202020204" pitchFamily="34" charset="0"/>
                        </a:rPr>
                        <m:t>𝑎𝑛𝑡𝑖𝑙𝑜𝑔</m:t>
                      </m:r>
                      <m:d>
                        <m:dPr>
                          <m:ctrlPr>
                            <a:rPr lang="en-US" sz="2800" i="1" smtClean="0">
                              <a:solidFill>
                                <a:prstClr val="black"/>
                              </a:solidFill>
                              <a:latin typeface="Cambria Math" panose="02040503050406030204" pitchFamily="18" charset="0"/>
                              <a:cs typeface="Arial" panose="020B0604020202020204" pitchFamily="34" charset="0"/>
                            </a:rPr>
                          </m:ctrlPr>
                        </m:dPr>
                        <m:e>
                          <m:f>
                            <m:fPr>
                              <m:ctrlPr>
                                <a:rPr lang="en-US" sz="2800" i="1">
                                  <a:solidFill>
                                    <a:prstClr val="black"/>
                                  </a:solidFill>
                                  <a:latin typeface="Cambria Math" panose="02040503050406030204" pitchFamily="18" charset="0"/>
                                  <a:cs typeface="Arial" panose="020B0604020202020204" pitchFamily="34" charset="0"/>
                                </a:rPr>
                              </m:ctrlPr>
                            </m:fPr>
                            <m:num>
                              <m:nary>
                                <m:naryPr>
                                  <m:chr m:val="∑"/>
                                  <m:subHide m:val="on"/>
                                  <m:supHide m:val="on"/>
                                  <m:ctrlPr>
                                    <a:rPr lang="en-US" sz="2800" i="1">
                                      <a:solidFill>
                                        <a:prstClr val="black"/>
                                      </a:solidFill>
                                      <a:latin typeface="Cambria Math" panose="02040503050406030204" pitchFamily="18" charset="0"/>
                                      <a:cs typeface="Arial" panose="020B0604020202020204" pitchFamily="34" charset="0"/>
                                    </a:rPr>
                                  </m:ctrlPr>
                                </m:naryPr>
                                <m:sub/>
                                <m:sup/>
                                <m:e>
                                  <m:sSub>
                                    <m:sSubPr>
                                      <m:ctrlPr>
                                        <a:rPr lang="en-US" sz="2800" i="1">
                                          <a:solidFill>
                                            <a:prstClr val="black"/>
                                          </a:solidFill>
                                          <a:latin typeface="Cambria Math" panose="02040503050406030204" pitchFamily="18" charset="0"/>
                                          <a:cs typeface="Arial" panose="020B0604020202020204" pitchFamily="34" charset="0"/>
                                        </a:rPr>
                                      </m:ctrlPr>
                                    </m:sSubPr>
                                    <m:e>
                                      <m:r>
                                        <a:rPr lang="en-US" sz="2800" i="1">
                                          <a:solidFill>
                                            <a:prstClr val="black"/>
                                          </a:solidFill>
                                          <a:latin typeface="Cambria Math" panose="02040503050406030204" pitchFamily="18" charset="0"/>
                                          <a:cs typeface="Arial" panose="020B0604020202020204" pitchFamily="34" charset="0"/>
                                        </a:rPr>
                                        <m:t>𝑓</m:t>
                                      </m:r>
                                    </m:e>
                                    <m:sub>
                                      <m:r>
                                        <a:rPr lang="en-US" sz="2800" i="1">
                                          <a:solidFill>
                                            <a:prstClr val="black"/>
                                          </a:solidFill>
                                          <a:latin typeface="Cambria Math" panose="02040503050406030204" pitchFamily="18" charset="0"/>
                                          <a:cs typeface="Arial" panose="020B0604020202020204" pitchFamily="34" charset="0"/>
                                        </a:rPr>
                                        <m:t>𝑖</m:t>
                                      </m:r>
                                    </m:sub>
                                  </m:sSub>
                                  <m:sSub>
                                    <m:sSubPr>
                                      <m:ctrlPr>
                                        <a:rPr lang="en-US" sz="2800" i="1">
                                          <a:solidFill>
                                            <a:prstClr val="black"/>
                                          </a:solidFill>
                                          <a:latin typeface="Cambria Math" panose="02040503050406030204" pitchFamily="18" charset="0"/>
                                          <a:cs typeface="Arial" panose="020B0604020202020204" pitchFamily="34" charset="0"/>
                                        </a:rPr>
                                      </m:ctrlPr>
                                    </m:sSubPr>
                                    <m:e>
                                      <m:r>
                                        <a:rPr lang="en-US" sz="2800" i="1">
                                          <a:solidFill>
                                            <a:prstClr val="black"/>
                                          </a:solidFill>
                                          <a:latin typeface="Cambria Math" panose="02040503050406030204" pitchFamily="18" charset="0"/>
                                          <a:cs typeface="Arial" panose="020B0604020202020204" pitchFamily="34" charset="0"/>
                                        </a:rPr>
                                        <m:t>𝑙𝑜𝑔𝑥</m:t>
                                      </m:r>
                                    </m:e>
                                    <m:sub>
                                      <m:r>
                                        <a:rPr lang="en-US" sz="2800" i="1">
                                          <a:solidFill>
                                            <a:prstClr val="black"/>
                                          </a:solidFill>
                                          <a:latin typeface="Cambria Math" panose="02040503050406030204" pitchFamily="18" charset="0"/>
                                          <a:cs typeface="Arial" panose="020B0604020202020204" pitchFamily="34" charset="0"/>
                                        </a:rPr>
                                        <m:t>𝑖</m:t>
                                      </m:r>
                                    </m:sub>
                                  </m:sSub>
                                </m:e>
                              </m:nary>
                            </m:num>
                            <m:den>
                              <m:nary>
                                <m:naryPr>
                                  <m:chr m:val="∑"/>
                                  <m:subHide m:val="on"/>
                                  <m:supHide m:val="on"/>
                                  <m:ctrlPr>
                                    <a:rPr lang="en-US" sz="2800" i="1">
                                      <a:solidFill>
                                        <a:prstClr val="black"/>
                                      </a:solidFill>
                                      <a:latin typeface="Cambria Math" panose="02040503050406030204" pitchFamily="18" charset="0"/>
                                      <a:cs typeface="Arial" panose="020B0604020202020204" pitchFamily="34" charset="0"/>
                                    </a:rPr>
                                  </m:ctrlPr>
                                </m:naryPr>
                                <m:sub/>
                                <m:sup/>
                                <m:e>
                                  <m:r>
                                    <a:rPr lang="en-US" sz="2800" i="1">
                                      <a:solidFill>
                                        <a:prstClr val="black"/>
                                      </a:solidFill>
                                      <a:latin typeface="Cambria Math" panose="02040503050406030204" pitchFamily="18" charset="0"/>
                                      <a:cs typeface="Arial" panose="020B0604020202020204" pitchFamily="34" charset="0"/>
                                    </a:rPr>
                                    <m:t>𝑓</m:t>
                                  </m:r>
                                </m:e>
                              </m:nary>
                            </m:den>
                          </m:f>
                        </m:e>
                      </m:d>
                    </m:oMath>
                  </m:oMathPara>
                </a14:m>
                <a:endParaRPr lang="en-US" sz="2800" dirty="0">
                  <a:latin typeface="Arial" panose="020B0604020202020204" pitchFamily="34" charset="0"/>
                  <a:cs typeface="Arial" panose="020B0604020202020204" pitchFamily="34" charset="0"/>
                </a:endParaRPr>
              </a:p>
              <a:p>
                <a:pPr marL="0" marR="0" indent="0" algn="just">
                  <a:lnSpc>
                    <a:spcPct val="107000"/>
                  </a:lnSpc>
                  <a:spcBef>
                    <a:spcPts val="0"/>
                  </a:spcBef>
                  <a:spcAft>
                    <a:spcPts val="800"/>
                  </a:spcAft>
                  <a:buNone/>
                </a:pPr>
                <a14:m>
                  <m:oMathPara xmlns:m="http://schemas.openxmlformats.org/officeDocument/2006/math">
                    <m:oMathParaPr>
                      <m:jc m:val="centerGroup"/>
                    </m:oMathParaPr>
                    <m:oMath xmlns:m="http://schemas.openxmlformats.org/officeDocument/2006/math">
                      <m:r>
                        <a:rPr lang="en-US" sz="2800" b="0" i="1" smtClean="0">
                          <a:solidFill>
                            <a:prstClr val="black"/>
                          </a:solidFill>
                          <a:latin typeface="Cambria Math" panose="02040503050406030204" pitchFamily="18" charset="0"/>
                          <a:cs typeface="Arial" panose="020B0604020202020204" pitchFamily="34" charset="0"/>
                        </a:rPr>
                        <m:t>𝐻</m:t>
                      </m:r>
                      <m:r>
                        <a:rPr lang="en-US" sz="2800" i="1">
                          <a:solidFill>
                            <a:prstClr val="black"/>
                          </a:solidFill>
                          <a:latin typeface="Cambria Math" panose="02040503050406030204" pitchFamily="18" charset="0"/>
                          <a:cs typeface="Arial" panose="020B0604020202020204" pitchFamily="34" charset="0"/>
                        </a:rPr>
                        <m:t>𝑀</m:t>
                      </m:r>
                      <m:r>
                        <a:rPr lang="en-US" sz="2800" i="1">
                          <a:solidFill>
                            <a:prstClr val="black"/>
                          </a:solidFill>
                          <a:latin typeface="Cambria Math" panose="02040503050406030204" pitchFamily="18" charset="0"/>
                          <a:cs typeface="Arial" panose="020B0604020202020204" pitchFamily="34" charset="0"/>
                        </a:rPr>
                        <m:t>=</m:t>
                      </m:r>
                      <m:f>
                        <m:fPr>
                          <m:ctrlPr>
                            <a:rPr lang="en-US" sz="2800" i="1">
                              <a:solidFill>
                                <a:prstClr val="black"/>
                              </a:solidFill>
                              <a:latin typeface="Cambria Math" panose="02040503050406030204" pitchFamily="18" charset="0"/>
                              <a:cs typeface="Arial" panose="020B0604020202020204" pitchFamily="34" charset="0"/>
                            </a:rPr>
                          </m:ctrlPr>
                        </m:fPr>
                        <m:num>
                          <m:nary>
                            <m:naryPr>
                              <m:chr m:val="∑"/>
                              <m:subHide m:val="on"/>
                              <m:supHide m:val="on"/>
                              <m:ctrlPr>
                                <a:rPr lang="en-US" sz="2800" i="1">
                                  <a:solidFill>
                                    <a:prstClr val="black"/>
                                  </a:solidFill>
                                  <a:latin typeface="Cambria Math" panose="02040503050406030204" pitchFamily="18" charset="0"/>
                                  <a:cs typeface="Arial" panose="020B0604020202020204" pitchFamily="34" charset="0"/>
                                </a:rPr>
                              </m:ctrlPr>
                            </m:naryPr>
                            <m:sub/>
                            <m:sup/>
                            <m:e>
                              <m:r>
                                <a:rPr lang="en-US" sz="2800" i="1">
                                  <a:solidFill>
                                    <a:prstClr val="black"/>
                                  </a:solidFill>
                                  <a:latin typeface="Cambria Math" panose="02040503050406030204" pitchFamily="18" charset="0"/>
                                  <a:cs typeface="Arial" panose="020B0604020202020204" pitchFamily="34" charset="0"/>
                                </a:rPr>
                                <m:t>𝑓</m:t>
                              </m:r>
                            </m:e>
                          </m:nary>
                        </m:num>
                        <m:den>
                          <m:nary>
                            <m:naryPr>
                              <m:chr m:val="∑"/>
                              <m:subHide m:val="on"/>
                              <m:supHide m:val="on"/>
                              <m:ctrlPr>
                                <a:rPr lang="en-US" sz="2800" i="1">
                                  <a:solidFill>
                                    <a:prstClr val="black"/>
                                  </a:solidFill>
                                  <a:latin typeface="Cambria Math" panose="02040503050406030204" pitchFamily="18" charset="0"/>
                                  <a:cs typeface="Arial" panose="020B0604020202020204" pitchFamily="34" charset="0"/>
                                </a:rPr>
                              </m:ctrlPr>
                            </m:naryPr>
                            <m:sub/>
                            <m:sup/>
                            <m:e>
                              <m:sSub>
                                <m:sSubPr>
                                  <m:ctrlPr>
                                    <a:rPr lang="en-US" sz="2800" i="1">
                                      <a:solidFill>
                                        <a:prstClr val="black"/>
                                      </a:solidFill>
                                      <a:latin typeface="Cambria Math" panose="02040503050406030204" pitchFamily="18" charset="0"/>
                                      <a:cs typeface="Arial" panose="020B0604020202020204" pitchFamily="34" charset="0"/>
                                    </a:rPr>
                                  </m:ctrlPr>
                                </m:sSubPr>
                                <m:e>
                                  <m:r>
                                    <a:rPr lang="en-US" sz="2800" b="0" i="1" smtClean="0">
                                      <a:solidFill>
                                        <a:prstClr val="black"/>
                                      </a:solidFill>
                                      <a:latin typeface="Cambria Math" panose="02040503050406030204" pitchFamily="18" charset="0"/>
                                      <a:cs typeface="Arial" panose="020B0604020202020204" pitchFamily="34" charset="0"/>
                                    </a:rPr>
                                    <m:t>𝑓</m:t>
                                  </m:r>
                                </m:e>
                                <m:sub>
                                  <m:r>
                                    <a:rPr lang="en-US" sz="2800" i="1">
                                      <a:solidFill>
                                        <a:prstClr val="black"/>
                                      </a:solidFill>
                                      <a:latin typeface="Cambria Math" panose="02040503050406030204" pitchFamily="18" charset="0"/>
                                      <a:cs typeface="Arial" panose="020B0604020202020204" pitchFamily="34" charset="0"/>
                                    </a:rPr>
                                    <m:t>𝑖</m:t>
                                  </m:r>
                                </m:sub>
                              </m:sSub>
                              <m:r>
                                <a:rPr lang="en-US" sz="2800" b="0" i="1" smtClean="0">
                                  <a:solidFill>
                                    <a:prstClr val="black"/>
                                  </a:solidFill>
                                  <a:latin typeface="Cambria Math" panose="02040503050406030204" pitchFamily="18" charset="0"/>
                                  <a:cs typeface="Arial" panose="020B0604020202020204" pitchFamily="34" charset="0"/>
                                </a:rPr>
                                <m:t>(</m:t>
                              </m:r>
                              <m:f>
                                <m:fPr>
                                  <m:ctrlPr>
                                    <a:rPr lang="en-US" sz="2800" b="0" i="1" smtClean="0">
                                      <a:solidFill>
                                        <a:prstClr val="black"/>
                                      </a:solidFill>
                                      <a:latin typeface="Cambria Math" panose="02040503050406030204" pitchFamily="18" charset="0"/>
                                      <a:cs typeface="Arial" panose="020B0604020202020204" pitchFamily="34" charset="0"/>
                                    </a:rPr>
                                  </m:ctrlPr>
                                </m:fPr>
                                <m:num>
                                  <m:r>
                                    <a:rPr lang="en-US" sz="2800" b="0" i="1" smtClean="0">
                                      <a:solidFill>
                                        <a:prstClr val="black"/>
                                      </a:solidFill>
                                      <a:latin typeface="Cambria Math" panose="02040503050406030204" pitchFamily="18" charset="0"/>
                                      <a:cs typeface="Arial" panose="020B0604020202020204" pitchFamily="34" charset="0"/>
                                    </a:rPr>
                                    <m:t>1</m:t>
                                  </m:r>
                                </m:num>
                                <m:den>
                                  <m:sSub>
                                    <m:sSubPr>
                                      <m:ctrlPr>
                                        <a:rPr lang="en-US" sz="2800" i="1">
                                          <a:solidFill>
                                            <a:prstClr val="black"/>
                                          </a:solidFill>
                                          <a:latin typeface="Cambria Math" panose="02040503050406030204" pitchFamily="18" charset="0"/>
                                          <a:cs typeface="Arial" panose="020B0604020202020204" pitchFamily="34" charset="0"/>
                                        </a:rPr>
                                      </m:ctrlPr>
                                    </m:sSubPr>
                                    <m:e>
                                      <m:r>
                                        <a:rPr lang="en-US" sz="2800" i="1">
                                          <a:solidFill>
                                            <a:prstClr val="black"/>
                                          </a:solidFill>
                                          <a:latin typeface="Cambria Math" panose="02040503050406030204" pitchFamily="18" charset="0"/>
                                          <a:cs typeface="Arial" panose="020B0604020202020204" pitchFamily="34" charset="0"/>
                                        </a:rPr>
                                        <m:t>𝑥</m:t>
                                      </m:r>
                                    </m:e>
                                    <m:sub>
                                      <m:r>
                                        <a:rPr lang="en-US" sz="2800" i="1">
                                          <a:solidFill>
                                            <a:prstClr val="black"/>
                                          </a:solidFill>
                                          <a:latin typeface="Cambria Math" panose="02040503050406030204" pitchFamily="18" charset="0"/>
                                          <a:cs typeface="Arial" panose="020B0604020202020204" pitchFamily="34" charset="0"/>
                                        </a:rPr>
                                        <m:t>𝑖</m:t>
                                      </m:r>
                                    </m:sub>
                                  </m:sSub>
                                </m:den>
                              </m:f>
                              <m:r>
                                <a:rPr lang="en-US" sz="2800" b="0" i="1" smtClean="0">
                                  <a:solidFill>
                                    <a:prstClr val="black"/>
                                  </a:solidFill>
                                  <a:latin typeface="Cambria Math" panose="02040503050406030204" pitchFamily="18" charset="0"/>
                                  <a:cs typeface="Arial" panose="020B0604020202020204" pitchFamily="34" charset="0"/>
                                </a:rPr>
                                <m:t>)</m:t>
                              </m:r>
                            </m:e>
                          </m:nary>
                        </m:den>
                      </m:f>
                    </m:oMath>
                  </m:oMathPara>
                </a14:m>
                <a:endParaRPr lang="en-US" sz="2800" dirty="0">
                  <a:latin typeface="Arial" panose="020B06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11DD7B0E-0D70-4DAE-B258-712AC85CFABB}"/>
                  </a:ext>
                </a:extLst>
              </p:cNvPr>
              <p:cNvSpPr>
                <a:spLocks noGrp="1" noRot="1" noChangeAspect="1" noMove="1" noResize="1" noEditPoints="1" noAdjustHandles="1" noChangeArrowheads="1" noChangeShapeType="1" noTextEdit="1"/>
              </p:cNvSpPr>
              <p:nvPr>
                <p:ph idx="1"/>
              </p:nvPr>
            </p:nvSpPr>
            <p:spPr>
              <a:xfrm>
                <a:off x="731520" y="2103120"/>
                <a:ext cx="7680960" cy="4754880"/>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63919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302D-533F-415D-A378-3AAD3FB022C7}"/>
              </a:ext>
            </a:extLst>
          </p:cNvPr>
          <p:cNvSpPr>
            <a:spLocks noGrp="1"/>
          </p:cNvSpPr>
          <p:nvPr>
            <p:ph type="title"/>
          </p:nvPr>
        </p:nvSpPr>
        <p:spPr/>
        <p:txBody>
          <a:bodyPr/>
          <a:lstStyle/>
          <a:p>
            <a:r>
              <a:rPr lang="en-US" dirty="0">
                <a:solidFill>
                  <a:srgbClr val="C00000"/>
                </a:solidFill>
                <a:latin typeface="Arial" panose="020B0604020202020204" pitchFamily="34" charset="0"/>
                <a:cs typeface="Arial" panose="020B0604020202020204" pitchFamily="34" charset="0"/>
              </a:rPr>
              <a:t>What is Mode</a:t>
            </a:r>
          </a:p>
        </p:txBody>
      </p:sp>
      <p:sp>
        <p:nvSpPr>
          <p:cNvPr id="3" name="Content Placeholder 2">
            <a:extLst>
              <a:ext uri="{FF2B5EF4-FFF2-40B4-BE49-F238E27FC236}">
                <a16:creationId xmlns:a16="http://schemas.microsoft.com/office/drawing/2014/main" id="{11DD7B0E-0D70-4DAE-B258-712AC85CFABB}"/>
              </a:ext>
            </a:extLst>
          </p:cNvPr>
          <p:cNvSpPr>
            <a:spLocks noGrp="1"/>
          </p:cNvSpPr>
          <p:nvPr>
            <p:ph idx="1"/>
          </p:nvPr>
        </p:nvSpPr>
        <p:spPr>
          <a:xfrm>
            <a:off x="731520" y="2103119"/>
            <a:ext cx="7680960" cy="4607169"/>
          </a:xfrm>
        </p:spPr>
        <p:txBody>
          <a:bodyPr>
            <a:normAutofit fontScale="25000" lnSpcReduction="20000"/>
          </a:bodyPr>
          <a:lstStyle/>
          <a:p>
            <a:pPr marL="274320" marR="0" indent="-457200" algn="just">
              <a:lnSpc>
                <a:spcPct val="107000"/>
              </a:lnSpc>
              <a:spcBef>
                <a:spcPts val="0"/>
              </a:spcBef>
              <a:spcAft>
                <a:spcPts val="800"/>
              </a:spcAft>
              <a:buFont typeface="Wingdings" panose="05000000000000000000" pitchFamily="2" charset="2"/>
              <a:buChar char="Ø"/>
            </a:pPr>
            <a:r>
              <a:rPr lang="en-US" sz="9600" dirty="0">
                <a:latin typeface="Arial" panose="020B0604020202020204" pitchFamily="34" charset="0"/>
                <a:ea typeface="Calibri" panose="020F0502020204030204" pitchFamily="34" charset="0"/>
                <a:cs typeface="Arial" panose="020B0604020202020204" pitchFamily="34" charset="0"/>
              </a:rPr>
              <a:t>The mode is the most commonly occurring value in  </a:t>
            </a:r>
          </a:p>
          <a:p>
            <a:pPr marL="0" marR="0" indent="0" algn="just">
              <a:lnSpc>
                <a:spcPct val="107000"/>
              </a:lnSpc>
              <a:spcBef>
                <a:spcPts val="0"/>
              </a:spcBef>
              <a:spcAft>
                <a:spcPts val="800"/>
              </a:spcAft>
              <a:buNone/>
            </a:pPr>
            <a:r>
              <a:rPr lang="en-US" sz="9600" dirty="0">
                <a:latin typeface="Arial" panose="020B0604020202020204" pitchFamily="34" charset="0"/>
                <a:ea typeface="Calibri" panose="020F0502020204030204" pitchFamily="34" charset="0"/>
                <a:cs typeface="Arial" panose="020B0604020202020204" pitchFamily="34" charset="0"/>
              </a:rPr>
              <a:t>      a distribution of data.</a:t>
            </a:r>
          </a:p>
          <a:p>
            <a:pPr marL="274320" marR="0" indent="-457200" algn="just">
              <a:lnSpc>
                <a:spcPct val="107000"/>
              </a:lnSpc>
              <a:spcBef>
                <a:spcPts val="0"/>
              </a:spcBef>
              <a:spcAft>
                <a:spcPts val="800"/>
              </a:spcAft>
              <a:buFont typeface="Wingdings" panose="05000000000000000000" pitchFamily="2" charset="2"/>
              <a:buChar char="Ø"/>
            </a:pPr>
            <a:r>
              <a:rPr lang="en-US" sz="9600" dirty="0">
                <a:latin typeface="Arial" panose="020B0604020202020204" pitchFamily="34" charset="0"/>
                <a:ea typeface="Calibri" panose="020F0502020204030204" pitchFamily="34" charset="0"/>
                <a:cs typeface="Arial" panose="020B0604020202020204" pitchFamily="34" charset="0"/>
              </a:rPr>
              <a:t>For example, the HbA1c (average blood  glucose    </a:t>
            </a:r>
          </a:p>
          <a:p>
            <a:pPr marL="0" marR="0" indent="0" algn="just">
              <a:lnSpc>
                <a:spcPct val="107000"/>
              </a:lnSpc>
              <a:spcBef>
                <a:spcPts val="0"/>
              </a:spcBef>
              <a:spcAft>
                <a:spcPts val="800"/>
              </a:spcAft>
              <a:buNone/>
            </a:pPr>
            <a:r>
              <a:rPr lang="en-US" sz="9600" dirty="0">
                <a:latin typeface="Arial" panose="020B0604020202020204" pitchFamily="34" charset="0"/>
                <a:ea typeface="Calibri" panose="020F0502020204030204" pitchFamily="34" charset="0"/>
                <a:cs typeface="Arial" panose="020B0604020202020204" pitchFamily="34" charset="0"/>
              </a:rPr>
              <a:t>      (sugar) levels for the last two to three months) of 10  </a:t>
            </a:r>
          </a:p>
          <a:p>
            <a:pPr marL="0" marR="0" indent="0" algn="just">
              <a:lnSpc>
                <a:spcPct val="107000"/>
              </a:lnSpc>
              <a:spcBef>
                <a:spcPts val="0"/>
              </a:spcBef>
              <a:spcAft>
                <a:spcPts val="800"/>
              </a:spcAft>
              <a:buNone/>
            </a:pPr>
            <a:r>
              <a:rPr lang="en-US" sz="9600" dirty="0">
                <a:latin typeface="Arial" panose="020B0604020202020204" pitchFamily="34" charset="0"/>
                <a:ea typeface="Calibri" panose="020F0502020204030204" pitchFamily="34" charset="0"/>
                <a:cs typeface="Arial" panose="020B0604020202020204" pitchFamily="34" charset="0"/>
              </a:rPr>
              <a:t>      different patients are as follows:</a:t>
            </a:r>
          </a:p>
          <a:p>
            <a:pPr marL="274320" marR="0" indent="-457200" algn="just">
              <a:lnSpc>
                <a:spcPct val="107000"/>
              </a:lnSpc>
              <a:spcBef>
                <a:spcPts val="0"/>
              </a:spcBef>
              <a:spcAft>
                <a:spcPts val="800"/>
              </a:spcAft>
              <a:buFont typeface="Wingdings" panose="05000000000000000000" pitchFamily="2" charset="2"/>
              <a:buChar char="Ø"/>
            </a:pPr>
            <a:r>
              <a:rPr lang="en-US" sz="9600" dirty="0">
                <a:latin typeface="Arial" panose="020B0604020202020204" pitchFamily="34" charset="0"/>
                <a:ea typeface="Calibri" panose="020F0502020204030204" pitchFamily="34" charset="0"/>
                <a:cs typeface="Arial" panose="020B0604020202020204" pitchFamily="34" charset="0"/>
              </a:rPr>
              <a:t>5.8, 5.7, 6.3, 6.0, 5.9, 5.7, 6.6, 6.2, 5.7, 5.9</a:t>
            </a:r>
          </a:p>
          <a:p>
            <a:pPr marL="274320" marR="0" indent="-457200" algn="just">
              <a:lnSpc>
                <a:spcPct val="107000"/>
              </a:lnSpc>
              <a:spcBef>
                <a:spcPts val="0"/>
              </a:spcBef>
              <a:spcAft>
                <a:spcPts val="800"/>
              </a:spcAft>
              <a:buFont typeface="Wingdings" panose="05000000000000000000" pitchFamily="2" charset="2"/>
              <a:buChar char="Ø"/>
            </a:pPr>
            <a:r>
              <a:rPr lang="en-US" sz="9600" dirty="0">
                <a:latin typeface="Arial" panose="020B0604020202020204" pitchFamily="34" charset="0"/>
                <a:ea typeface="Calibri" panose="020F0502020204030204" pitchFamily="34" charset="0"/>
                <a:cs typeface="Arial" panose="020B0604020202020204" pitchFamily="34" charset="0"/>
              </a:rPr>
              <a:t>The mode or the most frequently occurring data  </a:t>
            </a:r>
          </a:p>
          <a:p>
            <a:pPr marL="0" marR="0" indent="0" algn="just">
              <a:lnSpc>
                <a:spcPct val="107000"/>
              </a:lnSpc>
              <a:spcBef>
                <a:spcPts val="0"/>
              </a:spcBef>
              <a:spcAft>
                <a:spcPts val="800"/>
              </a:spcAft>
              <a:buNone/>
            </a:pPr>
            <a:r>
              <a:rPr lang="en-US" sz="9600" dirty="0">
                <a:latin typeface="Arial" panose="020B0604020202020204" pitchFamily="34" charset="0"/>
                <a:ea typeface="Calibri" panose="020F0502020204030204" pitchFamily="34" charset="0"/>
                <a:cs typeface="Arial" panose="020B0604020202020204" pitchFamily="34" charset="0"/>
              </a:rPr>
              <a:t>      is 5.7.</a:t>
            </a:r>
          </a:p>
          <a:p>
            <a:pPr marL="274320" marR="0" indent="-457200" algn="just">
              <a:lnSpc>
                <a:spcPct val="107000"/>
              </a:lnSpc>
              <a:spcBef>
                <a:spcPts val="0"/>
              </a:spcBef>
              <a:spcAft>
                <a:spcPts val="800"/>
              </a:spcAft>
              <a:buFont typeface="Wingdings" panose="05000000000000000000" pitchFamily="2" charset="2"/>
              <a:buChar char="Ø"/>
            </a:pPr>
            <a:r>
              <a:rPr lang="en-US" sz="9600" dirty="0">
                <a:latin typeface="Arial" panose="020B0604020202020204" pitchFamily="34" charset="0"/>
                <a:ea typeface="Calibri" panose="020F0502020204030204" pitchFamily="34" charset="0"/>
                <a:cs typeface="Arial" panose="020B0604020202020204" pitchFamily="34" charset="0"/>
              </a:rPr>
              <a:t>For example, the mode in this set of numbers is  </a:t>
            </a:r>
          </a:p>
          <a:p>
            <a:pPr marL="0" marR="0" indent="0" algn="just">
              <a:lnSpc>
                <a:spcPct val="107000"/>
              </a:lnSpc>
              <a:spcBef>
                <a:spcPts val="0"/>
              </a:spcBef>
              <a:spcAft>
                <a:spcPts val="800"/>
              </a:spcAft>
              <a:buNone/>
            </a:pPr>
            <a:r>
              <a:rPr lang="en-US" sz="9600" dirty="0">
                <a:latin typeface="Arial" panose="020B0604020202020204" pitchFamily="34" charset="0"/>
                <a:ea typeface="Calibri" panose="020F0502020204030204" pitchFamily="34" charset="0"/>
                <a:cs typeface="Arial" panose="020B0604020202020204" pitchFamily="34" charset="0"/>
              </a:rPr>
              <a:t>      21:</a:t>
            </a:r>
          </a:p>
          <a:p>
            <a:pPr marL="274320" marR="0" indent="-457200" algn="just">
              <a:lnSpc>
                <a:spcPct val="107000"/>
              </a:lnSpc>
              <a:spcBef>
                <a:spcPts val="0"/>
              </a:spcBef>
              <a:spcAft>
                <a:spcPts val="800"/>
              </a:spcAft>
              <a:buFont typeface="Wingdings" panose="05000000000000000000" pitchFamily="2" charset="2"/>
              <a:buChar char="Ø"/>
            </a:pPr>
            <a:r>
              <a:rPr lang="en-US" sz="9600" dirty="0">
                <a:latin typeface="Arial" panose="020B0604020202020204" pitchFamily="34" charset="0"/>
                <a:ea typeface="Calibri" panose="020F0502020204030204" pitchFamily="34" charset="0"/>
                <a:cs typeface="Arial" panose="020B0604020202020204" pitchFamily="34" charset="0"/>
              </a:rPr>
              <a:t>21, 21, 21, 23, 24, 26, 26, 28, 29, 30, 31, 33</a:t>
            </a:r>
          </a:p>
          <a:p>
            <a:pPr algn="just"/>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5693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302D-533F-415D-A378-3AAD3FB022C7}"/>
              </a:ext>
            </a:extLst>
          </p:cNvPr>
          <p:cNvSpPr>
            <a:spLocks noGrp="1"/>
          </p:cNvSpPr>
          <p:nvPr>
            <p:ph type="title"/>
          </p:nvPr>
        </p:nvSpPr>
        <p:spPr/>
        <p:txBody>
          <a:bodyPr/>
          <a:lstStyle/>
          <a:p>
            <a:r>
              <a:rPr lang="en-US" dirty="0">
                <a:solidFill>
                  <a:srgbClr val="C00000"/>
                </a:solidFill>
                <a:latin typeface="Arial" panose="020B0604020202020204" pitchFamily="34" charset="0"/>
                <a:cs typeface="Arial" panose="020B0604020202020204" pitchFamily="34" charset="0"/>
              </a:rPr>
              <a:t>What is Mode (Grouped Data)</a:t>
            </a:r>
          </a:p>
        </p:txBody>
      </p:sp>
      <p:sp>
        <p:nvSpPr>
          <p:cNvPr id="3" name="Content Placeholder 2">
            <a:extLst>
              <a:ext uri="{FF2B5EF4-FFF2-40B4-BE49-F238E27FC236}">
                <a16:creationId xmlns:a16="http://schemas.microsoft.com/office/drawing/2014/main" id="{11DD7B0E-0D70-4DAE-B258-712AC85CFABB}"/>
              </a:ext>
            </a:extLst>
          </p:cNvPr>
          <p:cNvSpPr>
            <a:spLocks noGrp="1"/>
          </p:cNvSpPr>
          <p:nvPr>
            <p:ph idx="1"/>
          </p:nvPr>
        </p:nvSpPr>
        <p:spPr>
          <a:xfrm>
            <a:off x="731520" y="2103119"/>
            <a:ext cx="7680960" cy="4607169"/>
          </a:xfrm>
        </p:spPr>
        <p:txBody>
          <a:bodyPr>
            <a:normAutofit fontScale="92500" lnSpcReduction="20000"/>
          </a:bodyPr>
          <a:lstStyle/>
          <a:p>
            <a:pPr marL="0" marR="0">
              <a:lnSpc>
                <a:spcPct val="107000"/>
              </a:lnSpc>
              <a:spcBef>
                <a:spcPts val="0"/>
              </a:spcBef>
              <a:spcAft>
                <a:spcPts val="800"/>
              </a:spcAft>
            </a:pP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274320" marR="0" indent="-457200">
              <a:lnSpc>
                <a:spcPct val="107000"/>
              </a:lnSpc>
              <a:spcBef>
                <a:spcPts val="0"/>
              </a:spcBef>
              <a:spcAft>
                <a:spcPts val="800"/>
              </a:spcAft>
              <a:buFont typeface="Wingdings" panose="05000000000000000000" pitchFamily="2" charset="2"/>
              <a:buChar char="Ø"/>
            </a:pPr>
            <a:r>
              <a:rPr lang="en-US" sz="2800" dirty="0">
                <a:latin typeface="Arial" panose="020B0604020202020204" pitchFamily="34" charset="0"/>
                <a:ea typeface="Calibri" panose="020F0502020204030204" pitchFamily="34" charset="0"/>
                <a:cs typeface="Arial" panose="020B0604020202020204" pitchFamily="34" charset="0"/>
              </a:rPr>
              <a:t>where</a:t>
            </a:r>
          </a:p>
          <a:p>
            <a:pPr marL="274320" marR="0" indent="-457200">
              <a:lnSpc>
                <a:spcPct val="107000"/>
              </a:lnSpc>
              <a:spcBef>
                <a:spcPts val="0"/>
              </a:spcBef>
              <a:spcAft>
                <a:spcPts val="800"/>
              </a:spcAft>
              <a:buFont typeface="Wingdings" panose="05000000000000000000" pitchFamily="2" charset="2"/>
              <a:buChar char="Ø"/>
            </a:pPr>
            <a:r>
              <a:rPr lang="en-US" sz="2800" dirty="0">
                <a:latin typeface="Arial" panose="020B0604020202020204" pitchFamily="34" charset="0"/>
                <a:ea typeface="Calibri" panose="020F0502020204030204" pitchFamily="34" charset="0"/>
                <a:cs typeface="Arial" panose="020B0604020202020204" pitchFamily="34" charset="0"/>
              </a:rPr>
              <a:t>L is the lower-class boundary of the modal class</a:t>
            </a:r>
          </a:p>
          <a:p>
            <a:pPr marL="274320" marR="0" indent="-457200">
              <a:lnSpc>
                <a:spcPct val="107000"/>
              </a:lnSpc>
              <a:spcBef>
                <a:spcPts val="0"/>
              </a:spcBef>
              <a:spcAft>
                <a:spcPts val="800"/>
              </a:spcAft>
              <a:buFont typeface="Wingdings" panose="05000000000000000000" pitchFamily="2" charset="2"/>
              <a:buChar char="Ø"/>
            </a:pPr>
            <a:r>
              <a:rPr lang="en-US" sz="2800" dirty="0">
                <a:latin typeface="Arial" panose="020B0604020202020204" pitchFamily="34" charset="0"/>
                <a:ea typeface="Calibri" panose="020F0502020204030204" pitchFamily="34" charset="0"/>
                <a:cs typeface="Arial" panose="020B0604020202020204" pitchFamily="34" charset="0"/>
              </a:rPr>
              <a:t>f1 is the frequency of the modal class</a:t>
            </a:r>
          </a:p>
          <a:p>
            <a:pPr marL="274320" marR="0" indent="-457200">
              <a:lnSpc>
                <a:spcPct val="107000"/>
              </a:lnSpc>
              <a:spcBef>
                <a:spcPts val="0"/>
              </a:spcBef>
              <a:spcAft>
                <a:spcPts val="800"/>
              </a:spcAft>
              <a:buFont typeface="Wingdings" panose="05000000000000000000" pitchFamily="2" charset="2"/>
              <a:buChar char="Ø"/>
            </a:pPr>
            <a:r>
              <a:rPr lang="en-US" sz="2800" dirty="0">
                <a:latin typeface="Arial" panose="020B0604020202020204" pitchFamily="34" charset="0"/>
                <a:ea typeface="Calibri" panose="020F0502020204030204" pitchFamily="34" charset="0"/>
                <a:cs typeface="Arial" panose="020B0604020202020204" pitchFamily="34" charset="0"/>
              </a:rPr>
              <a:t>f0 is the frequency of the class before the modal class in the frequency table</a:t>
            </a:r>
          </a:p>
          <a:p>
            <a:pPr marL="274320" marR="0" indent="-457200">
              <a:lnSpc>
                <a:spcPct val="107000"/>
              </a:lnSpc>
              <a:spcBef>
                <a:spcPts val="0"/>
              </a:spcBef>
              <a:spcAft>
                <a:spcPts val="800"/>
              </a:spcAft>
              <a:buFont typeface="Wingdings" panose="05000000000000000000" pitchFamily="2" charset="2"/>
              <a:buChar char="Ø"/>
            </a:pPr>
            <a:r>
              <a:rPr lang="en-US" sz="2800" dirty="0">
                <a:latin typeface="Arial" panose="020B0604020202020204" pitchFamily="34" charset="0"/>
                <a:ea typeface="Calibri" panose="020F0502020204030204" pitchFamily="34" charset="0"/>
                <a:cs typeface="Arial" panose="020B0604020202020204" pitchFamily="34" charset="0"/>
              </a:rPr>
              <a:t>f2 is the frequency of the class after the modal class in the frequency table</a:t>
            </a:r>
          </a:p>
          <a:p>
            <a:pPr marL="274320" marR="0" indent="-457200">
              <a:lnSpc>
                <a:spcPct val="107000"/>
              </a:lnSpc>
              <a:spcBef>
                <a:spcPts val="0"/>
              </a:spcBef>
              <a:spcAft>
                <a:spcPts val="800"/>
              </a:spcAft>
              <a:buFont typeface="Wingdings" panose="05000000000000000000" pitchFamily="2" charset="2"/>
              <a:buChar char="Ø"/>
            </a:pPr>
            <a:r>
              <a:rPr lang="en-US" sz="2800" dirty="0">
                <a:latin typeface="Arial" panose="020B0604020202020204" pitchFamily="34" charset="0"/>
                <a:ea typeface="Calibri" panose="020F0502020204030204" pitchFamily="34" charset="0"/>
                <a:cs typeface="Arial" panose="020B0604020202020204" pitchFamily="34" charset="0"/>
              </a:rPr>
              <a:t>h is the class interval of the modal class</a:t>
            </a:r>
          </a:p>
          <a:p>
            <a:pPr marL="274320" marR="0" indent="-457200" algn="just">
              <a:lnSpc>
                <a:spcPct val="107000"/>
              </a:lnSpc>
              <a:spcBef>
                <a:spcPts val="0"/>
              </a:spcBef>
              <a:spcAft>
                <a:spcPts val="800"/>
              </a:spcAft>
              <a:buFont typeface="Wingdings" panose="05000000000000000000" pitchFamily="2" charset="2"/>
              <a:buChar char="Ø"/>
            </a:pPr>
            <a:endParaRPr lang="en-US" sz="28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8F4179F-A7E0-4333-B62A-97CE87BC153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61515" y="2117185"/>
            <a:ext cx="6105378" cy="1118383"/>
          </a:xfrm>
          <a:prstGeom prst="rect">
            <a:avLst/>
          </a:prstGeom>
          <a:noFill/>
          <a:ln>
            <a:noFill/>
          </a:ln>
        </p:spPr>
      </p:pic>
    </p:spTree>
    <p:extLst>
      <p:ext uri="{BB962C8B-B14F-4D97-AF65-F5344CB8AC3E}">
        <p14:creationId xmlns:p14="http://schemas.microsoft.com/office/powerpoint/2010/main" val="2764650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45E8FC91-F2D1-4E4A-A469-62AC7AA53954}"/>
              </a:ext>
            </a:extLst>
          </p:cNvPr>
          <p:cNvGraphicFramePr>
            <a:graphicFrameLocks noGrp="1"/>
          </p:cNvGraphicFramePr>
          <p:nvPr>
            <p:extLst>
              <p:ext uri="{D42A27DB-BD31-4B8C-83A1-F6EECF244321}">
                <p14:modId xmlns:p14="http://schemas.microsoft.com/office/powerpoint/2010/main" val="1086963370"/>
              </p:ext>
            </p:extLst>
          </p:nvPr>
        </p:nvGraphicFramePr>
        <p:xfrm>
          <a:off x="962025" y="107889"/>
          <a:ext cx="7219950" cy="7136321"/>
        </p:xfrm>
        <a:graphic>
          <a:graphicData uri="http://schemas.openxmlformats.org/drawingml/2006/table">
            <a:tbl>
              <a:tblPr firstRow="1" firstCol="1" bandRow="1">
                <a:tableStyleId>{5C22544A-7EE6-4342-B048-85BDC9FD1C3A}</a:tableStyleId>
              </a:tblPr>
              <a:tblGrid>
                <a:gridCol w="3609975">
                  <a:extLst>
                    <a:ext uri="{9D8B030D-6E8A-4147-A177-3AD203B41FA5}">
                      <a16:colId xmlns:a16="http://schemas.microsoft.com/office/drawing/2014/main" val="3684595900"/>
                    </a:ext>
                  </a:extLst>
                </a:gridCol>
                <a:gridCol w="3609975">
                  <a:extLst>
                    <a:ext uri="{9D8B030D-6E8A-4147-A177-3AD203B41FA5}">
                      <a16:colId xmlns:a16="http://schemas.microsoft.com/office/drawing/2014/main" val="2510280616"/>
                    </a:ext>
                  </a:extLst>
                </a:gridCol>
              </a:tblGrid>
              <a:tr h="0">
                <a:tc>
                  <a:txBody>
                    <a:bodyPr/>
                    <a:lstStyle/>
                    <a:p>
                      <a:pPr marL="0" marR="0">
                        <a:lnSpc>
                          <a:spcPct val="107000"/>
                        </a:lnSpc>
                        <a:spcBef>
                          <a:spcPts val="0"/>
                        </a:spcBef>
                        <a:spcAft>
                          <a:spcPts val="800"/>
                        </a:spcAft>
                      </a:pPr>
                      <a:r>
                        <a:rPr lang="en-US" sz="3200">
                          <a:effectLst/>
                        </a:rPr>
                        <a:t>Number</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b"/>
                </a:tc>
                <a:tc>
                  <a:txBody>
                    <a:bodyPr/>
                    <a:lstStyle/>
                    <a:p>
                      <a:pPr marL="0" marR="0">
                        <a:lnSpc>
                          <a:spcPct val="107000"/>
                        </a:lnSpc>
                        <a:spcBef>
                          <a:spcPts val="0"/>
                        </a:spcBef>
                        <a:spcAft>
                          <a:spcPts val="800"/>
                        </a:spcAft>
                      </a:pPr>
                      <a:r>
                        <a:rPr lang="en-US" sz="3200">
                          <a:effectLst/>
                        </a:rPr>
                        <a:t>Frequency</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b"/>
                </a:tc>
                <a:extLst>
                  <a:ext uri="{0D108BD9-81ED-4DB2-BD59-A6C34878D82A}">
                    <a16:rowId xmlns:a16="http://schemas.microsoft.com/office/drawing/2014/main" val="448322970"/>
                  </a:ext>
                </a:extLst>
              </a:tr>
              <a:tr h="0">
                <a:tc>
                  <a:txBody>
                    <a:bodyPr/>
                    <a:lstStyle/>
                    <a:p>
                      <a:pPr marL="0" marR="0">
                        <a:lnSpc>
                          <a:spcPct val="107000"/>
                        </a:lnSpc>
                        <a:spcBef>
                          <a:spcPts val="0"/>
                        </a:spcBef>
                        <a:spcAft>
                          <a:spcPts val="800"/>
                        </a:spcAft>
                      </a:pPr>
                      <a:r>
                        <a:rPr lang="en-US" sz="3200">
                          <a:effectLst/>
                        </a:rPr>
                        <a:t>1 – 3</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b"/>
                </a:tc>
                <a:tc>
                  <a:txBody>
                    <a:bodyPr/>
                    <a:lstStyle/>
                    <a:p>
                      <a:pPr marL="0" marR="0">
                        <a:lnSpc>
                          <a:spcPct val="107000"/>
                        </a:lnSpc>
                        <a:spcBef>
                          <a:spcPts val="0"/>
                        </a:spcBef>
                        <a:spcAft>
                          <a:spcPts val="800"/>
                        </a:spcAft>
                      </a:pPr>
                      <a:r>
                        <a:rPr lang="en-US" sz="3200" dirty="0">
                          <a:effectLst/>
                        </a:rPr>
                        <a:t>7</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b"/>
                </a:tc>
                <a:extLst>
                  <a:ext uri="{0D108BD9-81ED-4DB2-BD59-A6C34878D82A}">
                    <a16:rowId xmlns:a16="http://schemas.microsoft.com/office/drawing/2014/main" val="412169880"/>
                  </a:ext>
                </a:extLst>
              </a:tr>
              <a:tr h="0">
                <a:tc>
                  <a:txBody>
                    <a:bodyPr/>
                    <a:lstStyle/>
                    <a:p>
                      <a:pPr marL="0" marR="0">
                        <a:lnSpc>
                          <a:spcPct val="107000"/>
                        </a:lnSpc>
                        <a:spcBef>
                          <a:spcPts val="0"/>
                        </a:spcBef>
                        <a:spcAft>
                          <a:spcPts val="800"/>
                        </a:spcAft>
                      </a:pPr>
                      <a:r>
                        <a:rPr lang="en-US" sz="3200">
                          <a:effectLst/>
                        </a:rPr>
                        <a:t>4 – 6</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b"/>
                </a:tc>
                <a:tc>
                  <a:txBody>
                    <a:bodyPr/>
                    <a:lstStyle/>
                    <a:p>
                      <a:pPr marL="0" marR="0">
                        <a:lnSpc>
                          <a:spcPct val="107000"/>
                        </a:lnSpc>
                        <a:spcBef>
                          <a:spcPts val="0"/>
                        </a:spcBef>
                        <a:spcAft>
                          <a:spcPts val="800"/>
                        </a:spcAft>
                      </a:pPr>
                      <a:r>
                        <a:rPr lang="en-US" sz="3200" dirty="0">
                          <a:effectLst/>
                        </a:rPr>
                        <a:t>6</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b"/>
                </a:tc>
                <a:extLst>
                  <a:ext uri="{0D108BD9-81ED-4DB2-BD59-A6C34878D82A}">
                    <a16:rowId xmlns:a16="http://schemas.microsoft.com/office/drawing/2014/main" val="3139774703"/>
                  </a:ext>
                </a:extLst>
              </a:tr>
              <a:tr h="0">
                <a:tc>
                  <a:txBody>
                    <a:bodyPr/>
                    <a:lstStyle/>
                    <a:p>
                      <a:pPr marL="0" marR="0">
                        <a:lnSpc>
                          <a:spcPct val="107000"/>
                        </a:lnSpc>
                        <a:spcBef>
                          <a:spcPts val="0"/>
                        </a:spcBef>
                        <a:spcAft>
                          <a:spcPts val="800"/>
                        </a:spcAft>
                      </a:pPr>
                      <a:r>
                        <a:rPr lang="en-US" sz="3200">
                          <a:effectLst/>
                        </a:rPr>
                        <a:t>7 – 9</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b"/>
                </a:tc>
                <a:tc>
                  <a:txBody>
                    <a:bodyPr/>
                    <a:lstStyle/>
                    <a:p>
                      <a:pPr marL="0" marR="0">
                        <a:lnSpc>
                          <a:spcPct val="107000"/>
                        </a:lnSpc>
                        <a:spcBef>
                          <a:spcPts val="0"/>
                        </a:spcBef>
                        <a:spcAft>
                          <a:spcPts val="800"/>
                        </a:spcAft>
                      </a:pPr>
                      <a:r>
                        <a:rPr lang="en-US" sz="3200">
                          <a:effectLst/>
                        </a:rPr>
                        <a:t>4</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b"/>
                </a:tc>
                <a:extLst>
                  <a:ext uri="{0D108BD9-81ED-4DB2-BD59-A6C34878D82A}">
                    <a16:rowId xmlns:a16="http://schemas.microsoft.com/office/drawing/2014/main" val="683419933"/>
                  </a:ext>
                </a:extLst>
              </a:tr>
              <a:tr h="0">
                <a:tc>
                  <a:txBody>
                    <a:bodyPr/>
                    <a:lstStyle/>
                    <a:p>
                      <a:pPr marL="0" marR="0">
                        <a:lnSpc>
                          <a:spcPct val="107000"/>
                        </a:lnSpc>
                        <a:spcBef>
                          <a:spcPts val="0"/>
                        </a:spcBef>
                        <a:spcAft>
                          <a:spcPts val="800"/>
                        </a:spcAft>
                      </a:pPr>
                      <a:r>
                        <a:rPr lang="en-US" sz="3200">
                          <a:effectLst/>
                        </a:rPr>
                        <a:t>10 – 12</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b"/>
                </a:tc>
                <a:tc>
                  <a:txBody>
                    <a:bodyPr/>
                    <a:lstStyle/>
                    <a:p>
                      <a:pPr marL="0" marR="0">
                        <a:lnSpc>
                          <a:spcPct val="107000"/>
                        </a:lnSpc>
                        <a:spcBef>
                          <a:spcPts val="0"/>
                        </a:spcBef>
                        <a:spcAft>
                          <a:spcPts val="800"/>
                        </a:spcAft>
                      </a:pPr>
                      <a:r>
                        <a:rPr lang="en-US" sz="3200">
                          <a:effectLst/>
                        </a:rPr>
                        <a:t>2</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b"/>
                </a:tc>
                <a:extLst>
                  <a:ext uri="{0D108BD9-81ED-4DB2-BD59-A6C34878D82A}">
                    <a16:rowId xmlns:a16="http://schemas.microsoft.com/office/drawing/2014/main" val="2883048379"/>
                  </a:ext>
                </a:extLst>
              </a:tr>
              <a:tr h="0">
                <a:tc>
                  <a:txBody>
                    <a:bodyPr/>
                    <a:lstStyle/>
                    <a:p>
                      <a:pPr marL="0" marR="0">
                        <a:lnSpc>
                          <a:spcPct val="107000"/>
                        </a:lnSpc>
                        <a:spcBef>
                          <a:spcPts val="0"/>
                        </a:spcBef>
                        <a:spcAft>
                          <a:spcPts val="800"/>
                        </a:spcAft>
                      </a:pPr>
                      <a:r>
                        <a:rPr lang="en-US" sz="3200">
                          <a:effectLst/>
                        </a:rPr>
                        <a:t>13 – 15</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b"/>
                </a:tc>
                <a:tc>
                  <a:txBody>
                    <a:bodyPr/>
                    <a:lstStyle/>
                    <a:p>
                      <a:pPr marL="0" marR="0">
                        <a:lnSpc>
                          <a:spcPct val="107000"/>
                        </a:lnSpc>
                        <a:spcBef>
                          <a:spcPts val="0"/>
                        </a:spcBef>
                        <a:spcAft>
                          <a:spcPts val="800"/>
                        </a:spcAft>
                      </a:pPr>
                      <a:r>
                        <a:rPr lang="en-US" sz="3200" dirty="0">
                          <a:effectLst/>
                          <a:latin typeface="Calibri" panose="020F0502020204030204" pitchFamily="34" charset="0"/>
                          <a:ea typeface="Calibri" panose="020F0502020204030204" pitchFamily="34" charset="0"/>
                          <a:cs typeface="Times New Roman" panose="02020603050405020304" pitchFamily="18" charset="0"/>
                        </a:rPr>
                        <a:t>13</a:t>
                      </a:r>
                    </a:p>
                  </a:txBody>
                  <a:tcPr marL="76200" marR="76200" marT="76200" marB="76200" anchor="b"/>
                </a:tc>
                <a:extLst>
                  <a:ext uri="{0D108BD9-81ED-4DB2-BD59-A6C34878D82A}">
                    <a16:rowId xmlns:a16="http://schemas.microsoft.com/office/drawing/2014/main" val="4080053178"/>
                  </a:ext>
                </a:extLst>
              </a:tr>
              <a:tr h="0">
                <a:tc>
                  <a:txBody>
                    <a:bodyPr/>
                    <a:lstStyle/>
                    <a:p>
                      <a:pPr marL="0" marR="0">
                        <a:lnSpc>
                          <a:spcPct val="107000"/>
                        </a:lnSpc>
                        <a:spcBef>
                          <a:spcPts val="0"/>
                        </a:spcBef>
                        <a:spcAft>
                          <a:spcPts val="800"/>
                        </a:spcAft>
                      </a:pPr>
                      <a:r>
                        <a:rPr lang="en-US" sz="3200">
                          <a:effectLst/>
                        </a:rPr>
                        <a:t>16 – 18</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b"/>
                </a:tc>
                <a:tc>
                  <a:txBody>
                    <a:bodyPr/>
                    <a:lstStyle/>
                    <a:p>
                      <a:pPr marL="0" marR="0">
                        <a:lnSpc>
                          <a:spcPct val="107000"/>
                        </a:lnSpc>
                        <a:spcBef>
                          <a:spcPts val="0"/>
                        </a:spcBef>
                        <a:spcAft>
                          <a:spcPts val="800"/>
                        </a:spcAft>
                      </a:pPr>
                      <a:r>
                        <a:rPr lang="en-US" sz="3200">
                          <a:effectLst/>
                        </a:rPr>
                        <a:t>8</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b"/>
                </a:tc>
                <a:extLst>
                  <a:ext uri="{0D108BD9-81ED-4DB2-BD59-A6C34878D82A}">
                    <a16:rowId xmlns:a16="http://schemas.microsoft.com/office/drawing/2014/main" val="544571966"/>
                  </a:ext>
                </a:extLst>
              </a:tr>
              <a:tr h="0">
                <a:tc>
                  <a:txBody>
                    <a:bodyPr/>
                    <a:lstStyle/>
                    <a:p>
                      <a:pPr marL="0" marR="0">
                        <a:lnSpc>
                          <a:spcPct val="107000"/>
                        </a:lnSpc>
                        <a:spcBef>
                          <a:spcPts val="0"/>
                        </a:spcBef>
                        <a:spcAft>
                          <a:spcPts val="800"/>
                        </a:spcAft>
                      </a:pPr>
                      <a:r>
                        <a:rPr lang="en-US" sz="3200">
                          <a:effectLst/>
                        </a:rPr>
                        <a:t>19 – 21</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b"/>
                </a:tc>
                <a:tc>
                  <a:txBody>
                    <a:bodyPr/>
                    <a:lstStyle/>
                    <a:p>
                      <a:pPr marL="0" marR="0">
                        <a:lnSpc>
                          <a:spcPct val="107000"/>
                        </a:lnSpc>
                        <a:spcBef>
                          <a:spcPts val="0"/>
                        </a:spcBef>
                        <a:spcAft>
                          <a:spcPts val="800"/>
                        </a:spcAft>
                      </a:pPr>
                      <a:r>
                        <a:rPr lang="en-US" sz="3200">
                          <a:effectLst/>
                        </a:rPr>
                        <a:t>1</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b"/>
                </a:tc>
                <a:extLst>
                  <a:ext uri="{0D108BD9-81ED-4DB2-BD59-A6C34878D82A}">
                    <a16:rowId xmlns:a16="http://schemas.microsoft.com/office/drawing/2014/main" val="2067522172"/>
                  </a:ext>
                </a:extLst>
              </a:tr>
              <a:tr h="0">
                <a:tc>
                  <a:txBody>
                    <a:bodyPr/>
                    <a:lstStyle/>
                    <a:p>
                      <a:pPr marL="0" marR="0">
                        <a:lnSpc>
                          <a:spcPct val="107000"/>
                        </a:lnSpc>
                        <a:spcBef>
                          <a:spcPts val="0"/>
                        </a:spcBef>
                        <a:spcAft>
                          <a:spcPts val="800"/>
                        </a:spcAft>
                      </a:pPr>
                      <a:r>
                        <a:rPr lang="en-US" sz="3200">
                          <a:effectLst/>
                        </a:rPr>
                        <a:t>22 – 24</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b"/>
                </a:tc>
                <a:tc>
                  <a:txBody>
                    <a:bodyPr/>
                    <a:lstStyle/>
                    <a:p>
                      <a:pPr marL="0" marR="0">
                        <a:lnSpc>
                          <a:spcPct val="107000"/>
                        </a:lnSpc>
                        <a:spcBef>
                          <a:spcPts val="0"/>
                        </a:spcBef>
                        <a:spcAft>
                          <a:spcPts val="800"/>
                        </a:spcAft>
                      </a:pPr>
                      <a:r>
                        <a:rPr lang="en-US" sz="3200" dirty="0">
                          <a:effectLst/>
                          <a:latin typeface="Calibri" panose="020F0502020204030204" pitchFamily="34" charset="0"/>
                          <a:ea typeface="Calibri" panose="020F0502020204030204" pitchFamily="34" charset="0"/>
                          <a:cs typeface="Times New Roman" panose="02020603050405020304" pitchFamily="18" charset="0"/>
                        </a:rPr>
                        <a:t>9</a:t>
                      </a:r>
                    </a:p>
                  </a:txBody>
                  <a:tcPr marL="76200" marR="76200" marT="76200" marB="76200" anchor="b"/>
                </a:tc>
                <a:extLst>
                  <a:ext uri="{0D108BD9-81ED-4DB2-BD59-A6C34878D82A}">
                    <a16:rowId xmlns:a16="http://schemas.microsoft.com/office/drawing/2014/main" val="1896886763"/>
                  </a:ext>
                </a:extLst>
              </a:tr>
              <a:tr h="0">
                <a:tc>
                  <a:txBody>
                    <a:bodyPr/>
                    <a:lstStyle/>
                    <a:p>
                      <a:pPr marL="0" marR="0">
                        <a:lnSpc>
                          <a:spcPct val="107000"/>
                        </a:lnSpc>
                        <a:spcBef>
                          <a:spcPts val="0"/>
                        </a:spcBef>
                        <a:spcAft>
                          <a:spcPts val="800"/>
                        </a:spcAft>
                      </a:pPr>
                      <a:r>
                        <a:rPr lang="en-US" sz="3200">
                          <a:effectLst/>
                        </a:rPr>
                        <a:t>25 – 27</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b"/>
                </a:tc>
                <a:tc>
                  <a:txBody>
                    <a:bodyPr/>
                    <a:lstStyle/>
                    <a:p>
                      <a:pPr marL="0" marR="0">
                        <a:lnSpc>
                          <a:spcPct val="107000"/>
                        </a:lnSpc>
                        <a:spcBef>
                          <a:spcPts val="0"/>
                        </a:spcBef>
                        <a:spcAft>
                          <a:spcPts val="800"/>
                        </a:spcAft>
                      </a:pPr>
                      <a:r>
                        <a:rPr lang="en-US" sz="3200" dirty="0">
                          <a:effectLst/>
                          <a:latin typeface="Calibri" panose="020F0502020204030204" pitchFamily="34" charset="0"/>
                          <a:ea typeface="Calibri" panose="020F0502020204030204" pitchFamily="34" charset="0"/>
                          <a:cs typeface="Times New Roman" panose="02020603050405020304" pitchFamily="18" charset="0"/>
                        </a:rPr>
                        <a:t>5</a:t>
                      </a:r>
                    </a:p>
                  </a:txBody>
                  <a:tcPr marL="76200" marR="76200" marT="76200" marB="76200" anchor="b"/>
                </a:tc>
                <a:extLst>
                  <a:ext uri="{0D108BD9-81ED-4DB2-BD59-A6C34878D82A}">
                    <a16:rowId xmlns:a16="http://schemas.microsoft.com/office/drawing/2014/main" val="2543068114"/>
                  </a:ext>
                </a:extLst>
              </a:tr>
              <a:tr h="0">
                <a:tc>
                  <a:txBody>
                    <a:bodyPr/>
                    <a:lstStyle/>
                    <a:p>
                      <a:pPr marL="0" marR="0">
                        <a:lnSpc>
                          <a:spcPct val="107000"/>
                        </a:lnSpc>
                        <a:spcBef>
                          <a:spcPts val="0"/>
                        </a:spcBef>
                        <a:spcAft>
                          <a:spcPts val="800"/>
                        </a:spcAft>
                      </a:pPr>
                      <a:r>
                        <a:rPr lang="en-US" sz="3200">
                          <a:effectLst/>
                        </a:rPr>
                        <a:t>28 – 30</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nchor="b"/>
                </a:tc>
                <a:tc>
                  <a:txBody>
                    <a:bodyPr/>
                    <a:lstStyle/>
                    <a:p>
                      <a:pPr marL="0" marR="0">
                        <a:lnSpc>
                          <a:spcPct val="107000"/>
                        </a:lnSpc>
                        <a:spcBef>
                          <a:spcPts val="0"/>
                        </a:spcBef>
                        <a:spcAft>
                          <a:spcPts val="800"/>
                        </a:spcAft>
                      </a:pPr>
                      <a:r>
                        <a:rPr lang="en-US" sz="3200" dirty="0">
                          <a:effectLst/>
                          <a:latin typeface="Calibri" panose="020F0502020204030204" pitchFamily="34" charset="0"/>
                          <a:ea typeface="Calibri" panose="020F0502020204030204" pitchFamily="34" charset="0"/>
                          <a:cs typeface="Times New Roman" panose="02020603050405020304" pitchFamily="18" charset="0"/>
                        </a:rPr>
                        <a:t>3</a:t>
                      </a:r>
                    </a:p>
                  </a:txBody>
                  <a:tcPr marL="76200" marR="76200" marT="76200" marB="76200" anchor="b"/>
                </a:tc>
                <a:extLst>
                  <a:ext uri="{0D108BD9-81ED-4DB2-BD59-A6C34878D82A}">
                    <a16:rowId xmlns:a16="http://schemas.microsoft.com/office/drawing/2014/main" val="3277769530"/>
                  </a:ext>
                </a:extLst>
              </a:tr>
            </a:tbl>
          </a:graphicData>
        </a:graphic>
      </p:graphicFrame>
    </p:spTree>
    <p:extLst>
      <p:ext uri="{BB962C8B-B14F-4D97-AF65-F5344CB8AC3E}">
        <p14:creationId xmlns:p14="http://schemas.microsoft.com/office/powerpoint/2010/main" val="649781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302D-533F-415D-A378-3AAD3FB022C7}"/>
              </a:ext>
            </a:extLst>
          </p:cNvPr>
          <p:cNvSpPr>
            <a:spLocks noGrp="1"/>
          </p:cNvSpPr>
          <p:nvPr>
            <p:ph type="title"/>
          </p:nvPr>
        </p:nvSpPr>
        <p:spPr/>
        <p:txBody>
          <a:bodyPr/>
          <a:lstStyle/>
          <a:p>
            <a:r>
              <a:rPr lang="en-US" dirty="0">
                <a:solidFill>
                  <a:srgbClr val="C00000"/>
                </a:solidFill>
                <a:latin typeface="Arial" panose="020B0604020202020204" pitchFamily="34" charset="0"/>
                <a:cs typeface="Arial" panose="020B0604020202020204" pitchFamily="34" charset="0"/>
              </a:rPr>
              <a:t>Median</a:t>
            </a:r>
          </a:p>
        </p:txBody>
      </p:sp>
      <p:sp>
        <p:nvSpPr>
          <p:cNvPr id="3" name="Content Placeholder 2">
            <a:extLst>
              <a:ext uri="{FF2B5EF4-FFF2-40B4-BE49-F238E27FC236}">
                <a16:creationId xmlns:a16="http://schemas.microsoft.com/office/drawing/2014/main" id="{11DD7B0E-0D70-4DAE-B258-712AC85CFABB}"/>
              </a:ext>
            </a:extLst>
          </p:cNvPr>
          <p:cNvSpPr>
            <a:spLocks noGrp="1"/>
          </p:cNvSpPr>
          <p:nvPr>
            <p:ph idx="1"/>
          </p:nvPr>
        </p:nvSpPr>
        <p:spPr>
          <a:xfrm>
            <a:off x="731520" y="2103119"/>
            <a:ext cx="7680960" cy="4607169"/>
          </a:xfrm>
        </p:spPr>
        <p:txBody>
          <a:bodyPr>
            <a:normAutofit/>
          </a:bodyPr>
          <a:lstStyle/>
          <a:p>
            <a:pPr marL="0" marR="0" algn="just">
              <a:lnSpc>
                <a:spcPct val="107000"/>
              </a:lnSpc>
              <a:spcBef>
                <a:spcPts val="0"/>
              </a:spcBef>
              <a:spcAft>
                <a:spcPts val="800"/>
              </a:spcAft>
            </a:pPr>
            <a:r>
              <a:rPr lang="en-US" sz="2800" dirty="0">
                <a:latin typeface="Arial" panose="020B0604020202020204" pitchFamily="34" charset="0"/>
                <a:ea typeface="Calibri" panose="020F0502020204030204" pitchFamily="34" charset="0"/>
                <a:cs typeface="Arial" panose="020B0604020202020204" pitchFamily="34" charset="0"/>
              </a:rPr>
              <a:t>From the definition of median, we should be able to tell that the first step is to rearrange the given set of numbers in order of the lowest to the highest.</a:t>
            </a:r>
          </a:p>
          <a:p>
            <a:pPr marL="0" marR="0">
              <a:lnSpc>
                <a:spcPct val="107000"/>
              </a:lnSpc>
              <a:spcBef>
                <a:spcPts val="0"/>
              </a:spcBef>
              <a:spcAft>
                <a:spcPts val="800"/>
              </a:spcAft>
            </a:pP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800" dirty="0">
                <a:latin typeface="Arial" panose="020B0604020202020204" pitchFamily="34" charset="0"/>
                <a:ea typeface="Calibri" panose="020F0502020204030204" pitchFamily="34" charset="0"/>
                <a:cs typeface="Arial" panose="020B0604020202020204" pitchFamily="34" charset="0"/>
              </a:rPr>
              <a:t>Find the median in the set of numbers given below</a:t>
            </a:r>
          </a:p>
          <a:p>
            <a:pPr marL="0" marR="0">
              <a:lnSpc>
                <a:spcPct val="107000"/>
              </a:lnSpc>
              <a:spcBef>
                <a:spcPts val="0"/>
              </a:spcBef>
              <a:spcAft>
                <a:spcPts val="800"/>
              </a:spcAft>
            </a:pP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US" sz="28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15319421-FF3F-4F80-BB14-16AEA6F7C34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45920" y="5935493"/>
            <a:ext cx="5852160" cy="559826"/>
          </a:xfrm>
          <a:prstGeom prst="rect">
            <a:avLst/>
          </a:prstGeom>
          <a:noFill/>
          <a:ln>
            <a:noFill/>
          </a:ln>
        </p:spPr>
      </p:pic>
    </p:spTree>
    <p:extLst>
      <p:ext uri="{BB962C8B-B14F-4D97-AF65-F5344CB8AC3E}">
        <p14:creationId xmlns:p14="http://schemas.microsoft.com/office/powerpoint/2010/main" val="1181744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302D-533F-415D-A378-3AAD3FB022C7}"/>
              </a:ext>
            </a:extLst>
          </p:cNvPr>
          <p:cNvSpPr>
            <a:spLocks noGrp="1"/>
          </p:cNvSpPr>
          <p:nvPr>
            <p:ph type="title"/>
          </p:nvPr>
        </p:nvSpPr>
        <p:spPr/>
        <p:txBody>
          <a:bodyPr/>
          <a:lstStyle/>
          <a:p>
            <a:r>
              <a:rPr lang="en-US" dirty="0">
                <a:solidFill>
                  <a:srgbClr val="C00000"/>
                </a:solidFill>
                <a:latin typeface="Arial" panose="020B0604020202020204" pitchFamily="34" charset="0"/>
                <a:cs typeface="Arial" panose="020B0604020202020204" pitchFamily="34" charset="0"/>
              </a:rPr>
              <a:t>Median</a:t>
            </a:r>
          </a:p>
        </p:txBody>
      </p:sp>
      <p:sp>
        <p:nvSpPr>
          <p:cNvPr id="3" name="Content Placeholder 2">
            <a:extLst>
              <a:ext uri="{FF2B5EF4-FFF2-40B4-BE49-F238E27FC236}">
                <a16:creationId xmlns:a16="http://schemas.microsoft.com/office/drawing/2014/main" id="{11DD7B0E-0D70-4DAE-B258-712AC85CFABB}"/>
              </a:ext>
            </a:extLst>
          </p:cNvPr>
          <p:cNvSpPr>
            <a:spLocks noGrp="1"/>
          </p:cNvSpPr>
          <p:nvPr>
            <p:ph idx="1"/>
          </p:nvPr>
        </p:nvSpPr>
        <p:spPr>
          <a:xfrm>
            <a:off x="731520" y="2103119"/>
            <a:ext cx="7680960" cy="4607169"/>
          </a:xfrm>
        </p:spPr>
        <p:txBody>
          <a:bodyPr>
            <a:normAutofit/>
          </a:bodyPr>
          <a:lstStyle/>
          <a:p>
            <a:pPr marL="0" marR="0">
              <a:lnSpc>
                <a:spcPct val="107000"/>
              </a:lnSpc>
              <a:spcBef>
                <a:spcPts val="0"/>
              </a:spcBef>
              <a:spcAft>
                <a:spcPts val="800"/>
              </a:spcAft>
            </a:pP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US" sz="28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D2866C73-F0E1-427A-98EE-70E01747B2A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76178" y="2103119"/>
            <a:ext cx="6991643" cy="726124"/>
          </a:xfrm>
          <a:prstGeom prst="rect">
            <a:avLst/>
          </a:prstGeom>
          <a:noFill/>
          <a:ln>
            <a:noFill/>
          </a:ln>
        </p:spPr>
      </p:pic>
      <p:sp>
        <p:nvSpPr>
          <p:cNvPr id="6" name="Rectangle 5">
            <a:extLst>
              <a:ext uri="{FF2B5EF4-FFF2-40B4-BE49-F238E27FC236}">
                <a16:creationId xmlns:a16="http://schemas.microsoft.com/office/drawing/2014/main" id="{01E2B9D3-39F9-4C4B-A3BC-49A5F8E70235}"/>
              </a:ext>
            </a:extLst>
          </p:cNvPr>
          <p:cNvSpPr/>
          <p:nvPr/>
        </p:nvSpPr>
        <p:spPr>
          <a:xfrm>
            <a:off x="628209" y="2970220"/>
            <a:ext cx="7680960" cy="980910"/>
          </a:xfrm>
          <a:prstGeom prst="rect">
            <a:avLst/>
          </a:prstGeom>
        </p:spPr>
        <p:txBody>
          <a:bodyPr wrap="square">
            <a:spAutoFit/>
          </a:bodyPr>
          <a:lstStyle/>
          <a:p>
            <a:pPr>
              <a:lnSpc>
                <a:spcPct val="107000"/>
              </a:lnSpc>
              <a:spcAft>
                <a:spcPts val="800"/>
              </a:spcAft>
            </a:pPr>
            <a:r>
              <a:rPr lang="en-US" sz="2800" dirty="0">
                <a:latin typeface="Arial" panose="020B0604020202020204" pitchFamily="34" charset="0"/>
                <a:ea typeface="Calibri" panose="020F0502020204030204" pitchFamily="34" charset="0"/>
                <a:cs typeface="Arial" panose="020B0604020202020204" pitchFamily="34" charset="0"/>
              </a:rPr>
              <a:t>Then we inspect the set to find that number which lies in the exact middle.</a:t>
            </a:r>
          </a:p>
        </p:txBody>
      </p:sp>
      <p:pic>
        <p:nvPicPr>
          <p:cNvPr id="7" name="Picture 6">
            <a:extLst>
              <a:ext uri="{FF2B5EF4-FFF2-40B4-BE49-F238E27FC236}">
                <a16:creationId xmlns:a16="http://schemas.microsoft.com/office/drawing/2014/main" id="{3C9DE14E-8BB5-42EA-9216-571BFCFC4F2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31520" y="4210068"/>
            <a:ext cx="7336301" cy="980910"/>
          </a:xfrm>
          <a:prstGeom prst="rect">
            <a:avLst/>
          </a:prstGeom>
          <a:noFill/>
          <a:ln>
            <a:noFill/>
          </a:ln>
        </p:spPr>
      </p:pic>
      <p:pic>
        <p:nvPicPr>
          <p:cNvPr id="8" name="Picture 7">
            <a:extLst>
              <a:ext uri="{FF2B5EF4-FFF2-40B4-BE49-F238E27FC236}">
                <a16:creationId xmlns:a16="http://schemas.microsoft.com/office/drawing/2014/main" id="{5BA8AC92-D29E-4D20-92D2-408A73DFDFF0}"/>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797147" y="5449916"/>
            <a:ext cx="5205046" cy="712736"/>
          </a:xfrm>
          <a:prstGeom prst="rect">
            <a:avLst/>
          </a:prstGeom>
          <a:noFill/>
          <a:ln>
            <a:noFill/>
          </a:ln>
        </p:spPr>
      </p:pic>
    </p:spTree>
    <p:extLst>
      <p:ext uri="{BB962C8B-B14F-4D97-AF65-F5344CB8AC3E}">
        <p14:creationId xmlns:p14="http://schemas.microsoft.com/office/powerpoint/2010/main" val="235459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302D-533F-415D-A378-3AAD3FB022C7}"/>
              </a:ext>
            </a:extLst>
          </p:cNvPr>
          <p:cNvSpPr>
            <a:spLocks noGrp="1"/>
          </p:cNvSpPr>
          <p:nvPr>
            <p:ph type="title"/>
          </p:nvPr>
        </p:nvSpPr>
        <p:spPr/>
        <p:txBody>
          <a:bodyPr/>
          <a:lstStyle/>
          <a:p>
            <a:r>
              <a:rPr lang="en-US" dirty="0">
                <a:solidFill>
                  <a:srgbClr val="C00000"/>
                </a:solidFill>
                <a:latin typeface="Arial" panose="020B0604020202020204" pitchFamily="34" charset="0"/>
                <a:cs typeface="Arial" panose="020B0604020202020204" pitchFamily="34" charset="0"/>
              </a:rPr>
              <a:t>Measures of Central Tendency</a:t>
            </a:r>
          </a:p>
        </p:txBody>
      </p:sp>
      <p:sp>
        <p:nvSpPr>
          <p:cNvPr id="3" name="Content Placeholder 2">
            <a:extLst>
              <a:ext uri="{FF2B5EF4-FFF2-40B4-BE49-F238E27FC236}">
                <a16:creationId xmlns:a16="http://schemas.microsoft.com/office/drawing/2014/main" id="{11DD7B0E-0D70-4DAE-B258-712AC85CFABB}"/>
              </a:ext>
            </a:extLst>
          </p:cNvPr>
          <p:cNvSpPr>
            <a:spLocks noGrp="1"/>
          </p:cNvSpPr>
          <p:nvPr>
            <p:ph idx="1"/>
          </p:nvPr>
        </p:nvSpPr>
        <p:spPr>
          <a:xfrm>
            <a:off x="731520" y="2103120"/>
            <a:ext cx="7680960" cy="4564966"/>
          </a:xfrm>
        </p:spPr>
        <p:txBody>
          <a:bodyPr>
            <a:normAutofit fontScale="92500"/>
          </a:bodyPr>
          <a:lstStyle/>
          <a:p>
            <a:pPr marL="274320" marR="0" indent="-457200" algn="just">
              <a:lnSpc>
                <a:spcPct val="110000"/>
              </a:lnSpc>
              <a:spcBef>
                <a:spcPts val="0"/>
              </a:spcBef>
              <a:buFont typeface="Wingdings" panose="05000000000000000000" pitchFamily="2" charset="2"/>
              <a:buChar char="Ø"/>
            </a:pPr>
            <a:r>
              <a:rPr lang="en-US" sz="2800" dirty="0">
                <a:latin typeface="Arial" panose="020B0604020202020204" pitchFamily="34" charset="0"/>
                <a:ea typeface="Calibri" panose="020F0502020204030204" pitchFamily="34" charset="0"/>
                <a:cs typeface="Arial" panose="020B0604020202020204" pitchFamily="34" charset="0"/>
              </a:rPr>
              <a:t>The mean median mode are measurements     </a:t>
            </a:r>
          </a:p>
          <a:p>
            <a:pPr marL="0" marR="0" indent="0" algn="just">
              <a:lnSpc>
                <a:spcPct val="110000"/>
              </a:lnSpc>
              <a:spcBef>
                <a:spcPts val="0"/>
              </a:spcBef>
              <a:buNone/>
            </a:pPr>
            <a:r>
              <a:rPr lang="en-US" sz="2800" dirty="0">
                <a:latin typeface="Arial" panose="020B0604020202020204" pitchFamily="34" charset="0"/>
                <a:ea typeface="Calibri" panose="020F0502020204030204" pitchFamily="34" charset="0"/>
                <a:cs typeface="Arial" panose="020B0604020202020204" pitchFamily="34" charset="0"/>
              </a:rPr>
              <a:t>     of </a:t>
            </a:r>
            <a:r>
              <a:rPr lang="en-US" sz="2800" u="sng" dirty="0">
                <a:solidFill>
                  <a:srgbClr val="0000FF"/>
                </a:solidFill>
                <a:latin typeface="Arial" panose="020B060402020202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central tendency</a:t>
            </a:r>
            <a:r>
              <a:rPr lang="en-US" sz="2800" dirty="0">
                <a:latin typeface="Arial" panose="020B0604020202020204" pitchFamily="34" charset="0"/>
                <a:ea typeface="Calibri" panose="020F0502020204030204" pitchFamily="34" charset="0"/>
                <a:cs typeface="Arial" panose="020B0604020202020204" pitchFamily="34" charset="0"/>
              </a:rPr>
              <a:t>. In other words, it tells you  </a:t>
            </a:r>
          </a:p>
          <a:p>
            <a:pPr marL="0" marR="0" indent="0" algn="just">
              <a:lnSpc>
                <a:spcPct val="110000"/>
              </a:lnSpc>
              <a:spcBef>
                <a:spcPts val="0"/>
              </a:spcBef>
              <a:buNone/>
            </a:pPr>
            <a:r>
              <a:rPr lang="en-US" sz="2800" dirty="0">
                <a:latin typeface="Arial" panose="020B0604020202020204" pitchFamily="34" charset="0"/>
                <a:ea typeface="Calibri" panose="020F0502020204030204" pitchFamily="34" charset="0"/>
                <a:cs typeface="Arial" panose="020B0604020202020204" pitchFamily="34" charset="0"/>
              </a:rPr>
              <a:t>     where the “middle” of a data set it. Each of         </a:t>
            </a:r>
          </a:p>
          <a:p>
            <a:pPr marL="0" marR="0" indent="0" algn="just">
              <a:lnSpc>
                <a:spcPct val="110000"/>
              </a:lnSpc>
              <a:spcBef>
                <a:spcPts val="0"/>
              </a:spcBef>
              <a:buNone/>
            </a:pPr>
            <a:r>
              <a:rPr lang="en-US" sz="2800" dirty="0">
                <a:latin typeface="Arial" panose="020B0604020202020204" pitchFamily="34" charset="0"/>
                <a:ea typeface="Calibri" panose="020F0502020204030204" pitchFamily="34" charset="0"/>
                <a:cs typeface="Arial" panose="020B0604020202020204" pitchFamily="34" charset="0"/>
              </a:rPr>
              <a:t>     these statistics defines the middle differently:</a:t>
            </a:r>
          </a:p>
          <a:p>
            <a:pPr algn="just">
              <a:lnSpc>
                <a:spcPct val="110000"/>
              </a:lnSpc>
              <a:spcBef>
                <a:spcPts val="0"/>
              </a:spcBef>
              <a:buFont typeface="Wingdings" panose="05000000000000000000" pitchFamily="2" charset="2"/>
              <a:buChar char="Ø"/>
            </a:pPr>
            <a:r>
              <a:rPr lang="en-US" sz="2800" dirty="0">
                <a:latin typeface="Arial" panose="020B0604020202020204" pitchFamily="34" charset="0"/>
                <a:ea typeface="Calibri" panose="020F0502020204030204" pitchFamily="34" charset="0"/>
                <a:cs typeface="Arial" panose="020B0604020202020204" pitchFamily="34" charset="0"/>
              </a:rPr>
              <a:t>  The mean is the average of a data set.</a:t>
            </a:r>
          </a:p>
          <a:p>
            <a:pPr marL="274320" marR="0" indent="-457200" algn="just">
              <a:lnSpc>
                <a:spcPct val="110000"/>
              </a:lnSpc>
              <a:spcBef>
                <a:spcPts val="0"/>
              </a:spcBef>
              <a:buFont typeface="Wingdings" panose="05000000000000000000" pitchFamily="2" charset="2"/>
              <a:buChar char="Ø"/>
            </a:pPr>
            <a:r>
              <a:rPr lang="en-US" sz="2800" dirty="0">
                <a:latin typeface="Arial" panose="020B0604020202020204" pitchFamily="34" charset="0"/>
                <a:ea typeface="Calibri" panose="020F0502020204030204" pitchFamily="34" charset="0"/>
                <a:cs typeface="Arial" panose="020B0604020202020204" pitchFamily="34" charset="0"/>
              </a:rPr>
              <a:t>The mode is the most common number in a   </a:t>
            </a:r>
          </a:p>
          <a:p>
            <a:pPr marL="0" marR="0" indent="0" algn="just">
              <a:lnSpc>
                <a:spcPct val="110000"/>
              </a:lnSpc>
              <a:spcBef>
                <a:spcPts val="0"/>
              </a:spcBef>
              <a:buNone/>
            </a:pPr>
            <a:r>
              <a:rPr lang="en-US" sz="2800" dirty="0">
                <a:latin typeface="Arial" panose="020B0604020202020204" pitchFamily="34" charset="0"/>
                <a:ea typeface="Calibri" panose="020F0502020204030204" pitchFamily="34" charset="0"/>
                <a:cs typeface="Arial" panose="020B0604020202020204" pitchFamily="34" charset="0"/>
              </a:rPr>
              <a:t>     data set.</a:t>
            </a:r>
          </a:p>
          <a:p>
            <a:pPr marL="274320" marR="0" indent="-457200" algn="just">
              <a:lnSpc>
                <a:spcPct val="110000"/>
              </a:lnSpc>
              <a:spcBef>
                <a:spcPts val="0"/>
              </a:spcBef>
              <a:buFont typeface="Wingdings" panose="05000000000000000000" pitchFamily="2" charset="2"/>
              <a:buChar char="Ø"/>
            </a:pPr>
            <a:r>
              <a:rPr lang="en-US" sz="2800" dirty="0">
                <a:latin typeface="Arial" panose="020B0604020202020204" pitchFamily="34" charset="0"/>
                <a:ea typeface="Calibri" panose="020F0502020204030204" pitchFamily="34" charset="0"/>
                <a:cs typeface="Arial" panose="020B0604020202020204" pitchFamily="34" charset="0"/>
              </a:rPr>
              <a:t>The median is the middle of the set of numbers</a:t>
            </a:r>
            <a:r>
              <a:rPr lang="en-US" sz="2800" dirty="0">
                <a:latin typeface="Calibri" panose="020F0502020204030204" pitchFamily="34" charset="0"/>
                <a:ea typeface="Calibri" panose="020F0502020204030204" pitchFamily="34" charset="0"/>
                <a:cs typeface="Times New Roman" panose="02020603050405020304" pitchFamily="18" charset="0"/>
              </a:rPr>
              <a:t>.</a:t>
            </a:r>
          </a:p>
          <a:p>
            <a:pPr marL="0" indent="0" algn="just">
              <a:buNone/>
            </a:pP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809246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302D-533F-415D-A378-3AAD3FB022C7}"/>
              </a:ext>
            </a:extLst>
          </p:cNvPr>
          <p:cNvSpPr>
            <a:spLocks noGrp="1"/>
          </p:cNvSpPr>
          <p:nvPr>
            <p:ph type="title"/>
          </p:nvPr>
        </p:nvSpPr>
        <p:spPr/>
        <p:txBody>
          <a:bodyPr/>
          <a:lstStyle/>
          <a:p>
            <a:r>
              <a:rPr lang="en-US" dirty="0">
                <a:solidFill>
                  <a:srgbClr val="C00000"/>
                </a:solidFill>
                <a:latin typeface="Arial" panose="020B0604020202020204" pitchFamily="34" charset="0"/>
                <a:cs typeface="Arial" panose="020B0604020202020204" pitchFamily="34" charset="0"/>
              </a:rPr>
              <a:t>Median</a:t>
            </a:r>
          </a:p>
        </p:txBody>
      </p:sp>
      <p:pic>
        <p:nvPicPr>
          <p:cNvPr id="4" name="Content Placeholder 3">
            <a:extLst>
              <a:ext uri="{FF2B5EF4-FFF2-40B4-BE49-F238E27FC236}">
                <a16:creationId xmlns:a16="http://schemas.microsoft.com/office/drawing/2014/main" id="{2C9E1FFE-4E26-40E2-BDD1-065CC9C5A846}"/>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50499" y="2269369"/>
            <a:ext cx="6119446" cy="656711"/>
          </a:xfrm>
          <a:prstGeom prst="rect">
            <a:avLst/>
          </a:prstGeom>
          <a:noFill/>
          <a:ln>
            <a:noFill/>
          </a:ln>
        </p:spPr>
      </p:pic>
      <p:pic>
        <p:nvPicPr>
          <p:cNvPr id="5" name="Picture 4">
            <a:extLst>
              <a:ext uri="{FF2B5EF4-FFF2-40B4-BE49-F238E27FC236}">
                <a16:creationId xmlns:a16="http://schemas.microsoft.com/office/drawing/2014/main" id="{CCE549B5-3879-4C52-AB2E-7E9E2962ACF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350500" y="3275210"/>
            <a:ext cx="6400798" cy="656711"/>
          </a:xfrm>
          <a:prstGeom prst="rect">
            <a:avLst/>
          </a:prstGeom>
          <a:noFill/>
          <a:ln>
            <a:noFill/>
          </a:ln>
        </p:spPr>
      </p:pic>
      <p:pic>
        <p:nvPicPr>
          <p:cNvPr id="6" name="Picture 5">
            <a:extLst>
              <a:ext uri="{FF2B5EF4-FFF2-40B4-BE49-F238E27FC236}">
                <a16:creationId xmlns:a16="http://schemas.microsoft.com/office/drawing/2014/main" id="{6C064DC5-DE39-4A8E-80E7-FC216800CA6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350499" y="4149362"/>
            <a:ext cx="3826412" cy="1151255"/>
          </a:xfrm>
          <a:prstGeom prst="rect">
            <a:avLst/>
          </a:prstGeom>
          <a:noFill/>
          <a:ln>
            <a:noFill/>
          </a:ln>
        </p:spPr>
      </p:pic>
      <p:pic>
        <p:nvPicPr>
          <p:cNvPr id="7" name="Picture 6">
            <a:extLst>
              <a:ext uri="{FF2B5EF4-FFF2-40B4-BE49-F238E27FC236}">
                <a16:creationId xmlns:a16="http://schemas.microsoft.com/office/drawing/2014/main" id="{F340AE94-9141-40E1-AFD0-B7EB894755CA}"/>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350499" y="5518058"/>
            <a:ext cx="3826411" cy="501456"/>
          </a:xfrm>
          <a:prstGeom prst="rect">
            <a:avLst/>
          </a:prstGeom>
          <a:noFill/>
          <a:ln>
            <a:noFill/>
          </a:ln>
        </p:spPr>
      </p:pic>
    </p:spTree>
    <p:extLst>
      <p:ext uri="{BB962C8B-B14F-4D97-AF65-F5344CB8AC3E}">
        <p14:creationId xmlns:p14="http://schemas.microsoft.com/office/powerpoint/2010/main" val="4246730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302D-533F-415D-A378-3AAD3FB022C7}"/>
              </a:ext>
            </a:extLst>
          </p:cNvPr>
          <p:cNvSpPr>
            <a:spLocks noGrp="1"/>
          </p:cNvSpPr>
          <p:nvPr>
            <p:ph type="title"/>
          </p:nvPr>
        </p:nvSpPr>
        <p:spPr/>
        <p:txBody>
          <a:bodyPr/>
          <a:lstStyle/>
          <a:p>
            <a:r>
              <a:rPr lang="en-US" dirty="0">
                <a:solidFill>
                  <a:srgbClr val="C00000"/>
                </a:solidFill>
                <a:latin typeface="Arial" panose="020B0604020202020204" pitchFamily="34" charset="0"/>
                <a:cs typeface="Arial" panose="020B0604020202020204" pitchFamily="34" charset="0"/>
              </a:rPr>
              <a:t>Median (Grouped Data)</a:t>
            </a: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027A0785-C4AE-4030-970B-71165B9A1684}"/>
                  </a:ext>
                </a:extLst>
              </p:cNvPr>
              <p:cNvSpPr/>
              <p:nvPr/>
            </p:nvSpPr>
            <p:spPr>
              <a:xfrm>
                <a:off x="731520" y="1845382"/>
                <a:ext cx="7371471" cy="118487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solidFill>
                            <a:prstClr val="black"/>
                          </a:solidFill>
                          <a:latin typeface="Cambria Math" panose="02040503050406030204" pitchFamily="18" charset="0"/>
                          <a:cs typeface="Arial" panose="020B0604020202020204" pitchFamily="34" charset="0"/>
                        </a:rPr>
                        <m:t>𝑀𝑒𝑑𝑖𝑎𝑛</m:t>
                      </m:r>
                      <m:r>
                        <a:rPr lang="en-US" sz="2800" b="0" i="1" smtClean="0">
                          <a:solidFill>
                            <a:prstClr val="black"/>
                          </a:solidFill>
                          <a:latin typeface="Cambria Math" panose="02040503050406030204" pitchFamily="18" charset="0"/>
                          <a:cs typeface="Arial" panose="020B0604020202020204" pitchFamily="34" charset="0"/>
                        </a:rPr>
                        <m:t>=</m:t>
                      </m:r>
                      <m:r>
                        <a:rPr lang="en-US" sz="2800" b="0" i="1" smtClean="0">
                          <a:solidFill>
                            <a:prstClr val="black"/>
                          </a:solidFill>
                          <a:latin typeface="Cambria Math" panose="02040503050406030204" pitchFamily="18" charset="0"/>
                          <a:cs typeface="Arial" panose="020B0604020202020204" pitchFamily="34" charset="0"/>
                        </a:rPr>
                        <m:t>𝐿</m:t>
                      </m:r>
                      <m:r>
                        <a:rPr lang="en-US" sz="2800" b="0" i="1" smtClean="0">
                          <a:solidFill>
                            <a:prstClr val="black"/>
                          </a:solidFill>
                          <a:latin typeface="Cambria Math" panose="02040503050406030204" pitchFamily="18" charset="0"/>
                          <a:cs typeface="Arial" panose="020B0604020202020204" pitchFamily="34" charset="0"/>
                        </a:rPr>
                        <m:t>+</m:t>
                      </m:r>
                      <m:f>
                        <m:fPr>
                          <m:ctrlPr>
                            <a:rPr lang="en-US" sz="2800" i="1">
                              <a:solidFill>
                                <a:prstClr val="black"/>
                              </a:solidFill>
                              <a:latin typeface="Cambria Math" panose="02040503050406030204" pitchFamily="18" charset="0"/>
                              <a:cs typeface="Arial" panose="020B0604020202020204" pitchFamily="34" charset="0"/>
                            </a:rPr>
                          </m:ctrlPr>
                        </m:fPr>
                        <m:num>
                          <m:r>
                            <a:rPr lang="en-US" sz="2800" b="0" i="1" smtClean="0">
                              <a:solidFill>
                                <a:prstClr val="black"/>
                              </a:solidFill>
                              <a:latin typeface="Cambria Math" panose="02040503050406030204" pitchFamily="18" charset="0"/>
                              <a:cs typeface="Arial" panose="020B0604020202020204" pitchFamily="34" charset="0"/>
                            </a:rPr>
                            <m:t>(</m:t>
                          </m:r>
                          <m:f>
                            <m:fPr>
                              <m:ctrlPr>
                                <a:rPr lang="en-US" sz="2800" b="0" i="1" smtClean="0">
                                  <a:solidFill>
                                    <a:prstClr val="black"/>
                                  </a:solidFill>
                                  <a:latin typeface="Cambria Math" panose="02040503050406030204" pitchFamily="18" charset="0"/>
                                  <a:cs typeface="Arial" panose="020B0604020202020204" pitchFamily="34" charset="0"/>
                                </a:rPr>
                              </m:ctrlPr>
                            </m:fPr>
                            <m:num>
                              <m:r>
                                <a:rPr lang="en-US" sz="2800" b="0" i="1" smtClean="0">
                                  <a:solidFill>
                                    <a:prstClr val="black"/>
                                  </a:solidFill>
                                  <a:latin typeface="Cambria Math" panose="02040503050406030204" pitchFamily="18" charset="0"/>
                                  <a:cs typeface="Arial" panose="020B0604020202020204" pitchFamily="34" charset="0"/>
                                </a:rPr>
                                <m:t>𝑛</m:t>
                              </m:r>
                            </m:num>
                            <m:den>
                              <m:r>
                                <a:rPr lang="en-US" sz="2800" b="0" i="1" smtClean="0">
                                  <a:solidFill>
                                    <a:prstClr val="black"/>
                                  </a:solidFill>
                                  <a:latin typeface="Cambria Math" panose="02040503050406030204" pitchFamily="18" charset="0"/>
                                  <a:cs typeface="Arial" panose="020B0604020202020204" pitchFamily="34" charset="0"/>
                                </a:rPr>
                                <m:t>2</m:t>
                              </m:r>
                            </m:den>
                          </m:f>
                          <m:r>
                            <a:rPr lang="en-US" sz="2800" b="0" i="1" smtClean="0">
                              <a:solidFill>
                                <a:prstClr val="black"/>
                              </a:solidFill>
                              <a:latin typeface="Cambria Math" panose="02040503050406030204" pitchFamily="18" charset="0"/>
                              <a:cs typeface="Arial" panose="020B0604020202020204" pitchFamily="34" charset="0"/>
                            </a:rPr>
                            <m:t>−</m:t>
                          </m:r>
                          <m:r>
                            <a:rPr lang="en-US" sz="2800" b="0" i="1" smtClean="0">
                              <a:solidFill>
                                <a:prstClr val="black"/>
                              </a:solidFill>
                              <a:latin typeface="Cambria Math" panose="02040503050406030204" pitchFamily="18" charset="0"/>
                              <a:cs typeface="Arial" panose="020B0604020202020204" pitchFamily="34" charset="0"/>
                            </a:rPr>
                            <m:t>𝑐</m:t>
                          </m:r>
                          <m:r>
                            <a:rPr lang="en-US" sz="2800" b="0" i="1" smtClean="0">
                              <a:solidFill>
                                <a:prstClr val="black"/>
                              </a:solidFill>
                              <a:latin typeface="Cambria Math" panose="02040503050406030204" pitchFamily="18" charset="0"/>
                              <a:cs typeface="Arial" panose="020B0604020202020204" pitchFamily="34" charset="0"/>
                            </a:rPr>
                            <m:t>)</m:t>
                          </m:r>
                        </m:num>
                        <m:den>
                          <m:r>
                            <a:rPr lang="en-US" sz="2800" b="0" i="1" smtClean="0">
                              <a:solidFill>
                                <a:prstClr val="black"/>
                              </a:solidFill>
                              <a:latin typeface="Cambria Math" panose="02040503050406030204" pitchFamily="18" charset="0"/>
                              <a:cs typeface="Arial" panose="020B0604020202020204" pitchFamily="34" charset="0"/>
                            </a:rPr>
                            <m:t>𝑓</m:t>
                          </m:r>
                        </m:den>
                      </m:f>
                      <m:r>
                        <a:rPr lang="en-US" sz="2800" i="1" smtClean="0">
                          <a:solidFill>
                            <a:prstClr val="black"/>
                          </a:solidFill>
                          <a:latin typeface="Cambria Math" panose="02040503050406030204" pitchFamily="18" charset="0"/>
                          <a:ea typeface="Cambria Math" panose="02040503050406030204" pitchFamily="18" charset="0"/>
                          <a:cs typeface="Arial" panose="020B0604020202020204" pitchFamily="34" charset="0"/>
                        </a:rPr>
                        <m:t>×</m:t>
                      </m:r>
                      <m:r>
                        <a:rPr lang="en-US" sz="2800" b="0" i="1" smtClean="0">
                          <a:solidFill>
                            <a:prstClr val="black"/>
                          </a:solidFill>
                          <a:latin typeface="Cambria Math" panose="02040503050406030204" pitchFamily="18" charset="0"/>
                          <a:ea typeface="Cambria Math" panose="02040503050406030204" pitchFamily="18" charset="0"/>
                          <a:cs typeface="Arial" panose="020B0604020202020204" pitchFamily="34" charset="0"/>
                        </a:rPr>
                        <m:t>h</m:t>
                      </m:r>
                    </m:oMath>
                  </m:oMathPara>
                </a14:m>
                <a:endParaRPr lang="en-US" dirty="0"/>
              </a:p>
            </p:txBody>
          </p:sp>
        </mc:Choice>
        <mc:Fallback xmlns="">
          <p:sp>
            <p:nvSpPr>
              <p:cNvPr id="9" name="Rectangle 8">
                <a:extLst>
                  <a:ext uri="{FF2B5EF4-FFF2-40B4-BE49-F238E27FC236}">
                    <a16:creationId xmlns:a16="http://schemas.microsoft.com/office/drawing/2014/main" id="{027A0785-C4AE-4030-970B-71165B9A1684}"/>
                  </a:ext>
                </a:extLst>
              </p:cNvPr>
              <p:cNvSpPr>
                <a:spLocks noRot="1" noChangeAspect="1" noMove="1" noResize="1" noEditPoints="1" noAdjustHandles="1" noChangeArrowheads="1" noChangeShapeType="1" noTextEdit="1"/>
              </p:cNvSpPr>
              <p:nvPr/>
            </p:nvSpPr>
            <p:spPr>
              <a:xfrm>
                <a:off x="731520" y="1845382"/>
                <a:ext cx="7371471" cy="1184876"/>
              </a:xfrm>
              <a:prstGeom prst="rect">
                <a:avLst/>
              </a:prstGeom>
              <a:blipFill>
                <a:blip r:embed="rId2"/>
                <a:stretch>
                  <a:fillRect/>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452F3F00-A4DE-44F2-AEE1-7A49A175DB29}"/>
              </a:ext>
            </a:extLst>
          </p:cNvPr>
          <p:cNvSpPr/>
          <p:nvPr/>
        </p:nvSpPr>
        <p:spPr>
          <a:xfrm>
            <a:off x="900333" y="2867149"/>
            <a:ext cx="7807569" cy="3696397"/>
          </a:xfrm>
          <a:prstGeom prst="rect">
            <a:avLst/>
          </a:prstGeom>
        </p:spPr>
        <p:txBody>
          <a:bodyPr wrap="square">
            <a:spAutoFit/>
          </a:bodyPr>
          <a:lstStyle/>
          <a:p>
            <a:pPr marR="0">
              <a:lnSpc>
                <a:spcPct val="107000"/>
              </a:lnSpc>
              <a:spcBef>
                <a:spcPts val="0"/>
              </a:spcBef>
              <a:spcAft>
                <a:spcPts val="800"/>
              </a:spcAft>
            </a:pPr>
            <a:r>
              <a:rPr lang="en-US" sz="2800" dirty="0">
                <a:latin typeface="Arial" panose="020B0604020202020204" pitchFamily="34" charset="0"/>
                <a:ea typeface="Calibri" panose="020F0502020204030204" pitchFamily="34" charset="0"/>
                <a:cs typeface="Arial" panose="020B0604020202020204" pitchFamily="34" charset="0"/>
              </a:rPr>
              <a:t>where</a:t>
            </a:r>
          </a:p>
          <a:p>
            <a:pPr marL="274320" marR="0" indent="-457200">
              <a:lnSpc>
                <a:spcPct val="107000"/>
              </a:lnSpc>
              <a:spcBef>
                <a:spcPts val="0"/>
              </a:spcBef>
              <a:spcAft>
                <a:spcPts val="800"/>
              </a:spcAft>
              <a:buFont typeface="Wingdings" panose="05000000000000000000" pitchFamily="2" charset="2"/>
              <a:buChar char="Ø"/>
            </a:pPr>
            <a:r>
              <a:rPr lang="en-US" sz="2800" dirty="0">
                <a:latin typeface="Arial" panose="020B0604020202020204" pitchFamily="34" charset="0"/>
                <a:ea typeface="Calibri" panose="020F0502020204030204" pitchFamily="34" charset="0"/>
                <a:cs typeface="Arial" panose="020B0604020202020204" pitchFamily="34" charset="0"/>
              </a:rPr>
              <a:t>L is the lower-class boundary of the median class</a:t>
            </a:r>
          </a:p>
          <a:p>
            <a:pPr marL="274320" marR="0" indent="-457200">
              <a:lnSpc>
                <a:spcPct val="107000"/>
              </a:lnSpc>
              <a:spcBef>
                <a:spcPts val="0"/>
              </a:spcBef>
              <a:spcAft>
                <a:spcPts val="800"/>
              </a:spcAft>
              <a:buFont typeface="Wingdings" panose="05000000000000000000" pitchFamily="2" charset="2"/>
              <a:buChar char="Ø"/>
            </a:pPr>
            <a:r>
              <a:rPr lang="en-US" sz="2800" dirty="0">
                <a:latin typeface="Arial" panose="020B0604020202020204" pitchFamily="34" charset="0"/>
                <a:ea typeface="Calibri" panose="020F0502020204030204" pitchFamily="34" charset="0"/>
                <a:cs typeface="Arial" panose="020B0604020202020204" pitchFamily="34" charset="0"/>
              </a:rPr>
              <a:t>c is the cumulative frequency of the preceding class</a:t>
            </a:r>
          </a:p>
          <a:p>
            <a:pPr marL="274320" marR="0" indent="-457200">
              <a:lnSpc>
                <a:spcPct val="107000"/>
              </a:lnSpc>
              <a:spcBef>
                <a:spcPts val="0"/>
              </a:spcBef>
              <a:spcAft>
                <a:spcPts val="800"/>
              </a:spcAft>
              <a:buFont typeface="Wingdings" panose="05000000000000000000" pitchFamily="2" charset="2"/>
              <a:buChar char="Ø"/>
            </a:pPr>
            <a:r>
              <a:rPr lang="en-US" sz="2800" dirty="0">
                <a:latin typeface="Arial" panose="020B0604020202020204" pitchFamily="34" charset="0"/>
                <a:ea typeface="Calibri" panose="020F0502020204030204" pitchFamily="34" charset="0"/>
                <a:cs typeface="Arial" panose="020B0604020202020204" pitchFamily="34" charset="0"/>
              </a:rPr>
              <a:t>f is the frequency of the median class</a:t>
            </a:r>
          </a:p>
          <a:p>
            <a:pPr marL="274320" marR="0" indent="-457200">
              <a:lnSpc>
                <a:spcPct val="107000"/>
              </a:lnSpc>
              <a:spcBef>
                <a:spcPts val="0"/>
              </a:spcBef>
              <a:spcAft>
                <a:spcPts val="800"/>
              </a:spcAft>
              <a:buFont typeface="Wingdings" panose="05000000000000000000" pitchFamily="2" charset="2"/>
              <a:buChar char="Ø"/>
            </a:pPr>
            <a:r>
              <a:rPr lang="en-US" sz="2800" dirty="0">
                <a:latin typeface="Arial" panose="020B0604020202020204" pitchFamily="34" charset="0"/>
                <a:ea typeface="Calibri" panose="020F0502020204030204" pitchFamily="34" charset="0"/>
                <a:cs typeface="Arial" panose="020B0604020202020204" pitchFamily="34" charset="0"/>
              </a:rPr>
              <a:t>h is the class interval of the class limits</a:t>
            </a:r>
          </a:p>
        </p:txBody>
      </p:sp>
    </p:spTree>
    <p:extLst>
      <p:ext uri="{BB962C8B-B14F-4D97-AF65-F5344CB8AC3E}">
        <p14:creationId xmlns:p14="http://schemas.microsoft.com/office/powerpoint/2010/main" val="16807051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302D-533F-415D-A378-3AAD3FB022C7}"/>
              </a:ext>
            </a:extLst>
          </p:cNvPr>
          <p:cNvSpPr>
            <a:spLocks noGrp="1"/>
          </p:cNvSpPr>
          <p:nvPr>
            <p:ph type="title"/>
          </p:nvPr>
        </p:nvSpPr>
        <p:spPr/>
        <p:txBody>
          <a:bodyPr/>
          <a:lstStyle/>
          <a:p>
            <a:r>
              <a:rPr lang="en-US" dirty="0">
                <a:solidFill>
                  <a:srgbClr val="C00000"/>
                </a:solidFill>
                <a:latin typeface="Arial" panose="020B0604020202020204" pitchFamily="34" charset="0"/>
                <a:cs typeface="Arial" panose="020B0604020202020204" pitchFamily="34" charset="0"/>
              </a:rPr>
              <a:t>Range</a:t>
            </a:r>
          </a:p>
        </p:txBody>
      </p:sp>
      <p:sp>
        <p:nvSpPr>
          <p:cNvPr id="3" name="Content Placeholder 2">
            <a:extLst>
              <a:ext uri="{FF2B5EF4-FFF2-40B4-BE49-F238E27FC236}">
                <a16:creationId xmlns:a16="http://schemas.microsoft.com/office/drawing/2014/main" id="{11DD7B0E-0D70-4DAE-B258-712AC85CFABB}"/>
              </a:ext>
            </a:extLst>
          </p:cNvPr>
          <p:cNvSpPr>
            <a:spLocks noGrp="1"/>
          </p:cNvSpPr>
          <p:nvPr>
            <p:ph idx="1"/>
          </p:nvPr>
        </p:nvSpPr>
        <p:spPr>
          <a:xfrm>
            <a:off x="731520" y="2103119"/>
            <a:ext cx="7680960" cy="4522763"/>
          </a:xfrm>
        </p:spPr>
        <p:txBody>
          <a:bodyPr>
            <a:normAutofit/>
          </a:bodyPr>
          <a:lstStyle/>
          <a:p>
            <a:pPr marL="274320" marR="0" indent="-457200" algn="just">
              <a:lnSpc>
                <a:spcPct val="107000"/>
              </a:lnSpc>
              <a:spcBef>
                <a:spcPts val="0"/>
              </a:spcBef>
              <a:spcAft>
                <a:spcPts val="800"/>
              </a:spcAft>
              <a:buFont typeface="Wingdings" panose="05000000000000000000" pitchFamily="2" charset="2"/>
              <a:buChar char="Ø"/>
            </a:pPr>
            <a:r>
              <a:rPr lang="en-US" sz="2800" dirty="0">
                <a:latin typeface="Arial" panose="020B0604020202020204" pitchFamily="34" charset="0"/>
                <a:ea typeface="Calibri" panose="020F0502020204030204" pitchFamily="34" charset="0"/>
                <a:cs typeface="Arial" panose="020B0604020202020204" pitchFamily="34" charset="0"/>
              </a:rPr>
              <a:t>The range of a variable is the difference between the maximum value and the minimum value.</a:t>
            </a:r>
          </a:p>
          <a:p>
            <a:pPr marL="274320" marR="0" indent="-457200" algn="just">
              <a:lnSpc>
                <a:spcPct val="107000"/>
              </a:lnSpc>
              <a:spcBef>
                <a:spcPts val="0"/>
              </a:spcBef>
              <a:spcAft>
                <a:spcPts val="800"/>
              </a:spcAft>
              <a:buFont typeface="Wingdings" panose="05000000000000000000" pitchFamily="2" charset="2"/>
              <a:buChar char="Ø"/>
            </a:pPr>
            <a:r>
              <a:rPr lang="en-US" sz="2800" dirty="0">
                <a:latin typeface="Arial" panose="020B0604020202020204" pitchFamily="34" charset="0"/>
                <a:ea typeface="Calibri" panose="020F0502020204030204" pitchFamily="34" charset="0"/>
                <a:cs typeface="Arial" panose="020B0604020202020204" pitchFamily="34" charset="0"/>
              </a:rPr>
              <a:t>The range is defined as the difference between the highest and lowest number in a given data set.</a:t>
            </a:r>
          </a:p>
          <a:p>
            <a:pPr marL="274320" marR="0" indent="-457200" algn="just">
              <a:lnSpc>
                <a:spcPct val="107000"/>
              </a:lnSpc>
              <a:spcBef>
                <a:spcPts val="0"/>
              </a:spcBef>
              <a:spcAft>
                <a:spcPts val="800"/>
              </a:spcAft>
              <a:buFont typeface="Wingdings" panose="05000000000000000000" pitchFamily="2" charset="2"/>
              <a:buChar char="Ø"/>
            </a:pPr>
            <a:endParaRPr lang="en-US" sz="2800" dirty="0">
              <a:latin typeface="Arial" panose="020B0604020202020204" pitchFamily="34" charset="0"/>
              <a:ea typeface="Calibri" panose="020F0502020204030204" pitchFamily="34" charset="0"/>
              <a:cs typeface="Arial" panose="020B0604020202020204" pitchFamily="34" charset="0"/>
            </a:endParaRPr>
          </a:p>
          <a:p>
            <a:pPr marL="0" indent="0" algn="just">
              <a:buNone/>
            </a:pPr>
            <a:endParaRPr lang="en-US" sz="28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F03211DC-A902-446C-927D-9A44FD361C7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23889" y="5144255"/>
            <a:ext cx="6893169" cy="888271"/>
          </a:xfrm>
          <a:prstGeom prst="rect">
            <a:avLst/>
          </a:prstGeom>
          <a:noFill/>
          <a:ln>
            <a:noFill/>
          </a:ln>
        </p:spPr>
      </p:pic>
    </p:spTree>
    <p:extLst>
      <p:ext uri="{BB962C8B-B14F-4D97-AF65-F5344CB8AC3E}">
        <p14:creationId xmlns:p14="http://schemas.microsoft.com/office/powerpoint/2010/main" val="20504588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302D-533F-415D-A378-3AAD3FB022C7}"/>
              </a:ext>
            </a:extLst>
          </p:cNvPr>
          <p:cNvSpPr>
            <a:spLocks noGrp="1"/>
          </p:cNvSpPr>
          <p:nvPr>
            <p:ph type="title"/>
          </p:nvPr>
        </p:nvSpPr>
        <p:spPr/>
        <p:txBody>
          <a:bodyPr/>
          <a:lstStyle/>
          <a:p>
            <a:r>
              <a:rPr lang="en-US" dirty="0">
                <a:solidFill>
                  <a:srgbClr val="C00000"/>
                </a:solidFill>
                <a:latin typeface="Arial" panose="020B0604020202020204" pitchFamily="34" charset="0"/>
                <a:cs typeface="Arial" panose="020B0604020202020204" pitchFamily="34" charset="0"/>
              </a:rPr>
              <a:t>Range</a:t>
            </a:r>
          </a:p>
        </p:txBody>
      </p:sp>
      <p:sp>
        <p:nvSpPr>
          <p:cNvPr id="3" name="Content Placeholder 2">
            <a:extLst>
              <a:ext uri="{FF2B5EF4-FFF2-40B4-BE49-F238E27FC236}">
                <a16:creationId xmlns:a16="http://schemas.microsoft.com/office/drawing/2014/main" id="{11DD7B0E-0D70-4DAE-B258-712AC85CFABB}"/>
              </a:ext>
            </a:extLst>
          </p:cNvPr>
          <p:cNvSpPr>
            <a:spLocks noGrp="1"/>
          </p:cNvSpPr>
          <p:nvPr>
            <p:ph idx="1"/>
          </p:nvPr>
        </p:nvSpPr>
        <p:spPr>
          <a:xfrm>
            <a:off x="731520" y="2103119"/>
            <a:ext cx="7680960" cy="4522763"/>
          </a:xfrm>
        </p:spPr>
        <p:txBody>
          <a:bodyPr>
            <a:normAutofit/>
          </a:bodyPr>
          <a:lstStyle/>
          <a:p>
            <a:pPr marL="0" marR="0">
              <a:lnSpc>
                <a:spcPct val="107000"/>
              </a:lnSpc>
              <a:spcBef>
                <a:spcPts val="0"/>
              </a:spcBef>
              <a:spcAft>
                <a:spcPts val="800"/>
              </a:spcAft>
            </a:pPr>
            <a:r>
              <a:rPr lang="en-US" sz="3200" dirty="0">
                <a:latin typeface="Calibri" panose="020F0502020204030204" pitchFamily="34" charset="0"/>
                <a:ea typeface="Calibri" panose="020F0502020204030204" pitchFamily="34" charset="0"/>
                <a:cs typeface="Times New Roman" panose="02020603050405020304" pitchFamily="18" charset="0"/>
              </a:rPr>
              <a:t>Find the range of the data set below</a:t>
            </a:r>
          </a:p>
          <a:p>
            <a:pPr marL="0" marR="0">
              <a:lnSpc>
                <a:spcPct val="107000"/>
              </a:lnSpc>
              <a:spcBef>
                <a:spcPts val="0"/>
              </a:spcBef>
              <a:spcAft>
                <a:spcPts val="800"/>
              </a:spcAft>
            </a:pP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algn="just"/>
            <a:endParaRPr lang="en-US" sz="32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7061700F-91C4-4BCA-9223-DC194ED2072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26941" y="2872690"/>
            <a:ext cx="6794696" cy="658300"/>
          </a:xfrm>
          <a:prstGeom prst="rect">
            <a:avLst/>
          </a:prstGeom>
          <a:noFill/>
          <a:ln>
            <a:noFill/>
          </a:ln>
        </p:spPr>
      </p:pic>
      <p:pic>
        <p:nvPicPr>
          <p:cNvPr id="5" name="Picture 4">
            <a:extLst>
              <a:ext uri="{FF2B5EF4-FFF2-40B4-BE49-F238E27FC236}">
                <a16:creationId xmlns:a16="http://schemas.microsoft.com/office/drawing/2014/main" id="{DF3CBCBA-13AB-4FF5-B014-D3188ABA779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26941" y="3770142"/>
            <a:ext cx="6260124" cy="759655"/>
          </a:xfrm>
          <a:prstGeom prst="rect">
            <a:avLst/>
          </a:prstGeom>
          <a:noFill/>
          <a:ln>
            <a:noFill/>
          </a:ln>
        </p:spPr>
      </p:pic>
    </p:spTree>
    <p:extLst>
      <p:ext uri="{BB962C8B-B14F-4D97-AF65-F5344CB8AC3E}">
        <p14:creationId xmlns:p14="http://schemas.microsoft.com/office/powerpoint/2010/main" val="33051710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392DC8-6100-4113-B55B-C0FFE292B95E}"/>
              </a:ext>
            </a:extLst>
          </p:cNvPr>
          <p:cNvSpPr>
            <a:spLocks noGrp="1"/>
          </p:cNvSpPr>
          <p:nvPr>
            <p:ph idx="1"/>
          </p:nvPr>
        </p:nvSpPr>
        <p:spPr/>
        <p:txBody>
          <a:bodyPr/>
          <a:lstStyle/>
          <a:p>
            <a:pPr marL="0" lvl="0" indent="0" algn="ctr">
              <a:spcBef>
                <a:spcPts val="0"/>
              </a:spcBef>
              <a:buClrTx/>
              <a:buSzTx/>
              <a:buNone/>
            </a:pPr>
            <a:endParaRPr lang="en-GB" sz="5400" b="1" dirty="0">
              <a:solidFill>
                <a:prstClr val="black"/>
              </a:solidFill>
              <a:latin typeface="Arial" panose="020B0604020202020204" pitchFamily="34" charset="0"/>
              <a:cs typeface="Arial" panose="020B0604020202020204" pitchFamily="34" charset="0"/>
            </a:endParaRPr>
          </a:p>
          <a:p>
            <a:pPr marL="0" lvl="0" indent="0" algn="ctr">
              <a:spcBef>
                <a:spcPts val="0"/>
              </a:spcBef>
              <a:buClrTx/>
              <a:buSzTx/>
              <a:buNone/>
            </a:pPr>
            <a:endParaRPr lang="en-GB" sz="5400" b="1" dirty="0">
              <a:solidFill>
                <a:prstClr val="black"/>
              </a:solidFill>
              <a:latin typeface="Arial" panose="020B0604020202020204" pitchFamily="34" charset="0"/>
              <a:cs typeface="Arial" panose="020B0604020202020204" pitchFamily="34" charset="0"/>
            </a:endParaRPr>
          </a:p>
          <a:p>
            <a:pPr marL="0" lvl="0" indent="0" algn="ctr">
              <a:spcBef>
                <a:spcPts val="0"/>
              </a:spcBef>
              <a:buClrTx/>
              <a:buSzTx/>
              <a:buNone/>
            </a:pPr>
            <a:r>
              <a:rPr lang="en-GB" sz="5400" b="1" dirty="0">
                <a:solidFill>
                  <a:prstClr val="black"/>
                </a:solidFill>
                <a:latin typeface="Arial" panose="020B0604020202020204" pitchFamily="34" charset="0"/>
                <a:cs typeface="Arial" panose="020B0604020202020204" pitchFamily="34" charset="0"/>
              </a:rPr>
              <a:t>Thank you!</a:t>
            </a:r>
            <a:endParaRPr lang="en-GB" sz="4800" b="1" dirty="0">
              <a:solidFill>
                <a:prstClr val="black"/>
              </a:solidFill>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90114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302D-533F-415D-A378-3AAD3FB022C7}"/>
              </a:ext>
            </a:extLst>
          </p:cNvPr>
          <p:cNvSpPr>
            <a:spLocks noGrp="1"/>
          </p:cNvSpPr>
          <p:nvPr>
            <p:ph type="title"/>
          </p:nvPr>
        </p:nvSpPr>
        <p:spPr/>
        <p:txBody>
          <a:bodyPr/>
          <a:lstStyle/>
          <a:p>
            <a:r>
              <a:rPr lang="en-US" dirty="0">
                <a:solidFill>
                  <a:srgbClr val="C00000"/>
                </a:solidFill>
                <a:latin typeface="Arial" panose="020B0604020202020204" pitchFamily="34" charset="0"/>
                <a:cs typeface="Arial" panose="020B0604020202020204" pitchFamily="34" charset="0"/>
              </a:rPr>
              <a:t>What is Mean</a:t>
            </a:r>
          </a:p>
        </p:txBody>
      </p:sp>
      <p:sp>
        <p:nvSpPr>
          <p:cNvPr id="3" name="Content Placeholder 2">
            <a:extLst>
              <a:ext uri="{FF2B5EF4-FFF2-40B4-BE49-F238E27FC236}">
                <a16:creationId xmlns:a16="http://schemas.microsoft.com/office/drawing/2014/main" id="{11DD7B0E-0D70-4DAE-B258-712AC85CFABB}"/>
              </a:ext>
            </a:extLst>
          </p:cNvPr>
          <p:cNvSpPr>
            <a:spLocks noGrp="1"/>
          </p:cNvSpPr>
          <p:nvPr>
            <p:ph idx="1"/>
          </p:nvPr>
        </p:nvSpPr>
        <p:spPr>
          <a:xfrm>
            <a:off x="731520" y="2103120"/>
            <a:ext cx="7680960" cy="4754880"/>
          </a:xfrm>
        </p:spPr>
        <p:txBody>
          <a:bodyPr>
            <a:normAutofit lnSpcReduction="10000"/>
          </a:bodyPr>
          <a:lstStyle/>
          <a:p>
            <a:pPr marL="274320" marR="0" indent="-457200" algn="just">
              <a:lnSpc>
                <a:spcPct val="107000"/>
              </a:lnSpc>
              <a:spcBef>
                <a:spcPts val="0"/>
              </a:spcBef>
              <a:spcAft>
                <a:spcPts val="800"/>
              </a:spcAft>
              <a:buFont typeface="Wingdings" panose="05000000000000000000" pitchFamily="2" charset="2"/>
              <a:buChar char="Ø"/>
            </a:pPr>
            <a:r>
              <a:rPr lang="en-US" sz="2800" dirty="0">
                <a:latin typeface="Arial" panose="020B0604020202020204" pitchFamily="34" charset="0"/>
                <a:ea typeface="Calibri" panose="020F0502020204030204" pitchFamily="34" charset="0"/>
                <a:cs typeface="Arial" panose="020B0604020202020204" pitchFamily="34" charset="0"/>
              </a:rPr>
              <a:t>The arithmetic mean is widely used in statistical  calculations. To obtain the mean of a set of data, the individual observations are added together, and then divided by the number of observations.</a:t>
            </a:r>
          </a:p>
          <a:p>
            <a:pPr marL="274320" marR="0" indent="-457200" algn="just">
              <a:lnSpc>
                <a:spcPct val="107000"/>
              </a:lnSpc>
              <a:spcBef>
                <a:spcPts val="0"/>
              </a:spcBef>
              <a:spcAft>
                <a:spcPts val="800"/>
              </a:spcAft>
              <a:buFont typeface="Wingdings" panose="05000000000000000000" pitchFamily="2" charset="2"/>
              <a:buChar char="Ø"/>
            </a:pPr>
            <a:r>
              <a:rPr lang="en-US" sz="2800" dirty="0">
                <a:latin typeface="Arial" panose="020B0604020202020204" pitchFamily="34" charset="0"/>
                <a:ea typeface="Calibri" panose="020F0502020204030204" pitchFamily="34" charset="0"/>
                <a:cs typeface="Arial" panose="020B0604020202020204" pitchFamily="34" charset="0"/>
              </a:rPr>
              <a:t>Adding the individual observations is known as “Summation”. It is denoted by the symbol “S” or “Σ”. The individual observations are denoted by the symbol “η”, and the mean by the symbol “x̄” (popularly known as X bar).</a:t>
            </a:r>
          </a:p>
          <a:p>
            <a:pPr marL="0" marR="0" indent="0" algn="just">
              <a:lnSpc>
                <a:spcPct val="110000"/>
              </a:lnSpc>
              <a:spcBef>
                <a:spcPts val="0"/>
              </a:spcBef>
              <a:buNone/>
            </a:pP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08249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302D-533F-415D-A378-3AAD3FB022C7}"/>
              </a:ext>
            </a:extLst>
          </p:cNvPr>
          <p:cNvSpPr>
            <a:spLocks noGrp="1"/>
          </p:cNvSpPr>
          <p:nvPr>
            <p:ph type="title"/>
          </p:nvPr>
        </p:nvSpPr>
        <p:spPr/>
        <p:txBody>
          <a:bodyPr/>
          <a:lstStyle/>
          <a:p>
            <a:r>
              <a:rPr lang="en-US" dirty="0">
                <a:solidFill>
                  <a:srgbClr val="C00000"/>
                </a:solidFill>
                <a:latin typeface="Arial" panose="020B0604020202020204" pitchFamily="34" charset="0"/>
                <a:cs typeface="Arial" panose="020B0604020202020204" pitchFamily="34" charset="0"/>
              </a:rPr>
              <a:t>What is Mean</a:t>
            </a:r>
          </a:p>
        </p:txBody>
      </p:sp>
      <p:sp>
        <p:nvSpPr>
          <p:cNvPr id="3" name="Content Placeholder 2">
            <a:extLst>
              <a:ext uri="{FF2B5EF4-FFF2-40B4-BE49-F238E27FC236}">
                <a16:creationId xmlns:a16="http://schemas.microsoft.com/office/drawing/2014/main" id="{11DD7B0E-0D70-4DAE-B258-712AC85CFABB}"/>
              </a:ext>
            </a:extLst>
          </p:cNvPr>
          <p:cNvSpPr>
            <a:spLocks noGrp="1"/>
          </p:cNvSpPr>
          <p:nvPr>
            <p:ph idx="1"/>
          </p:nvPr>
        </p:nvSpPr>
        <p:spPr/>
        <p:txBody>
          <a:bodyPr>
            <a:normAutofit/>
          </a:bodyPr>
          <a:lstStyle/>
          <a:p>
            <a:pPr marL="0" marR="0" indent="0" algn="just">
              <a:lnSpc>
                <a:spcPct val="107000"/>
              </a:lnSpc>
              <a:spcBef>
                <a:spcPts val="0"/>
              </a:spcBef>
              <a:spcAft>
                <a:spcPts val="800"/>
              </a:spcAft>
              <a:buNone/>
            </a:pP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10000"/>
              </a:lnSpc>
              <a:spcBef>
                <a:spcPts val="0"/>
              </a:spcBef>
              <a:buNone/>
            </a:pP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800" dirty="0">
                <a:latin typeface="Arial" panose="020B0604020202020204" pitchFamily="34" charset="0"/>
                <a:ea typeface="Calibri" panose="020F0502020204030204" pitchFamily="34" charset="0"/>
                <a:cs typeface="Arial" panose="020B0604020202020204" pitchFamily="34" charset="0"/>
              </a:rPr>
              <a:t>Given a set of n elements from a1 to an</a:t>
            </a:r>
          </a:p>
          <a:p>
            <a:pPr marL="0" marR="0">
              <a:lnSpc>
                <a:spcPct val="107000"/>
              </a:lnSpc>
              <a:spcBef>
                <a:spcPts val="0"/>
              </a:spcBef>
              <a:spcAft>
                <a:spcPts val="800"/>
              </a:spcAft>
            </a:pP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US" sz="28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70514F88-D5E7-4D45-B109-208E9EC0856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73723" y="2014194"/>
            <a:ext cx="5992837" cy="1364567"/>
          </a:xfrm>
          <a:prstGeom prst="rect">
            <a:avLst/>
          </a:prstGeom>
          <a:noFill/>
          <a:ln>
            <a:noFill/>
          </a:ln>
        </p:spPr>
      </p:pic>
      <p:pic>
        <p:nvPicPr>
          <p:cNvPr id="5" name="Picture 4">
            <a:extLst>
              <a:ext uri="{FF2B5EF4-FFF2-40B4-BE49-F238E27FC236}">
                <a16:creationId xmlns:a16="http://schemas.microsoft.com/office/drawing/2014/main" id="{118E45DF-8B2A-41DD-98A4-3DF22EF765D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53551" y="4569386"/>
            <a:ext cx="6372664" cy="1646020"/>
          </a:xfrm>
          <a:prstGeom prst="rect">
            <a:avLst/>
          </a:prstGeom>
          <a:noFill/>
          <a:ln>
            <a:noFill/>
          </a:ln>
        </p:spPr>
      </p:pic>
    </p:spTree>
    <p:extLst>
      <p:ext uri="{BB962C8B-B14F-4D97-AF65-F5344CB8AC3E}">
        <p14:creationId xmlns:p14="http://schemas.microsoft.com/office/powerpoint/2010/main" val="3469458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302D-533F-415D-A378-3AAD3FB022C7}"/>
              </a:ext>
            </a:extLst>
          </p:cNvPr>
          <p:cNvSpPr>
            <a:spLocks noGrp="1"/>
          </p:cNvSpPr>
          <p:nvPr>
            <p:ph type="title"/>
          </p:nvPr>
        </p:nvSpPr>
        <p:spPr/>
        <p:txBody>
          <a:bodyPr/>
          <a:lstStyle/>
          <a:p>
            <a:r>
              <a:rPr lang="en-US" dirty="0">
                <a:solidFill>
                  <a:srgbClr val="C00000"/>
                </a:solidFill>
                <a:latin typeface="Arial" panose="020B0604020202020204" pitchFamily="34" charset="0"/>
                <a:cs typeface="Arial" panose="020B0604020202020204" pitchFamily="34" charset="0"/>
              </a:rPr>
              <a:t>Harmonic Mean</a:t>
            </a:r>
          </a:p>
        </p:txBody>
      </p:sp>
      <p:sp>
        <p:nvSpPr>
          <p:cNvPr id="3" name="Content Placeholder 2">
            <a:extLst>
              <a:ext uri="{FF2B5EF4-FFF2-40B4-BE49-F238E27FC236}">
                <a16:creationId xmlns:a16="http://schemas.microsoft.com/office/drawing/2014/main" id="{11DD7B0E-0D70-4DAE-B258-712AC85CFABB}"/>
              </a:ext>
            </a:extLst>
          </p:cNvPr>
          <p:cNvSpPr>
            <a:spLocks noGrp="1"/>
          </p:cNvSpPr>
          <p:nvPr>
            <p:ph idx="1"/>
          </p:nvPr>
        </p:nvSpPr>
        <p:spPr/>
        <p:txBody>
          <a:bodyPr>
            <a:normAutofit/>
          </a:bodyPr>
          <a:lstStyle/>
          <a:p>
            <a:pPr marL="0" marR="0" indent="0" algn="just">
              <a:lnSpc>
                <a:spcPct val="110000"/>
              </a:lnSpc>
              <a:spcBef>
                <a:spcPts val="0"/>
              </a:spcBef>
              <a:buNone/>
            </a:pP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US" sz="2800" dirty="0">
              <a:latin typeface="Arial" panose="020B0604020202020204" pitchFamily="34" charset="0"/>
              <a:cs typeface="Arial" panose="020B0604020202020204" pitchFamily="34" charset="0"/>
            </a:endParaRPr>
          </a:p>
        </p:txBody>
      </p:sp>
      <p:pic>
        <p:nvPicPr>
          <p:cNvPr id="5" name="Picture 4" descr="harmonic mean">
            <a:hlinkClick r:id="rId2"/>
            <a:extLst>
              <a:ext uri="{FF2B5EF4-FFF2-40B4-BE49-F238E27FC236}">
                <a16:creationId xmlns:a16="http://schemas.microsoft.com/office/drawing/2014/main" id="{58DF8493-8F27-48AA-8EBD-0DBFB8FCC27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42535" y="1698103"/>
            <a:ext cx="6302325" cy="1835833"/>
          </a:xfrm>
          <a:prstGeom prst="rect">
            <a:avLst/>
          </a:prstGeom>
          <a:noFill/>
          <a:ln>
            <a:noFill/>
          </a:ln>
        </p:spPr>
      </p:pic>
      <p:sp>
        <p:nvSpPr>
          <p:cNvPr id="6" name="Rectangle 5">
            <a:extLst>
              <a:ext uri="{FF2B5EF4-FFF2-40B4-BE49-F238E27FC236}">
                <a16:creationId xmlns:a16="http://schemas.microsoft.com/office/drawing/2014/main" id="{291D4076-192F-4366-B196-D5E8B3033C77}"/>
              </a:ext>
            </a:extLst>
          </p:cNvPr>
          <p:cNvSpPr/>
          <p:nvPr/>
        </p:nvSpPr>
        <p:spPr>
          <a:xfrm>
            <a:off x="731520" y="3622862"/>
            <a:ext cx="7680960" cy="2246769"/>
          </a:xfrm>
          <a:prstGeom prst="rect">
            <a:avLst/>
          </a:prstGeom>
        </p:spPr>
        <p:txBody>
          <a:bodyPr wrap="square">
            <a:spAutoFit/>
          </a:bodyPr>
          <a:lstStyle/>
          <a:p>
            <a:pPr algn="just"/>
            <a:r>
              <a:rPr lang="en-US" sz="2800" dirty="0">
                <a:latin typeface="Arial" panose="020B0604020202020204" pitchFamily="34" charset="0"/>
                <a:ea typeface="Calibri" panose="020F0502020204030204" pitchFamily="34" charset="0"/>
                <a:cs typeface="Arial" panose="020B0604020202020204" pitchFamily="34" charset="0"/>
              </a:rPr>
              <a:t>The </a:t>
            </a:r>
            <a:r>
              <a:rPr lang="en-US" sz="2800" u="sng" dirty="0">
                <a:solidFill>
                  <a:srgbClr val="0000FF"/>
                </a:solidFill>
                <a:latin typeface="Arial" panose="020B0604020202020204" pitchFamily="34" charset="0"/>
                <a:ea typeface="Calibri" panose="020F050202020403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harmonic mean</a:t>
            </a:r>
            <a:r>
              <a:rPr lang="en-US" sz="2800" dirty="0">
                <a:latin typeface="Arial" panose="020B0604020202020204" pitchFamily="34" charset="0"/>
                <a:ea typeface="Calibri" panose="020F0502020204030204" pitchFamily="34" charset="0"/>
                <a:cs typeface="Arial" panose="020B0604020202020204" pitchFamily="34" charset="0"/>
              </a:rPr>
              <a:t> is used quite a lot in cases, involving </a:t>
            </a:r>
            <a:r>
              <a:rPr lang="en-US" sz="2800" u="sng" dirty="0">
                <a:solidFill>
                  <a:srgbClr val="0000FF"/>
                </a:solidFill>
                <a:latin typeface="Arial" panose="020B0604020202020204" pitchFamily="34" charset="0"/>
                <a:ea typeface="Calibri" panose="020F050202020403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rates and ratios</a:t>
            </a:r>
            <a:r>
              <a:rPr lang="en-US" sz="2800" dirty="0">
                <a:latin typeface="Arial" panose="020B0604020202020204" pitchFamily="34" charset="0"/>
                <a:ea typeface="Calibri" panose="020F0502020204030204" pitchFamily="34" charset="0"/>
                <a:cs typeface="Arial" panose="020B0604020202020204" pitchFamily="34" charset="0"/>
              </a:rPr>
              <a:t> it gives a better average than the arithmetic mean. In addition, you’ll also find uses in geometry, finance.</a:t>
            </a:r>
            <a:endParaRPr lang="en-US" sz="4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02530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302D-533F-415D-A378-3AAD3FB022C7}"/>
              </a:ext>
            </a:extLst>
          </p:cNvPr>
          <p:cNvSpPr>
            <a:spLocks noGrp="1"/>
          </p:cNvSpPr>
          <p:nvPr>
            <p:ph type="title"/>
          </p:nvPr>
        </p:nvSpPr>
        <p:spPr/>
        <p:txBody>
          <a:bodyPr/>
          <a:lstStyle/>
          <a:p>
            <a:r>
              <a:rPr lang="en-US" dirty="0">
                <a:solidFill>
                  <a:srgbClr val="C00000"/>
                </a:solidFill>
                <a:latin typeface="Arial" panose="020B0604020202020204" pitchFamily="34" charset="0"/>
                <a:cs typeface="Arial" panose="020B0604020202020204" pitchFamily="34" charset="0"/>
              </a:rPr>
              <a:t>Harmonic Mean</a:t>
            </a:r>
          </a:p>
        </p:txBody>
      </p:sp>
      <p:sp>
        <p:nvSpPr>
          <p:cNvPr id="3" name="Content Placeholder 2">
            <a:extLst>
              <a:ext uri="{FF2B5EF4-FFF2-40B4-BE49-F238E27FC236}">
                <a16:creationId xmlns:a16="http://schemas.microsoft.com/office/drawing/2014/main" id="{11DD7B0E-0D70-4DAE-B258-712AC85CFABB}"/>
              </a:ext>
            </a:extLst>
          </p:cNvPr>
          <p:cNvSpPr>
            <a:spLocks noGrp="1"/>
          </p:cNvSpPr>
          <p:nvPr>
            <p:ph idx="1"/>
          </p:nvPr>
        </p:nvSpPr>
        <p:spPr/>
        <p:txBody>
          <a:bodyPr>
            <a:normAutofit/>
          </a:bodyPr>
          <a:lstStyle/>
          <a:p>
            <a:pPr marL="0" marR="0" indent="0" algn="just">
              <a:lnSpc>
                <a:spcPct val="110000"/>
              </a:lnSpc>
              <a:spcBef>
                <a:spcPts val="0"/>
              </a:spcBef>
              <a:buNone/>
            </a:pP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US" sz="2800" dirty="0">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291D4076-192F-4366-B196-D5E8B3033C77}"/>
              </a:ext>
            </a:extLst>
          </p:cNvPr>
          <p:cNvSpPr/>
          <p:nvPr/>
        </p:nvSpPr>
        <p:spPr>
          <a:xfrm>
            <a:off x="731520" y="1892536"/>
            <a:ext cx="7680960" cy="3970318"/>
          </a:xfrm>
          <a:prstGeom prst="rect">
            <a:avLst/>
          </a:prstGeom>
        </p:spPr>
        <p:txBody>
          <a:bodyPr wrap="square">
            <a:spAutoFit/>
          </a:bodyPr>
          <a:lstStyle/>
          <a:p>
            <a:pPr algn="just"/>
            <a:r>
              <a:rPr lang="en-US" sz="2800" dirty="0">
                <a:latin typeface="Arial" panose="020B0604020202020204" pitchFamily="34" charset="0"/>
                <a:cs typeface="Arial" panose="020B0604020202020204" pitchFamily="34" charset="0"/>
              </a:rPr>
              <a:t>The harmonic mean is an appropriate type to be used in averaging certain kinds of ratios or rates of change. To illustrate this formula, let us take an example. Suppose a car is running at the rate of 15 km/</a:t>
            </a:r>
            <a:r>
              <a:rPr lang="en-US" sz="2800" dirty="0" err="1">
                <a:latin typeface="Arial" panose="020B0604020202020204" pitchFamily="34" charset="0"/>
                <a:cs typeface="Arial" panose="020B0604020202020204" pitchFamily="34" charset="0"/>
              </a:rPr>
              <a:t>hr</a:t>
            </a:r>
            <a:r>
              <a:rPr lang="en-US" sz="2800" dirty="0">
                <a:latin typeface="Arial" panose="020B0604020202020204" pitchFamily="34" charset="0"/>
                <a:cs typeface="Arial" panose="020B0604020202020204" pitchFamily="34" charset="0"/>
              </a:rPr>
              <a:t> during the first 30 km; at 20 km/</a:t>
            </a:r>
            <a:r>
              <a:rPr lang="en-US" sz="2800" dirty="0" err="1">
                <a:latin typeface="Arial" panose="020B0604020202020204" pitchFamily="34" charset="0"/>
                <a:cs typeface="Arial" panose="020B0604020202020204" pitchFamily="34" charset="0"/>
              </a:rPr>
              <a:t>hr</a:t>
            </a:r>
            <a:r>
              <a:rPr lang="en-US" sz="2800" dirty="0">
                <a:latin typeface="Arial" panose="020B0604020202020204" pitchFamily="34" charset="0"/>
                <a:cs typeface="Arial" panose="020B0604020202020204" pitchFamily="34" charset="0"/>
              </a:rPr>
              <a:t> during the second 30 km; and at 25 km/</a:t>
            </a:r>
            <a:r>
              <a:rPr lang="en-US" sz="2800" dirty="0" err="1">
                <a:latin typeface="Arial" panose="020B0604020202020204" pitchFamily="34" charset="0"/>
                <a:cs typeface="Arial" panose="020B0604020202020204" pitchFamily="34" charset="0"/>
              </a:rPr>
              <a:t>hr</a:t>
            </a:r>
            <a:r>
              <a:rPr lang="en-US" sz="2800" dirty="0">
                <a:latin typeface="Arial" panose="020B0604020202020204" pitchFamily="34" charset="0"/>
                <a:cs typeface="Arial" panose="020B0604020202020204" pitchFamily="34" charset="0"/>
              </a:rPr>
              <a:t> during the third 30 km. The distance is constant but the times are variable. Therefore the harmonic mean is the correct average</a:t>
            </a:r>
            <a:endParaRPr lang="en-US" sz="4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9823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302D-533F-415D-A378-3AAD3FB022C7}"/>
              </a:ext>
            </a:extLst>
          </p:cNvPr>
          <p:cNvSpPr>
            <a:spLocks noGrp="1"/>
          </p:cNvSpPr>
          <p:nvPr>
            <p:ph type="title"/>
          </p:nvPr>
        </p:nvSpPr>
        <p:spPr/>
        <p:txBody>
          <a:bodyPr/>
          <a:lstStyle/>
          <a:p>
            <a:r>
              <a:rPr lang="en-US" dirty="0">
                <a:solidFill>
                  <a:srgbClr val="C00000"/>
                </a:solidFill>
                <a:latin typeface="Arial" panose="020B0604020202020204" pitchFamily="34" charset="0"/>
                <a:cs typeface="Arial" panose="020B0604020202020204" pitchFamily="34" charset="0"/>
              </a:rPr>
              <a:t>Harmonic Mean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1DD7B0E-0D70-4DAE-B258-712AC85CFABB}"/>
                  </a:ext>
                </a:extLst>
              </p:cNvPr>
              <p:cNvSpPr>
                <a:spLocks noGrp="1"/>
              </p:cNvSpPr>
              <p:nvPr>
                <p:ph idx="1"/>
              </p:nvPr>
            </p:nvSpPr>
            <p:spPr/>
            <p:txBody>
              <a:bodyPr>
                <a:normAutofit/>
              </a:bodyPr>
              <a:lstStyle/>
              <a:p>
                <a:pPr marL="0" marR="0" indent="0" algn="just">
                  <a:lnSpc>
                    <a:spcPct val="110000"/>
                  </a:lnSpc>
                  <a:spcBef>
                    <a:spcPts val="0"/>
                  </a:spcBef>
                  <a:buNone/>
                </a:pP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US" sz="2800" dirty="0">
                  <a:latin typeface="Arial" panose="020B0604020202020204" pitchFamily="34" charset="0"/>
                  <a:cs typeface="Arial" panose="020B0604020202020204" pitchFamily="34" charset="0"/>
                </a:endParaRPr>
              </a:p>
              <a:p>
                <a:pPr marL="0" indent="0" algn="just">
                  <a:buNone/>
                </a:pPr>
                <a:endParaRPr lang="en-US" sz="2800" dirty="0">
                  <a:latin typeface="Arial" panose="020B0604020202020204" pitchFamily="34" charset="0"/>
                  <a:cs typeface="Arial" panose="020B0604020202020204" pitchFamily="34" charset="0"/>
                </a:endParaRPr>
              </a:p>
              <a:p>
                <a:pPr marL="0" indent="0" algn="just">
                  <a:buNone/>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cs typeface="Arial" panose="020B0604020202020204" pitchFamily="34" charset="0"/>
                        </a:rPr>
                        <m:t>=</m:t>
                      </m:r>
                      <m:f>
                        <m:fPr>
                          <m:ctrlPr>
                            <a:rPr lang="en-US" sz="2800" i="1">
                              <a:latin typeface="Cambria Math" panose="02040503050406030204" pitchFamily="18" charset="0"/>
                              <a:cs typeface="Arial" panose="020B0604020202020204" pitchFamily="34" charset="0"/>
                            </a:rPr>
                          </m:ctrlPr>
                        </m:fPr>
                        <m:num>
                          <m:r>
                            <a:rPr lang="en-US" sz="2800" i="1">
                              <a:latin typeface="Cambria Math" panose="02040503050406030204" pitchFamily="18" charset="0"/>
                              <a:cs typeface="Arial" panose="020B0604020202020204" pitchFamily="34" charset="0"/>
                            </a:rPr>
                            <m:t>3</m:t>
                          </m:r>
                        </m:num>
                        <m:den>
                          <m:r>
                            <a:rPr lang="en-US" sz="2800" b="0" i="1" smtClean="0">
                              <a:latin typeface="Cambria Math" panose="02040503050406030204" pitchFamily="18" charset="0"/>
                              <a:cs typeface="Arial" panose="020B0604020202020204" pitchFamily="34" charset="0"/>
                            </a:rPr>
                            <m:t>0.15667</m:t>
                          </m:r>
                        </m:den>
                      </m:f>
                    </m:oMath>
                  </m:oMathPara>
                </a14:m>
                <a:endParaRPr lang="en-US" sz="2800" dirty="0">
                  <a:latin typeface="Arial" panose="020B0604020202020204" pitchFamily="34" charset="0"/>
                  <a:cs typeface="Arial" panose="020B0604020202020204" pitchFamily="34" charset="0"/>
                </a:endParaRPr>
              </a:p>
              <a:p>
                <a:pPr marL="0" indent="0" algn="just">
                  <a:buNone/>
                </a:pPr>
                <a:endParaRPr lang="en-US" sz="2800" dirty="0">
                  <a:latin typeface="Arial" panose="020B0604020202020204" pitchFamily="34" charset="0"/>
                  <a:cs typeface="Arial" panose="020B0604020202020204" pitchFamily="34" charset="0"/>
                </a:endParaRPr>
              </a:p>
              <a:p>
                <a:pPr marL="0" indent="0" algn="just">
                  <a:buNone/>
                </a:pPr>
                <a14:m>
                  <m:oMathPara xmlns:m="http://schemas.openxmlformats.org/officeDocument/2006/math">
                    <m:oMathParaPr>
                      <m:jc m:val="centerGroup"/>
                    </m:oMathParaPr>
                    <m:oMath xmlns:m="http://schemas.openxmlformats.org/officeDocument/2006/math">
                      <m:r>
                        <a:rPr lang="en-US" sz="3200" i="1">
                          <a:solidFill>
                            <a:prstClr val="black"/>
                          </a:solidFill>
                          <a:latin typeface="Cambria Math" panose="02040503050406030204" pitchFamily="18" charset="0"/>
                          <a:cs typeface="Arial" panose="020B0604020202020204" pitchFamily="34" charset="0"/>
                        </a:rPr>
                        <m:t>𝐻</m:t>
                      </m:r>
                      <m:r>
                        <a:rPr lang="en-US" sz="3200" i="1">
                          <a:solidFill>
                            <a:prstClr val="black"/>
                          </a:solidFill>
                          <a:latin typeface="Cambria Math" panose="02040503050406030204" pitchFamily="18" charset="0"/>
                          <a:cs typeface="Arial" panose="020B0604020202020204" pitchFamily="34" charset="0"/>
                        </a:rPr>
                        <m:t>=19.15 </m:t>
                      </m:r>
                      <m:r>
                        <a:rPr lang="en-US" sz="3200" b="0" i="1" smtClean="0">
                          <a:solidFill>
                            <a:prstClr val="black"/>
                          </a:solidFill>
                          <a:latin typeface="Cambria Math" panose="02040503050406030204" pitchFamily="18" charset="0"/>
                          <a:cs typeface="Arial" panose="020B0604020202020204" pitchFamily="34" charset="0"/>
                        </a:rPr>
                        <m:t>𝑘𝑚</m:t>
                      </m:r>
                      <m:r>
                        <a:rPr lang="en-US" sz="3200" b="0" i="1" smtClean="0">
                          <a:solidFill>
                            <a:prstClr val="black"/>
                          </a:solidFill>
                          <a:latin typeface="Cambria Math" panose="02040503050406030204" pitchFamily="18" charset="0"/>
                          <a:cs typeface="Arial" panose="020B0604020202020204" pitchFamily="34" charset="0"/>
                        </a:rPr>
                        <m:t>/</m:t>
                      </m:r>
                      <m:r>
                        <a:rPr lang="en-US" sz="3200" b="0" i="1" smtClean="0">
                          <a:solidFill>
                            <a:prstClr val="black"/>
                          </a:solidFill>
                          <a:latin typeface="Cambria Math" panose="02040503050406030204" pitchFamily="18" charset="0"/>
                          <a:cs typeface="Arial" panose="020B0604020202020204" pitchFamily="34" charset="0"/>
                        </a:rPr>
                        <m:t>h𝑟</m:t>
                      </m:r>
                    </m:oMath>
                  </m:oMathPara>
                </a14:m>
                <a:endParaRPr lang="en-US" sz="2800" dirty="0">
                  <a:latin typeface="Arial" panose="020B06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11DD7B0E-0D70-4DAE-B258-712AC85CFABB}"/>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291D4076-192F-4366-B196-D5E8B3033C77}"/>
                  </a:ext>
                </a:extLst>
              </p:cNvPr>
              <p:cNvSpPr/>
              <p:nvPr/>
            </p:nvSpPr>
            <p:spPr>
              <a:xfrm>
                <a:off x="731520" y="1892536"/>
                <a:ext cx="7680960" cy="1418017"/>
              </a:xfrm>
              <a:prstGeom prst="rect">
                <a:avLst/>
              </a:prstGeom>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cs typeface="Arial" panose="020B0604020202020204" pitchFamily="34" charset="0"/>
                        </a:rPr>
                        <m:t>𝐻</m:t>
                      </m:r>
                      <m:r>
                        <a:rPr lang="en-US" sz="3200" b="0" i="1" smtClean="0">
                          <a:latin typeface="Cambria Math" panose="02040503050406030204" pitchFamily="18" charset="0"/>
                          <a:cs typeface="Arial" panose="020B0604020202020204" pitchFamily="34" charset="0"/>
                        </a:rPr>
                        <m:t>=</m:t>
                      </m:r>
                      <m:f>
                        <m:fPr>
                          <m:ctrlPr>
                            <a:rPr lang="en-US" sz="3200" i="1" smtClean="0">
                              <a:latin typeface="Cambria Math" panose="02040503050406030204" pitchFamily="18" charset="0"/>
                              <a:cs typeface="Arial" panose="020B0604020202020204" pitchFamily="34" charset="0"/>
                            </a:rPr>
                          </m:ctrlPr>
                        </m:fPr>
                        <m:num>
                          <m:r>
                            <a:rPr lang="en-US" sz="3200" b="0" i="1" smtClean="0">
                              <a:latin typeface="Cambria Math" panose="02040503050406030204" pitchFamily="18" charset="0"/>
                              <a:cs typeface="Arial" panose="020B0604020202020204" pitchFamily="34" charset="0"/>
                            </a:rPr>
                            <m:t>3</m:t>
                          </m:r>
                        </m:num>
                        <m:den>
                          <m:f>
                            <m:fPr>
                              <m:ctrlPr>
                                <a:rPr lang="en-US" sz="3200" i="1" smtClean="0">
                                  <a:latin typeface="Cambria Math" panose="02040503050406030204" pitchFamily="18" charset="0"/>
                                  <a:cs typeface="Arial" panose="020B0604020202020204" pitchFamily="34" charset="0"/>
                                </a:rPr>
                              </m:ctrlPr>
                            </m:fPr>
                            <m:num>
                              <m:r>
                                <a:rPr lang="en-US" sz="3200" b="0" i="1" smtClean="0">
                                  <a:latin typeface="Cambria Math" panose="02040503050406030204" pitchFamily="18" charset="0"/>
                                  <a:cs typeface="Arial" panose="020B0604020202020204" pitchFamily="34" charset="0"/>
                                </a:rPr>
                                <m:t>1</m:t>
                              </m:r>
                            </m:num>
                            <m:den>
                              <m:r>
                                <a:rPr lang="en-US" sz="3200" b="0" i="1" smtClean="0">
                                  <a:latin typeface="Cambria Math" panose="02040503050406030204" pitchFamily="18" charset="0"/>
                                  <a:cs typeface="Arial" panose="020B0604020202020204" pitchFamily="34" charset="0"/>
                                </a:rPr>
                                <m:t>15</m:t>
                              </m:r>
                            </m:den>
                          </m:f>
                          <m:r>
                            <a:rPr lang="en-US" sz="3200" b="0" i="1" smtClean="0">
                              <a:latin typeface="Cambria Math" panose="02040503050406030204" pitchFamily="18" charset="0"/>
                              <a:cs typeface="Arial" panose="020B0604020202020204" pitchFamily="34" charset="0"/>
                            </a:rPr>
                            <m:t>+</m:t>
                          </m:r>
                          <m:f>
                            <m:fPr>
                              <m:ctrlPr>
                                <a:rPr lang="en-US" sz="3200" i="1" smtClean="0">
                                  <a:latin typeface="Cambria Math" panose="02040503050406030204" pitchFamily="18" charset="0"/>
                                  <a:cs typeface="Arial" panose="020B0604020202020204" pitchFamily="34" charset="0"/>
                                </a:rPr>
                              </m:ctrlPr>
                            </m:fPr>
                            <m:num>
                              <m:r>
                                <a:rPr lang="en-US" sz="3200" b="0" i="1" smtClean="0">
                                  <a:latin typeface="Cambria Math" panose="02040503050406030204" pitchFamily="18" charset="0"/>
                                  <a:cs typeface="Arial" panose="020B0604020202020204" pitchFamily="34" charset="0"/>
                                </a:rPr>
                                <m:t>1</m:t>
                              </m:r>
                            </m:num>
                            <m:den>
                              <m:r>
                                <a:rPr lang="en-US" sz="3200" b="0" i="1" smtClean="0">
                                  <a:latin typeface="Cambria Math" panose="02040503050406030204" pitchFamily="18" charset="0"/>
                                  <a:cs typeface="Arial" panose="020B0604020202020204" pitchFamily="34" charset="0"/>
                                </a:rPr>
                                <m:t>20</m:t>
                              </m:r>
                            </m:den>
                          </m:f>
                          <m:r>
                            <a:rPr lang="en-US" sz="3200" b="0" i="1" smtClean="0">
                              <a:latin typeface="Cambria Math" panose="02040503050406030204" pitchFamily="18" charset="0"/>
                              <a:cs typeface="Arial" panose="020B0604020202020204" pitchFamily="34" charset="0"/>
                            </a:rPr>
                            <m:t>+</m:t>
                          </m:r>
                          <m:f>
                            <m:fPr>
                              <m:ctrlPr>
                                <a:rPr lang="en-US" sz="3200" i="1" smtClean="0">
                                  <a:latin typeface="Cambria Math" panose="02040503050406030204" pitchFamily="18" charset="0"/>
                                  <a:cs typeface="Arial" panose="020B0604020202020204" pitchFamily="34" charset="0"/>
                                </a:rPr>
                              </m:ctrlPr>
                            </m:fPr>
                            <m:num>
                              <m:r>
                                <a:rPr lang="en-US" sz="3200" b="0" i="1" smtClean="0">
                                  <a:latin typeface="Cambria Math" panose="02040503050406030204" pitchFamily="18" charset="0"/>
                                  <a:cs typeface="Arial" panose="020B0604020202020204" pitchFamily="34" charset="0"/>
                                </a:rPr>
                                <m:t>1</m:t>
                              </m:r>
                            </m:num>
                            <m:den>
                              <m:r>
                                <a:rPr lang="en-US" sz="3200" b="0" i="1" smtClean="0">
                                  <a:latin typeface="Cambria Math" panose="02040503050406030204" pitchFamily="18" charset="0"/>
                                  <a:cs typeface="Arial" panose="020B0604020202020204" pitchFamily="34" charset="0"/>
                                </a:rPr>
                                <m:t>25</m:t>
                              </m:r>
                            </m:den>
                          </m:f>
                        </m:den>
                      </m:f>
                    </m:oMath>
                  </m:oMathPara>
                </a14:m>
                <a:endParaRPr lang="en-US" sz="3200" dirty="0">
                  <a:latin typeface="Arial" panose="020B0604020202020204" pitchFamily="34" charset="0"/>
                  <a:cs typeface="Arial" panose="020B0604020202020204" pitchFamily="34" charset="0"/>
                </a:endParaRPr>
              </a:p>
            </p:txBody>
          </p:sp>
        </mc:Choice>
        <mc:Fallback xmlns="">
          <p:sp>
            <p:nvSpPr>
              <p:cNvPr id="6" name="Rectangle 5">
                <a:extLst>
                  <a:ext uri="{FF2B5EF4-FFF2-40B4-BE49-F238E27FC236}">
                    <a16:creationId xmlns:a16="http://schemas.microsoft.com/office/drawing/2014/main" id="{291D4076-192F-4366-B196-D5E8B3033C77}"/>
                  </a:ext>
                </a:extLst>
              </p:cNvPr>
              <p:cNvSpPr>
                <a:spLocks noRot="1" noChangeAspect="1" noMove="1" noResize="1" noEditPoints="1" noAdjustHandles="1" noChangeArrowheads="1" noChangeShapeType="1" noTextEdit="1"/>
              </p:cNvSpPr>
              <p:nvPr/>
            </p:nvSpPr>
            <p:spPr>
              <a:xfrm>
                <a:off x="731520" y="1892536"/>
                <a:ext cx="7680960" cy="1418017"/>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9974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302D-533F-415D-A378-3AAD3FB022C7}"/>
              </a:ext>
            </a:extLst>
          </p:cNvPr>
          <p:cNvSpPr>
            <a:spLocks noGrp="1"/>
          </p:cNvSpPr>
          <p:nvPr>
            <p:ph type="title"/>
          </p:nvPr>
        </p:nvSpPr>
        <p:spPr/>
        <p:txBody>
          <a:bodyPr/>
          <a:lstStyle/>
          <a:p>
            <a:r>
              <a:rPr lang="en-US" dirty="0">
                <a:solidFill>
                  <a:srgbClr val="C00000"/>
                </a:solidFill>
                <a:latin typeface="Arial" panose="020B0604020202020204" pitchFamily="34" charset="0"/>
                <a:cs typeface="Arial" panose="020B0604020202020204" pitchFamily="34" charset="0"/>
              </a:rPr>
              <a:t>Geometric Mean</a:t>
            </a:r>
          </a:p>
        </p:txBody>
      </p:sp>
      <p:sp>
        <p:nvSpPr>
          <p:cNvPr id="3" name="Content Placeholder 2">
            <a:extLst>
              <a:ext uri="{FF2B5EF4-FFF2-40B4-BE49-F238E27FC236}">
                <a16:creationId xmlns:a16="http://schemas.microsoft.com/office/drawing/2014/main" id="{11DD7B0E-0D70-4DAE-B258-712AC85CFABB}"/>
              </a:ext>
            </a:extLst>
          </p:cNvPr>
          <p:cNvSpPr>
            <a:spLocks noGrp="1"/>
          </p:cNvSpPr>
          <p:nvPr>
            <p:ph idx="1"/>
          </p:nvPr>
        </p:nvSpPr>
        <p:spPr>
          <a:xfrm>
            <a:off x="731520" y="2103120"/>
            <a:ext cx="7680960" cy="4754880"/>
          </a:xfrm>
        </p:spPr>
        <p:txBody>
          <a:bodyPr>
            <a:normAutofit/>
          </a:bodyPr>
          <a:lstStyle/>
          <a:p>
            <a:pPr marL="0" indent="0" algn="just">
              <a:buNone/>
            </a:pPr>
            <a:endParaRPr lang="en-US" sz="2800" dirty="0">
              <a:latin typeface="Arial" panose="020B0604020202020204" pitchFamily="34" charset="0"/>
              <a:cs typeface="Arial" panose="020B0604020202020204" pitchFamily="34" charset="0"/>
            </a:endParaRPr>
          </a:p>
          <a:p>
            <a:pPr marL="0" indent="0" algn="just">
              <a:buNone/>
            </a:pPr>
            <a:endParaRPr lang="en-US" sz="2800" dirty="0">
              <a:latin typeface="Arial" panose="020B0604020202020204" pitchFamily="34" charset="0"/>
              <a:cs typeface="Arial" panose="020B0604020202020204" pitchFamily="34" charset="0"/>
            </a:endParaRPr>
          </a:p>
          <a:p>
            <a:pPr algn="just"/>
            <a:r>
              <a:rPr lang="en-US" sz="2800" dirty="0">
                <a:latin typeface="Arial" panose="020B0604020202020204" pitchFamily="34" charset="0"/>
                <a:ea typeface="Calibri" panose="020F0502020204030204" pitchFamily="34" charset="0"/>
                <a:cs typeface="Arial" panose="020B0604020202020204" pitchFamily="34" charset="0"/>
              </a:rPr>
              <a:t>This type has very narrow and specific uses in finance, social sciences and technology. For example, let’s say you own stocks that earn 5% the first year, 20% the second year, and 10% the third year. If you want to know the average rate of return, you can’t use the arithmetic average</a:t>
            </a:r>
            <a:endParaRPr lang="en-US" sz="2800" dirty="0">
              <a:latin typeface="Arial" panose="020B0604020202020204" pitchFamily="34" charset="0"/>
              <a:cs typeface="Arial" panose="020B0604020202020204" pitchFamily="34" charset="0"/>
            </a:endParaRPr>
          </a:p>
        </p:txBody>
      </p:sp>
      <p:pic>
        <p:nvPicPr>
          <p:cNvPr id="4" name="Picture 3" descr="geometric mean">
            <a:hlinkClick r:id="rId2"/>
            <a:extLst>
              <a:ext uri="{FF2B5EF4-FFF2-40B4-BE49-F238E27FC236}">
                <a16:creationId xmlns:a16="http://schemas.microsoft.com/office/drawing/2014/main" id="{D246E95F-D915-4C29-9532-F8B8AB44F37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95754" y="2103120"/>
            <a:ext cx="6035039" cy="939239"/>
          </a:xfrm>
          <a:prstGeom prst="rect">
            <a:avLst/>
          </a:prstGeom>
          <a:noFill/>
          <a:ln>
            <a:noFill/>
          </a:ln>
        </p:spPr>
      </p:pic>
    </p:spTree>
    <p:extLst>
      <p:ext uri="{BB962C8B-B14F-4D97-AF65-F5344CB8AC3E}">
        <p14:creationId xmlns:p14="http://schemas.microsoft.com/office/powerpoint/2010/main" val="3058424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302D-533F-415D-A378-3AAD3FB022C7}"/>
              </a:ext>
            </a:extLst>
          </p:cNvPr>
          <p:cNvSpPr>
            <a:spLocks noGrp="1"/>
          </p:cNvSpPr>
          <p:nvPr>
            <p:ph type="title"/>
          </p:nvPr>
        </p:nvSpPr>
        <p:spPr/>
        <p:txBody>
          <a:bodyPr/>
          <a:lstStyle/>
          <a:p>
            <a:r>
              <a:rPr lang="en-US" dirty="0">
                <a:solidFill>
                  <a:srgbClr val="C00000"/>
                </a:solidFill>
                <a:latin typeface="Arial" panose="020B0604020202020204" pitchFamily="34" charset="0"/>
                <a:cs typeface="Arial" panose="020B0604020202020204" pitchFamily="34" charset="0"/>
              </a:rPr>
              <a:t>Geometric Mean</a:t>
            </a:r>
          </a:p>
        </p:txBody>
      </p:sp>
      <p:sp>
        <p:nvSpPr>
          <p:cNvPr id="3" name="Content Placeholder 2">
            <a:extLst>
              <a:ext uri="{FF2B5EF4-FFF2-40B4-BE49-F238E27FC236}">
                <a16:creationId xmlns:a16="http://schemas.microsoft.com/office/drawing/2014/main" id="{11DD7B0E-0D70-4DAE-B258-712AC85CFABB}"/>
              </a:ext>
            </a:extLst>
          </p:cNvPr>
          <p:cNvSpPr>
            <a:spLocks noGrp="1"/>
          </p:cNvSpPr>
          <p:nvPr>
            <p:ph idx="1"/>
          </p:nvPr>
        </p:nvSpPr>
        <p:spPr>
          <a:xfrm>
            <a:off x="731520" y="2103120"/>
            <a:ext cx="7680960" cy="4754880"/>
          </a:xfrm>
        </p:spPr>
        <p:txBody>
          <a:bodyPr>
            <a:normAutofit lnSpcReduction="10000"/>
          </a:bodyPr>
          <a:lstStyle/>
          <a:p>
            <a:pPr marL="0" indent="0" algn="just">
              <a:buNone/>
            </a:pPr>
            <a:r>
              <a:rPr lang="en-US" sz="2800" b="1" dirty="0">
                <a:solidFill>
                  <a:srgbClr val="575760"/>
                </a:solidFill>
                <a:latin typeface="Helvetica" panose="020B0604020202020204" pitchFamily="34" charset="0"/>
              </a:rPr>
              <a:t>Example</a:t>
            </a:r>
            <a:r>
              <a:rPr lang="en-US" sz="2800" dirty="0">
                <a:solidFill>
                  <a:srgbClr val="575760"/>
                </a:solidFill>
                <a:latin typeface="Helvetica" panose="020B0604020202020204" pitchFamily="34" charset="0"/>
              </a:rPr>
              <a:t>: </a:t>
            </a:r>
            <a:r>
              <a:rPr lang="en-US" sz="2800" dirty="0">
                <a:solidFill>
                  <a:srgbClr val="575760"/>
                </a:solidFill>
                <a:latin typeface="Arial" panose="020B0604020202020204" pitchFamily="34" charset="0"/>
                <a:cs typeface="Arial" panose="020B0604020202020204" pitchFamily="34" charset="0"/>
              </a:rPr>
              <a:t>The average person’s monthly salary in a certain town jumped from $2,500 to $5,000 over the course of ten years. Using the geometric mean, what is the average yearly increase?</a:t>
            </a:r>
          </a:p>
          <a:p>
            <a:r>
              <a:rPr lang="en-US" sz="2800" b="1" dirty="0">
                <a:solidFill>
                  <a:srgbClr val="575760"/>
                </a:solidFill>
                <a:latin typeface="Arial" panose="020B0604020202020204" pitchFamily="34" charset="0"/>
                <a:cs typeface="Arial" panose="020B0604020202020204" pitchFamily="34" charset="0"/>
              </a:rPr>
              <a:t>Solution:</a:t>
            </a:r>
            <a:endParaRPr lang="en-US" sz="2800" dirty="0">
              <a:solidFill>
                <a:srgbClr val="575760"/>
              </a:solidFill>
              <a:latin typeface="Arial" panose="020B0604020202020204" pitchFamily="34" charset="0"/>
              <a:cs typeface="Arial" panose="020B0604020202020204" pitchFamily="34" charset="0"/>
            </a:endParaRPr>
          </a:p>
          <a:p>
            <a:r>
              <a:rPr lang="en-US" sz="2800" dirty="0">
                <a:solidFill>
                  <a:srgbClr val="575760"/>
                </a:solidFill>
                <a:latin typeface="Arial" panose="020B0604020202020204" pitchFamily="34" charset="0"/>
                <a:cs typeface="Arial" panose="020B0604020202020204" pitchFamily="34" charset="0"/>
              </a:rPr>
              <a:t>Step 1: Find the geometric mean.</a:t>
            </a:r>
            <a:br>
              <a:rPr lang="en-US" sz="2800" dirty="0">
                <a:solidFill>
                  <a:srgbClr val="575760"/>
                </a:solidFill>
                <a:latin typeface="Arial" panose="020B0604020202020204" pitchFamily="34" charset="0"/>
                <a:cs typeface="Arial" panose="020B0604020202020204" pitchFamily="34" charset="0"/>
              </a:rPr>
            </a:br>
            <a:r>
              <a:rPr lang="en-US" sz="2800" dirty="0">
                <a:solidFill>
                  <a:srgbClr val="575760"/>
                </a:solidFill>
                <a:latin typeface="Arial" panose="020B0604020202020204" pitchFamily="34" charset="0"/>
                <a:cs typeface="Arial" panose="020B0604020202020204" pitchFamily="34" charset="0"/>
              </a:rPr>
              <a:t>(2500*5000)^(1/2) = 3535.53390593.</a:t>
            </a:r>
          </a:p>
          <a:p>
            <a:r>
              <a:rPr lang="en-US" sz="2800" dirty="0">
                <a:solidFill>
                  <a:srgbClr val="575760"/>
                </a:solidFill>
                <a:latin typeface="Arial" panose="020B0604020202020204" pitchFamily="34" charset="0"/>
                <a:cs typeface="Arial" panose="020B0604020202020204" pitchFamily="34" charset="0"/>
              </a:rPr>
              <a:t>Step 2: Divide by 10 (to get the average increase over ten years).</a:t>
            </a:r>
            <a:br>
              <a:rPr lang="en-US" sz="2800" dirty="0">
                <a:solidFill>
                  <a:srgbClr val="575760"/>
                </a:solidFill>
                <a:latin typeface="Arial" panose="020B0604020202020204" pitchFamily="34" charset="0"/>
                <a:cs typeface="Arial" panose="020B0604020202020204" pitchFamily="34" charset="0"/>
              </a:rPr>
            </a:br>
            <a:r>
              <a:rPr lang="en-US" sz="2800" dirty="0">
                <a:solidFill>
                  <a:srgbClr val="575760"/>
                </a:solidFill>
                <a:latin typeface="Arial" panose="020B0604020202020204" pitchFamily="34" charset="0"/>
                <a:cs typeface="Arial" panose="020B0604020202020204" pitchFamily="34" charset="0"/>
              </a:rPr>
              <a:t>3535.53390593 / 10 = 353.53</a:t>
            </a:r>
            <a:r>
              <a:rPr lang="en-US" sz="2800" dirty="0">
                <a:solidFill>
                  <a:srgbClr val="575760"/>
                </a:solidFill>
                <a:latin typeface="Helvetica" panose="020B0604020202020204" pitchFamily="34" charset="0"/>
              </a:rPr>
              <a:t>.</a:t>
            </a:r>
          </a:p>
          <a:p>
            <a:pPr marL="0" marR="0" indent="0" algn="just">
              <a:lnSpc>
                <a:spcPct val="107000"/>
              </a:lnSpc>
              <a:spcBef>
                <a:spcPts val="0"/>
              </a:spcBef>
              <a:spcAft>
                <a:spcPts val="800"/>
              </a:spcAft>
              <a:buNone/>
            </a:pP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121410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Clarity">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1220</TotalTime>
  <Words>1196</Words>
  <Application>Microsoft Office PowerPoint</Application>
  <PresentationFormat>On-screen Show (4:3)</PresentationFormat>
  <Paragraphs>127</Paragraphs>
  <Slides>24</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24</vt:i4>
      </vt:variant>
    </vt:vector>
  </HeadingPairs>
  <TitlesOfParts>
    <vt:vector size="33" baseType="lpstr">
      <vt:lpstr>Arial</vt:lpstr>
      <vt:lpstr>Calibri</vt:lpstr>
      <vt:lpstr>Cambria Math</vt:lpstr>
      <vt:lpstr>Century Gothic</vt:lpstr>
      <vt:lpstr>Garamond</vt:lpstr>
      <vt:lpstr>Helvetica</vt:lpstr>
      <vt:lpstr>Wingdings</vt:lpstr>
      <vt:lpstr>Clarity</vt:lpstr>
      <vt:lpstr>Savon</vt:lpstr>
      <vt:lpstr>PowerPoint Presentation</vt:lpstr>
      <vt:lpstr>Measures of Central Tendency</vt:lpstr>
      <vt:lpstr>What is Mean</vt:lpstr>
      <vt:lpstr>What is Mean</vt:lpstr>
      <vt:lpstr>Harmonic Mean</vt:lpstr>
      <vt:lpstr>Harmonic Mean</vt:lpstr>
      <vt:lpstr>Harmonic Mean</vt:lpstr>
      <vt:lpstr>Geometric Mean</vt:lpstr>
      <vt:lpstr>Geometric Mean</vt:lpstr>
      <vt:lpstr>Difference b/w A.M, G.M, H.M </vt:lpstr>
      <vt:lpstr>Difference B/w A.M, G.M, H.M </vt:lpstr>
      <vt:lpstr>Difference B/w AM, GM, HM </vt:lpstr>
      <vt:lpstr>Difference b/w AM, GM, HM </vt:lpstr>
      <vt:lpstr>AM (Grouped Data)</vt:lpstr>
      <vt:lpstr>What is Mode</vt:lpstr>
      <vt:lpstr>What is Mode (Grouped Data)</vt:lpstr>
      <vt:lpstr>PowerPoint Presentation</vt:lpstr>
      <vt:lpstr>Median</vt:lpstr>
      <vt:lpstr>Median</vt:lpstr>
      <vt:lpstr>Median</vt:lpstr>
      <vt:lpstr>Median (Grouped Data)</vt:lpstr>
      <vt:lpstr>Range</vt:lpstr>
      <vt:lpstr>Range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100</cp:revision>
  <dcterms:created xsi:type="dcterms:W3CDTF">2022-09-10T13:48:09Z</dcterms:created>
  <dcterms:modified xsi:type="dcterms:W3CDTF">2022-10-24T14:02:37Z</dcterms:modified>
</cp:coreProperties>
</file>