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810" r:id="rId2"/>
  </p:sldMasterIdLst>
  <p:notesMasterIdLst>
    <p:notesMasterId r:id="rId50"/>
  </p:notesMasterIdLst>
  <p:sldIdLst>
    <p:sldId id="368" r:id="rId3"/>
    <p:sldId id="515" r:id="rId4"/>
    <p:sldId id="563" r:id="rId5"/>
    <p:sldId id="564" r:id="rId6"/>
    <p:sldId id="476" r:id="rId7"/>
    <p:sldId id="516" r:id="rId8"/>
    <p:sldId id="517" r:id="rId9"/>
    <p:sldId id="518" r:id="rId10"/>
    <p:sldId id="520" r:id="rId11"/>
    <p:sldId id="521" r:id="rId12"/>
    <p:sldId id="522" r:id="rId13"/>
    <p:sldId id="523" r:id="rId14"/>
    <p:sldId id="526" r:id="rId15"/>
    <p:sldId id="527" r:id="rId16"/>
    <p:sldId id="528" r:id="rId17"/>
    <p:sldId id="561" r:id="rId18"/>
    <p:sldId id="529" r:id="rId19"/>
    <p:sldId id="562" r:id="rId20"/>
    <p:sldId id="531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57" r:id="rId45"/>
    <p:sldId id="558" r:id="rId46"/>
    <p:sldId id="559" r:id="rId47"/>
    <p:sldId id="560" r:id="rId48"/>
    <p:sldId id="410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194E4-79C8-41B0-9AF4-53058728BAB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FD4BB-E70E-4D5C-83E2-D95045F6F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6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3FB-4DD9-4903-83FE-F80270576417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98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3EED-3DA2-4ED4-9C83-CEA1A9E43AAB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7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ADCE-E054-4FA0-B715-AC4537BA8B51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04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3B539F5C-786E-4BDB-B868-73CB6082799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5B454187-9C8A-4D01-8196-68D867131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8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3B539F5C-786E-4BDB-B868-73CB6082799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5B454187-9C8A-4D01-8196-68D867131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F5C-786E-4BDB-B868-73CB6082799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187-9C8A-4D01-8196-68D867131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56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F5C-786E-4BDB-B868-73CB6082799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187-9C8A-4D01-8196-68D867131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4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F5C-786E-4BDB-B868-73CB6082799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187-9C8A-4D01-8196-68D867131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66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F5C-786E-4BDB-B868-73CB6082799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187-9C8A-4D01-8196-68D867131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64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F5C-786E-4BDB-B868-73CB6082799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187-9C8A-4D01-8196-68D867131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81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F5C-786E-4BDB-B868-73CB6082799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187-9C8A-4D01-8196-68D867131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2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FA81-FF35-40E2-AA6F-C4E4697E2C73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0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F5C-786E-4BDB-B868-73CB6082799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187-9C8A-4D01-8196-68D867131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0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F5C-786E-4BDB-B868-73CB6082799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187-9C8A-4D01-8196-68D867131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07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F5C-786E-4BDB-B868-73CB6082799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187-9C8A-4D01-8196-68D867131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5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F5C-786E-4BDB-B868-73CB6082799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187-9C8A-4D01-8196-68D867131F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511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F5C-786E-4BDB-B868-73CB6082799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187-9C8A-4D01-8196-68D867131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819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F5C-786E-4BDB-B868-73CB6082799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187-9C8A-4D01-8196-68D867131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03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F5C-786E-4BDB-B868-73CB6082799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187-9C8A-4D01-8196-68D867131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397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F5C-786E-4BDB-B868-73CB6082799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187-9C8A-4D01-8196-68D867131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5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F5C-786E-4BDB-B868-73CB6082799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187-9C8A-4D01-8196-68D867131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3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8B4E-9E6D-47DB-A8C9-443A66B04FA1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942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D187-3CAF-4EEB-B511-D277A7E40C82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6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EB82-3297-42CA-9AC7-D3ECF198E013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8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8733-E273-4EF3-8143-57B6AA49A592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9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6BD8-1159-4CEE-BF69-08E8DE6F04D4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B0FE-4AC0-4D7B-83B1-A18CD9CB8AEE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61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F497-D16F-472A-8AB2-6923D245D09D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CSC102 Discrete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FFB69-46B3-4750-912C-E29F4B8DA29C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CSC102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4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FB69-46B3-4750-912C-E29F4B8DA29C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CSC102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3F9D-533B-438E-AA49-48601E6C70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545C-EAC2-4814-AE8B-2D0C943C3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11BDA-D7DF-4130-A3B3-EE0167636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237" y="4391464"/>
            <a:ext cx="6400800" cy="220628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900" b="1" dirty="0"/>
              <a:t>Discrete Structures</a:t>
            </a:r>
          </a:p>
          <a:p>
            <a:pPr algn="ctr"/>
            <a:r>
              <a:rPr lang="en-US" sz="28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(Software Engineering)</a:t>
            </a:r>
            <a:endParaRPr lang="en-US" sz="3200" b="1" dirty="0"/>
          </a:p>
          <a:p>
            <a:pPr algn="ctr"/>
            <a:r>
              <a:rPr lang="en-US" sz="2600" dirty="0"/>
              <a:t>Instructor </a:t>
            </a:r>
            <a:endParaRPr lang="en-US" dirty="0"/>
          </a:p>
          <a:p>
            <a:pPr algn="ctr"/>
            <a:r>
              <a:rPr lang="en-US" sz="3000" b="1" dirty="0"/>
              <a:t>Dr. Bakhtawar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F458A-708A-4E75-9D30-9C4DBEA48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26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1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Examples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set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odd positive integers less than 10 can be expressed by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{1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9}.</a:t>
            </a:r>
          </a:p>
          <a:p>
            <a:pPr lvl="0"/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O: {1, 3, 5, 7, 9} </a:t>
            </a:r>
          </a:p>
          <a:p>
            <a:pPr lvl="0"/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∈ O </a:t>
            </a:r>
          </a:p>
          <a:p>
            <a:pPr lvl="0"/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∉ O </a:t>
            </a:r>
          </a:p>
          <a:p>
            <a:endParaRPr lang="en-US" sz="3200" dirty="0"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09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Set builder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Arial" panose="020B0604020202020204" pitchFamily="34" charset="0"/>
              </a:rPr>
              <a:t>Characterize all elements in the set by stating properties they must have.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Example: </a:t>
            </a:r>
          </a:p>
          <a:p>
            <a:r>
              <a:rPr lang="en-US" sz="3200" dirty="0">
                <a:latin typeface="Arial" panose="020B0604020202020204" pitchFamily="34" charset="0"/>
              </a:rPr>
              <a:t>E= {x | x is an Even positive integer less than 10} </a:t>
            </a:r>
          </a:p>
          <a:p>
            <a:r>
              <a:rPr lang="en-US" sz="3200" dirty="0">
                <a:latin typeface="Arial" panose="020B0604020202020204" pitchFamily="34" charset="0"/>
              </a:rPr>
              <a:t>E= {x </a:t>
            </a:r>
            <a:r>
              <a:rPr lang="en-US" sz="3200" dirty="0">
                <a:latin typeface="Cambria Math" panose="02040503050406030204" pitchFamily="18" charset="0"/>
              </a:rPr>
              <a:t>∈ 𝒁</a:t>
            </a:r>
            <a:r>
              <a:rPr lang="en-US" sz="2000" dirty="0">
                <a:latin typeface="Cambria Math" panose="02040503050406030204" pitchFamily="18" charset="0"/>
              </a:rPr>
              <a:t>+ </a:t>
            </a:r>
            <a:r>
              <a:rPr lang="en-US" sz="3200" dirty="0">
                <a:latin typeface="Arial" panose="020B0604020202020204" pitchFamily="34" charset="0"/>
              </a:rPr>
              <a:t>| x is even and x&lt;10} </a:t>
            </a:r>
          </a:p>
          <a:p>
            <a:r>
              <a:rPr lang="en-US" sz="3200" dirty="0">
                <a:latin typeface="Arial" panose="020B0604020202020204" pitchFamily="34" charset="0"/>
              </a:rPr>
              <a:t>E= {2,4,6,8} </a:t>
            </a:r>
          </a:p>
          <a:p>
            <a:r>
              <a:rPr lang="en-US" sz="3200" dirty="0">
                <a:latin typeface="Arial" panose="020B0604020202020204" pitchFamily="34" charset="0"/>
              </a:rPr>
              <a:t>The vertical bar means “such that”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41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Some useful sets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Set of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natural numbers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𝐍 = {1,2,3,…}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Set of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integers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𝐙 = {…,-2,-1,0,1,2,…}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Set of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positive integers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= {1,2,3,…}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Set of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rational numbers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𝐐 = {p/q | p ∈ 𝐙, q ∈ 𝐙, and q ≠ 0}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Set of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real numbers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𝐑 </a:t>
            </a:r>
          </a:p>
          <a:p>
            <a:endParaRPr lang="en-US" sz="3200" dirty="0"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9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Equality of sets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Let A and B be two sets. </a:t>
            </a:r>
          </a:p>
          <a:p>
            <a:r>
              <a:rPr lang="en-US" sz="2800" dirty="0">
                <a:latin typeface="Arial" panose="020B0604020202020204" pitchFamily="34" charset="0"/>
              </a:rPr>
              <a:t>A and B are </a:t>
            </a:r>
            <a:r>
              <a:rPr lang="en-US" sz="2800" b="1" dirty="0">
                <a:latin typeface="Arial" panose="020B0604020202020204" pitchFamily="34" charset="0"/>
              </a:rPr>
              <a:t>equal </a:t>
            </a:r>
            <a:r>
              <a:rPr lang="en-US" sz="2800" dirty="0">
                <a:latin typeface="Arial" panose="020B0604020202020204" pitchFamily="34" charset="0"/>
              </a:rPr>
              <a:t>if and only if they have the same elements, denoted by A = B. </a:t>
            </a:r>
          </a:p>
          <a:p>
            <a:r>
              <a:rPr lang="en-US" sz="2800" dirty="0">
                <a:latin typeface="Arial" panose="020B0604020202020204" pitchFamily="34" charset="0"/>
              </a:rPr>
              <a:t>{1,2,3} and {3,2,1}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  {1,2,3} = {3,2,1} </a:t>
            </a:r>
          </a:p>
          <a:p>
            <a:r>
              <a:rPr lang="en-US" sz="2800" dirty="0">
                <a:latin typeface="Cambria Math" panose="02040503050406030204" pitchFamily="18" charset="0"/>
              </a:rPr>
              <a:t>𝐙</a:t>
            </a:r>
            <a:r>
              <a:rPr lang="en-US" sz="2000" dirty="0">
                <a:latin typeface="Cambria Math" panose="02040503050406030204" pitchFamily="18" charset="0"/>
              </a:rPr>
              <a:t>+ </a:t>
            </a:r>
            <a:r>
              <a:rPr lang="en-US" sz="2800" dirty="0">
                <a:latin typeface="Arial" panose="020B0604020202020204" pitchFamily="34" charset="0"/>
              </a:rPr>
              <a:t>and {-1,1,2,…} </a:t>
            </a:r>
          </a:p>
          <a:p>
            <a:pPr marL="0" indent="0">
              <a:buNone/>
            </a:pPr>
            <a:r>
              <a:rPr lang="en-US" sz="2800" dirty="0">
                <a:latin typeface="Cambria Math" panose="02040503050406030204" pitchFamily="18" charset="0"/>
              </a:rPr>
              <a:t>   𝐙</a:t>
            </a:r>
            <a:r>
              <a:rPr lang="en-US" sz="2000" dirty="0">
                <a:latin typeface="Cambria Math" panose="02040503050406030204" pitchFamily="18" charset="0"/>
              </a:rPr>
              <a:t>+</a:t>
            </a:r>
            <a:r>
              <a:rPr lang="en-US" sz="2800" dirty="0">
                <a:latin typeface="Cambria Math" panose="02040503050406030204" pitchFamily="18" charset="0"/>
              </a:rPr>
              <a:t>≠ </a:t>
            </a:r>
            <a:r>
              <a:rPr lang="en-US" sz="2800" dirty="0">
                <a:latin typeface="Arial" panose="020B0604020202020204" pitchFamily="34" charset="0"/>
              </a:rPr>
              <a:t>{-1,1,2,…} 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07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Empty set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-Roman"/>
              </a:rPr>
              <a:t>There is a special set that has no elements. This set is called the </a:t>
            </a:r>
            <a:r>
              <a:rPr lang="en-US" sz="3200" b="1" dirty="0">
                <a:latin typeface="Times-Bold"/>
              </a:rPr>
              <a:t>empty set</a:t>
            </a:r>
            <a:r>
              <a:rPr lang="en-US" sz="3200" b="1" dirty="0">
                <a:latin typeface="Times-Roman"/>
              </a:rPr>
              <a:t> </a:t>
            </a:r>
            <a:r>
              <a:rPr lang="en-US" sz="3200" dirty="0">
                <a:latin typeface="Times-Roman"/>
              </a:rPr>
              <a:t>or </a:t>
            </a:r>
            <a:r>
              <a:rPr lang="en-US" sz="3200" b="1" dirty="0">
                <a:latin typeface="Times-Bold"/>
              </a:rPr>
              <a:t>null set</a:t>
            </a:r>
            <a:r>
              <a:rPr lang="en-US" sz="3200" dirty="0">
                <a:latin typeface="Times-Roman"/>
              </a:rPr>
              <a:t>, and is denoted by </a:t>
            </a:r>
            <a:r>
              <a:rPr lang="en-US" sz="3200" dirty="0">
                <a:latin typeface="MTSYN"/>
              </a:rPr>
              <a:t>∅</a:t>
            </a:r>
            <a:r>
              <a:rPr lang="en-US" sz="3200" dirty="0">
                <a:latin typeface="Times-Roman"/>
              </a:rPr>
              <a:t>. </a:t>
            </a:r>
          </a:p>
          <a:p>
            <a:r>
              <a:rPr lang="en-US" sz="3200" dirty="0">
                <a:latin typeface="Times-Roman"/>
              </a:rPr>
              <a:t>The empty set can also be denoted by </a:t>
            </a:r>
            <a:r>
              <a:rPr lang="en-US" sz="3200" dirty="0">
                <a:latin typeface="MTSYN"/>
              </a:rPr>
              <a:t>{ } </a:t>
            </a:r>
            <a:r>
              <a:rPr lang="en-US" sz="3200" dirty="0">
                <a:latin typeface="Times-Roman"/>
              </a:rPr>
              <a:t>(that is, we represent the empty set with a pair of braces that encloses all the elements in this set).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3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Empty set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Example: </a:t>
            </a:r>
          </a:p>
          <a:p>
            <a:r>
              <a:rPr lang="en-US" sz="3200" dirty="0">
                <a:latin typeface="Arial" panose="020B0604020202020204" pitchFamily="34" charset="0"/>
              </a:rPr>
              <a:t> S = {x | x </a:t>
            </a:r>
            <a:r>
              <a:rPr lang="en-US" sz="3200" dirty="0">
                <a:latin typeface="Cambria Math" panose="02040503050406030204" pitchFamily="18" charset="0"/>
              </a:rPr>
              <a:t>∈ 𝑍</a:t>
            </a:r>
            <a:r>
              <a:rPr lang="en-US" dirty="0">
                <a:latin typeface="Cambria Math" panose="02040503050406030204" pitchFamily="18" charset="0"/>
              </a:rPr>
              <a:t>+ </a:t>
            </a:r>
            <a:r>
              <a:rPr lang="en-US" sz="3200" dirty="0">
                <a:latin typeface="Arial" panose="020B0604020202020204" pitchFamily="34" charset="0"/>
              </a:rPr>
              <a:t>and x </a:t>
            </a:r>
            <a:r>
              <a:rPr lang="en-US" sz="3200" dirty="0">
                <a:latin typeface="Cambria Math" panose="02040503050406030204" pitchFamily="18" charset="0"/>
              </a:rPr>
              <a:t>&lt; </a:t>
            </a:r>
            <a:r>
              <a:rPr lang="en-US" sz="3200" dirty="0">
                <a:latin typeface="Arial" panose="020B0604020202020204" pitchFamily="34" charset="0"/>
              </a:rPr>
              <a:t>0 } </a:t>
            </a:r>
          </a:p>
          <a:p>
            <a:r>
              <a:rPr lang="en-US" sz="3200" dirty="0">
                <a:latin typeface="Arial" panose="020B0604020202020204" pitchFamily="34" charset="0"/>
              </a:rPr>
              <a:t> S = { } = Ø 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</a:rPr>
              <a:t>A set that has no elements called </a:t>
            </a:r>
            <a:r>
              <a:rPr lang="en-US" sz="3200" b="1" dirty="0">
                <a:latin typeface="Arial" panose="020B0604020202020204" pitchFamily="34" charset="0"/>
              </a:rPr>
              <a:t>empty set</a:t>
            </a:r>
            <a:r>
              <a:rPr lang="en-US" sz="3200" dirty="0">
                <a:latin typeface="Arial" panose="020B0604020202020204" pitchFamily="34" charset="0"/>
              </a:rPr>
              <a:t>, or </a:t>
            </a:r>
            <a:r>
              <a:rPr lang="en-US" sz="3200" b="1" dirty="0">
                <a:latin typeface="Arial" panose="020B0604020202020204" pitchFamily="34" charset="0"/>
              </a:rPr>
              <a:t>null set</a:t>
            </a:r>
            <a:r>
              <a:rPr lang="en-US" sz="3200" dirty="0">
                <a:latin typeface="Arial" panose="020B0604020202020204" pitchFamily="34" charset="0"/>
              </a:rPr>
              <a:t>. </a:t>
            </a:r>
          </a:p>
          <a:p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</a:rPr>
              <a:t>Ø and { } </a:t>
            </a:r>
          </a:p>
          <a:p>
            <a:r>
              <a:rPr lang="en-US" sz="3200" dirty="0">
                <a:latin typeface="Arial" panose="020B0604020202020204" pitchFamily="34" charset="0"/>
              </a:rPr>
              <a:t> Ø </a:t>
            </a:r>
            <a:r>
              <a:rPr lang="en-US" sz="3200" dirty="0">
                <a:latin typeface="Cambria Math" panose="02040503050406030204" pitchFamily="18" charset="0"/>
              </a:rPr>
              <a:t>≠ </a:t>
            </a:r>
            <a:r>
              <a:rPr lang="en-US" sz="3200" dirty="0">
                <a:latin typeface="Arial" panose="020B0604020202020204" pitchFamily="34" charset="0"/>
              </a:rPr>
              <a:t>{Ø} </a:t>
            </a:r>
            <a:endParaRPr lang="en-US" sz="3200" dirty="0">
              <a:latin typeface="Times-Roman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54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singleton set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set with one element is called a singleton set. A common error is to confuse the empty set ∅ with the set {∅}, which is a singleton set.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97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Subset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Let A and B be sets.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is a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subset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of B if and only if every element of A is also an element of B, denoted by A ⊆ B.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7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Subset(example)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1325B8-3E74-4A54-8FB7-FAF3D8769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51" y="2223182"/>
            <a:ext cx="7041490" cy="80474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DA96740-1360-48D3-A177-9B8D86BF7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75" y="3546717"/>
            <a:ext cx="7065876" cy="21764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CEA22A-61A3-4350-86A8-9124BABE4398}"/>
              </a:ext>
            </a:extLst>
          </p:cNvPr>
          <p:cNvSpPr/>
          <p:nvPr/>
        </p:nvSpPr>
        <p:spPr>
          <a:xfrm>
            <a:off x="3764370" y="2967335"/>
            <a:ext cx="911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9B031D-4451-45A4-9CEC-414F5E00A08E}"/>
              </a:ext>
            </a:extLst>
          </p:cNvPr>
          <p:cNvSpPr/>
          <p:nvPr/>
        </p:nvSpPr>
        <p:spPr>
          <a:xfrm>
            <a:off x="3764370" y="4373337"/>
            <a:ext cx="911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7DFC25-ACC3-4EC7-8034-DA907A7E1950}"/>
              </a:ext>
            </a:extLst>
          </p:cNvPr>
          <p:cNvSpPr/>
          <p:nvPr/>
        </p:nvSpPr>
        <p:spPr>
          <a:xfrm>
            <a:off x="3839812" y="5737821"/>
            <a:ext cx="1064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9304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Subset(examples)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</a:rPr>
              <a:t>A = {x | x </a:t>
            </a:r>
            <a:r>
              <a:rPr lang="en-US" sz="3200" dirty="0">
                <a:latin typeface="Cambria Math" panose="02040503050406030204" pitchFamily="18" charset="0"/>
              </a:rPr>
              <a:t>∈ 𝐙</a:t>
            </a:r>
            <a:r>
              <a:rPr lang="en-US" dirty="0">
                <a:latin typeface="Cambria Math" panose="02040503050406030204" pitchFamily="18" charset="0"/>
              </a:rPr>
              <a:t>+ </a:t>
            </a:r>
            <a:r>
              <a:rPr lang="en-US" sz="3200" dirty="0">
                <a:latin typeface="Arial" panose="020B0604020202020204" pitchFamily="34" charset="0"/>
              </a:rPr>
              <a:t>and x&lt;10} </a:t>
            </a:r>
          </a:p>
          <a:p>
            <a:r>
              <a:rPr lang="en-US" sz="3200" dirty="0">
                <a:latin typeface="Arial" panose="020B0604020202020204" pitchFamily="34" charset="0"/>
              </a:rPr>
              <a:t>A = 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</a:rPr>
              <a:t>{1,2,3,4,5,6,7,8,9} </a:t>
            </a:r>
            <a:endParaRPr lang="en-US" sz="3200" dirty="0">
              <a:latin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</a:rPr>
              <a:t>B = {x | x </a:t>
            </a:r>
            <a:r>
              <a:rPr lang="en-US" sz="3200" dirty="0">
                <a:latin typeface="Cambria Math" panose="02040503050406030204" pitchFamily="18" charset="0"/>
              </a:rPr>
              <a:t>∈ 𝐙</a:t>
            </a:r>
            <a:r>
              <a:rPr lang="en-US" dirty="0">
                <a:latin typeface="Cambria Math" panose="02040503050406030204" pitchFamily="18" charset="0"/>
              </a:rPr>
              <a:t>+ </a:t>
            </a:r>
            <a:r>
              <a:rPr lang="en-US" sz="3200" dirty="0">
                <a:latin typeface="Cambria Math" panose="02040503050406030204" pitchFamily="18" charset="0"/>
              </a:rPr>
              <a:t>, </a:t>
            </a:r>
            <a:r>
              <a:rPr lang="en-US" sz="3200" dirty="0">
                <a:latin typeface="Arial" panose="020B0604020202020204" pitchFamily="34" charset="0"/>
              </a:rPr>
              <a:t>x is even and x&lt;10} </a:t>
            </a:r>
          </a:p>
          <a:p>
            <a:r>
              <a:rPr lang="en-US" sz="3200" dirty="0">
                <a:latin typeface="Arial" panose="020B0604020202020204" pitchFamily="34" charset="0"/>
              </a:rPr>
              <a:t>B =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</a:rPr>
              <a:t> {2,4,6,8} </a:t>
            </a:r>
            <a:endParaRPr lang="en-US" sz="3200" dirty="0">
              <a:latin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</a:rPr>
              <a:t>B </a:t>
            </a:r>
            <a:r>
              <a:rPr lang="en-US" sz="3200" dirty="0">
                <a:latin typeface="Cambria Math" panose="02040503050406030204" pitchFamily="18" charset="0"/>
              </a:rPr>
              <a:t>⊆ </a:t>
            </a:r>
            <a:r>
              <a:rPr lang="en-US" sz="3200" dirty="0">
                <a:latin typeface="Arial" panose="020B0604020202020204" pitchFamily="34" charset="0"/>
              </a:rPr>
              <a:t>A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7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PROPERTIES Variance 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B96443-5E94-4D6A-99DE-F91A0386F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60" y="2097088"/>
            <a:ext cx="7429499" cy="36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9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Proper Subset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 A and B be sets.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is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proper subset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B if and only if A is a subset of B but A ≠B, denoted A ⊂ B. 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45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Proper Subset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</a:rPr>
              <a:t>If S is a subset of A, and S is not equal to A, then S is a proper subset of A 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</a:rPr>
              <a:t>Let A = {0, 1, 2, 3, 4, 5} and S = {1, 2, 3} 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</a:rPr>
              <a:t>S is not equal to A, and S is a proper subset of A 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</a:rPr>
              <a:t>Let Q = {4, 5, 6}. Q is neither a subset of A nor a proper subset of A 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</a:rPr>
              <a:t>The difference between “subset” and “proper subset” is like the difference between “less than or equal to” and “less than” for numbers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49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</a:rPr>
              <a:t>Is </a:t>
            </a:r>
            <a:r>
              <a:rPr lang="en-US" sz="3200" dirty="0">
                <a:latin typeface="Cambria Math" panose="02040503050406030204" pitchFamily="18" charset="0"/>
              </a:rPr>
              <a:t>∅∈ </a:t>
            </a:r>
            <a:r>
              <a:rPr lang="en-US" sz="3200" dirty="0">
                <a:latin typeface="Arial" panose="020B0604020202020204" pitchFamily="34" charset="0"/>
              </a:rPr>
              <a:t>{1,2,3}? No! </a:t>
            </a:r>
          </a:p>
          <a:p>
            <a:r>
              <a:rPr lang="en-US" sz="3200" dirty="0">
                <a:latin typeface="Arial" panose="020B0604020202020204" pitchFamily="34" charset="0"/>
              </a:rPr>
              <a:t>Is </a:t>
            </a:r>
            <a:r>
              <a:rPr lang="en-US" sz="3200" dirty="0">
                <a:latin typeface="Cambria Math" panose="02040503050406030204" pitchFamily="18" charset="0"/>
              </a:rPr>
              <a:t>∅ ⊆ </a:t>
            </a:r>
            <a:r>
              <a:rPr lang="en-US" sz="3200" dirty="0">
                <a:latin typeface="Arial" panose="020B0604020202020204" pitchFamily="34" charset="0"/>
              </a:rPr>
              <a:t>{</a:t>
            </a:r>
            <a:r>
              <a:rPr lang="en-US" sz="3200" dirty="0">
                <a:latin typeface="Cambria Math" panose="02040503050406030204" pitchFamily="18" charset="0"/>
              </a:rPr>
              <a:t>∅</a:t>
            </a:r>
            <a:r>
              <a:rPr lang="en-US" sz="3200" dirty="0">
                <a:latin typeface="Arial" panose="020B0604020202020204" pitchFamily="34" charset="0"/>
              </a:rPr>
              <a:t>,1,2,3}? Yes! </a:t>
            </a:r>
          </a:p>
          <a:p>
            <a:r>
              <a:rPr lang="en-US" sz="3200" dirty="0">
                <a:latin typeface="Arial" panose="020B0604020202020204" pitchFamily="34" charset="0"/>
              </a:rPr>
              <a:t>Is </a:t>
            </a:r>
            <a:r>
              <a:rPr lang="en-US" sz="3200" dirty="0">
                <a:latin typeface="Cambria Math" panose="02040503050406030204" pitchFamily="18" charset="0"/>
              </a:rPr>
              <a:t>∅∈ </a:t>
            </a:r>
            <a:r>
              <a:rPr lang="en-US" sz="3200" dirty="0">
                <a:latin typeface="Arial" panose="020B0604020202020204" pitchFamily="34" charset="0"/>
              </a:rPr>
              <a:t>{</a:t>
            </a:r>
            <a:r>
              <a:rPr lang="en-US" sz="3200" dirty="0">
                <a:latin typeface="Cambria Math" panose="02040503050406030204" pitchFamily="18" charset="0"/>
              </a:rPr>
              <a:t>∅</a:t>
            </a:r>
            <a:r>
              <a:rPr lang="en-US" sz="3200" dirty="0">
                <a:latin typeface="Arial" panose="020B0604020202020204" pitchFamily="34" charset="0"/>
              </a:rPr>
              <a:t>,1,2,3}? Yes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033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Let S be a set. </a:t>
            </a:r>
          </a:p>
          <a:p>
            <a:r>
              <a:rPr lang="en-US" sz="2800" dirty="0">
                <a:latin typeface="Arial" panose="020B0604020202020204" pitchFamily="34" charset="0"/>
              </a:rPr>
              <a:t>The cardinality of a set is the number of elements in a set S </a:t>
            </a:r>
          </a:p>
          <a:p>
            <a:r>
              <a:rPr lang="en-US" sz="2800" b="1" dirty="0">
                <a:latin typeface="Arial" panose="020B0604020202020204" pitchFamily="34" charset="0"/>
              </a:rPr>
              <a:t>Cardinality </a:t>
            </a:r>
            <a:r>
              <a:rPr lang="en-US" sz="2800" dirty="0">
                <a:latin typeface="Arial" panose="020B0604020202020204" pitchFamily="34" charset="0"/>
              </a:rPr>
              <a:t>of S, denoted by |S|. 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106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Find cardinality of following sets. </a:t>
            </a: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A = {x | x ∈ 𝐙+ 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x is odd and x&lt;10} </a:t>
            </a:r>
          </a:p>
          <a:p>
            <a:pPr marL="0" indent="0">
              <a:buNone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A = {1,3,5,7,9} </a:t>
            </a:r>
          </a:p>
          <a:p>
            <a:pPr marL="0" indent="0">
              <a:buNone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|A| = 5 </a:t>
            </a: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 = {Ø} </a:t>
            </a:r>
          </a:p>
          <a:p>
            <a:pPr marL="0" indent="0">
              <a:buNone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|C| = 1 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</a:p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is infinite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212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 = {Mercedes, BMW, Porsche},  </a:t>
            </a:r>
          </a:p>
          <a:p>
            <a:pPr marL="0" indent="0"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|A| = 3</a:t>
            </a:r>
          </a:p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Tx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 = { </a:t>
            </a:r>
            <a:r>
              <a:rPr lang="en-US" alt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x</a:t>
            </a:r>
            <a:r>
              <a:rPr lang="en-US" alt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| x  7000 }</a:t>
            </a:r>
          </a:p>
          <a:p>
            <a:pPr marL="0" indent="0"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|E| = Infinite.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 = Ø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|B| = 0 </a:t>
            </a:r>
          </a:p>
          <a:p>
            <a:pPr marL="0" indent="0">
              <a:buNone/>
            </a:pPr>
            <a:endParaRPr lang="en-US" altLang="en-US" sz="32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69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 A and B be sets.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Cartesian product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 and B, denoted by A x B, is the set of all ordered pairs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), where a ∈ A and b ∈ B.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AxB = {(a,b) | a ∈ A ˄ b ∈ B} 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33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Cartesian product(Example)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{0,1,2}, B = {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 x B and B x A equal?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x B = {(0,a),(0,b),(1,a),(1,b),(2,a),(2,b)}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B x A = {(a,0),(a,1),(a,2),(b,0),(b,1),(b,2)}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So, A x B ≠ B x A.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705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Cartesian product(example)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A = {a, b}, B = {1}, C = {x, y, z}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A x B x C = ?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Solution: </a:t>
            </a:r>
          </a:p>
          <a:p>
            <a:r>
              <a:rPr lang="en-US" sz="3200" dirty="0">
                <a:latin typeface="Arial" panose="020B0604020202020204" pitchFamily="34" charset="0"/>
              </a:rPr>
              <a:t>A x B x C = {(a,1,x), (a,1,y), (a,1,z), (b,1,x), (b,1,y), (b,1,z)}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488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 sets can be combined in many different ways.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Set operations can be used to combine sets.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PROPERTIES Variance 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24225B-CDBC-49A8-B9AA-CF08C8A97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59" y="2097087"/>
            <a:ext cx="7429497" cy="84489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81415D4-49FD-49EC-9E26-2DFA31025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60" y="2941982"/>
            <a:ext cx="7429498" cy="37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78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Let A and B be sets. </a:t>
            </a:r>
          </a:p>
          <a:p>
            <a:r>
              <a:rPr lang="en-US" sz="2800" dirty="0">
                <a:latin typeface="Arial" panose="020B0604020202020204" pitchFamily="34" charset="0"/>
              </a:rPr>
              <a:t>The </a:t>
            </a:r>
            <a:r>
              <a:rPr lang="en-US" sz="2800" b="1" dirty="0">
                <a:latin typeface="Arial" panose="020B0604020202020204" pitchFamily="34" charset="0"/>
              </a:rPr>
              <a:t>union </a:t>
            </a:r>
            <a:r>
              <a:rPr lang="en-US" sz="2800" dirty="0">
                <a:latin typeface="Arial" panose="020B0604020202020204" pitchFamily="34" charset="0"/>
              </a:rPr>
              <a:t>of A and B, denoted by </a:t>
            </a:r>
            <a:r>
              <a:rPr lang="en-US" sz="2800" b="1" dirty="0">
                <a:latin typeface="Arial" panose="020B0604020202020204" pitchFamily="34" charset="0"/>
              </a:rPr>
              <a:t>A </a:t>
            </a:r>
            <a:r>
              <a:rPr lang="en-US" sz="2800" dirty="0">
                <a:latin typeface="Cambria Math" panose="02040503050406030204" pitchFamily="18" charset="0"/>
              </a:rPr>
              <a:t>⋃ </a:t>
            </a:r>
            <a:r>
              <a:rPr lang="en-US" sz="2800" b="1" dirty="0">
                <a:latin typeface="Arial" panose="020B0604020202020204" pitchFamily="34" charset="0"/>
              </a:rPr>
              <a:t>B</a:t>
            </a:r>
            <a:r>
              <a:rPr lang="en-US" sz="2800" dirty="0">
                <a:latin typeface="Arial" panose="020B0604020202020204" pitchFamily="34" charset="0"/>
              </a:rPr>
              <a:t>, is the set containing those elements that are either in A or in B, or in both. </a:t>
            </a:r>
          </a:p>
          <a:p>
            <a:r>
              <a:rPr lang="pt-BR" sz="2800" dirty="0">
                <a:latin typeface="Arial" panose="020B0604020202020204" pitchFamily="34" charset="0"/>
              </a:rPr>
              <a:t>A </a:t>
            </a:r>
            <a:r>
              <a:rPr lang="pt-BR" sz="2800" dirty="0">
                <a:latin typeface="Cambria Math" panose="02040503050406030204" pitchFamily="18" charset="0"/>
              </a:rPr>
              <a:t>⋃ </a:t>
            </a:r>
            <a:r>
              <a:rPr lang="pt-BR" sz="2800" dirty="0">
                <a:latin typeface="Arial" panose="020B0604020202020204" pitchFamily="34" charset="0"/>
              </a:rPr>
              <a:t>B = {x | x </a:t>
            </a:r>
            <a:r>
              <a:rPr lang="pt-BR" sz="2800" dirty="0">
                <a:latin typeface="Cambria Math" panose="02040503050406030204" pitchFamily="18" charset="0"/>
              </a:rPr>
              <a:t>∈ </a:t>
            </a:r>
            <a:r>
              <a:rPr lang="pt-BR" sz="2800" dirty="0">
                <a:latin typeface="Arial" panose="020B0604020202020204" pitchFamily="34" charset="0"/>
              </a:rPr>
              <a:t>A ˅ x </a:t>
            </a:r>
            <a:r>
              <a:rPr lang="pt-BR" sz="2800" dirty="0">
                <a:latin typeface="Cambria Math" panose="02040503050406030204" pitchFamily="18" charset="0"/>
              </a:rPr>
              <a:t>∈ </a:t>
            </a:r>
            <a:r>
              <a:rPr lang="pt-BR" sz="2800" dirty="0">
                <a:latin typeface="Arial" panose="020B0604020202020204" pitchFamily="34" charset="0"/>
              </a:rPr>
              <a:t>B} 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50E4A72-93FF-4024-9D57-7FBCE6426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07" y="5018449"/>
            <a:ext cx="2743801" cy="161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37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Let A = {1,2,3}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B = {2,4,6,8} </a:t>
            </a:r>
          </a:p>
          <a:p>
            <a:r>
              <a:rPr lang="en-US" sz="2800" dirty="0">
                <a:latin typeface="Arial" panose="020B0604020202020204" pitchFamily="34" charset="0"/>
              </a:rPr>
              <a:t>A </a:t>
            </a:r>
            <a:r>
              <a:rPr lang="en-US" sz="2800" dirty="0">
                <a:latin typeface="Cambria Math" panose="02040503050406030204" pitchFamily="18" charset="0"/>
              </a:rPr>
              <a:t>⋃ </a:t>
            </a:r>
            <a:r>
              <a:rPr lang="en-US" sz="2800" dirty="0">
                <a:latin typeface="Arial" panose="020B0604020202020204" pitchFamily="34" charset="0"/>
              </a:rPr>
              <a:t>B = {1,2,3,4,6,8} </a:t>
            </a:r>
          </a:p>
          <a:p>
            <a:endParaRPr lang="en-US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Let A = {x | x </a:t>
            </a:r>
            <a:r>
              <a:rPr lang="en-US" sz="2800" dirty="0">
                <a:latin typeface="Cambria Math" panose="02040503050406030204" pitchFamily="18" charset="0"/>
              </a:rPr>
              <a:t>∈ </a:t>
            </a:r>
            <a:r>
              <a:rPr lang="en-US" sz="2800" b="1" dirty="0">
                <a:latin typeface="Arial" panose="020B0604020202020204" pitchFamily="34" charset="0"/>
              </a:rPr>
              <a:t>Z </a:t>
            </a:r>
            <a:r>
              <a:rPr lang="en-US" sz="2800" dirty="0">
                <a:latin typeface="Arial" panose="020B0604020202020204" pitchFamily="34" charset="0"/>
              </a:rPr>
              <a:t>˄ x is even}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B = {x |x </a:t>
            </a:r>
            <a:r>
              <a:rPr lang="en-US" sz="2800" dirty="0">
                <a:latin typeface="Cambria Math" panose="02040503050406030204" pitchFamily="18" charset="0"/>
              </a:rPr>
              <a:t>∈ </a:t>
            </a:r>
            <a:r>
              <a:rPr lang="en-US" sz="2800" b="1" dirty="0">
                <a:latin typeface="Arial" panose="020B0604020202020204" pitchFamily="34" charset="0"/>
              </a:rPr>
              <a:t>Z </a:t>
            </a:r>
            <a:r>
              <a:rPr lang="en-US" sz="2800" dirty="0">
                <a:latin typeface="Arial" panose="020B0604020202020204" pitchFamily="34" charset="0"/>
              </a:rPr>
              <a:t>˄ x is odd} </a:t>
            </a:r>
          </a:p>
          <a:p>
            <a:r>
              <a:rPr lang="en-US" sz="2800" dirty="0">
                <a:latin typeface="Arial" panose="020B0604020202020204" pitchFamily="34" charset="0"/>
              </a:rPr>
              <a:t>A </a:t>
            </a:r>
            <a:r>
              <a:rPr lang="en-US" sz="2800" dirty="0">
                <a:latin typeface="Cambria Math" panose="02040503050406030204" pitchFamily="18" charset="0"/>
              </a:rPr>
              <a:t>⋃ </a:t>
            </a:r>
            <a:r>
              <a:rPr lang="en-US" sz="2800" dirty="0">
                <a:latin typeface="Arial" panose="020B0604020202020204" pitchFamily="34" charset="0"/>
              </a:rPr>
              <a:t>B = </a:t>
            </a:r>
            <a:r>
              <a:rPr lang="en-US" sz="2800" b="1" dirty="0">
                <a:latin typeface="Arial" panose="020B0604020202020204" pitchFamily="34" charset="0"/>
              </a:rPr>
              <a:t>Z= </a:t>
            </a:r>
            <a:r>
              <a:rPr lang="en-US" sz="2800" dirty="0">
                <a:latin typeface="Arial" panose="020B0604020202020204" pitchFamily="34" charset="0"/>
              </a:rPr>
              <a:t>{Even and odd}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52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Let A and B be sets. </a:t>
            </a:r>
          </a:p>
          <a:p>
            <a:r>
              <a:rPr lang="en-US" sz="2800" dirty="0">
                <a:latin typeface="Arial" panose="020B0604020202020204" pitchFamily="34" charset="0"/>
              </a:rPr>
              <a:t>The </a:t>
            </a:r>
            <a:r>
              <a:rPr lang="en-US" sz="2800" b="1" dirty="0">
                <a:latin typeface="Arial" panose="020B0604020202020204" pitchFamily="34" charset="0"/>
              </a:rPr>
              <a:t>intersection </a:t>
            </a:r>
            <a:r>
              <a:rPr lang="en-US" sz="2800" dirty="0">
                <a:latin typeface="Arial" panose="020B0604020202020204" pitchFamily="34" charset="0"/>
              </a:rPr>
              <a:t>of A and B, denoted by    </a:t>
            </a:r>
            <a:r>
              <a:rPr lang="en-US" sz="2800" b="1" dirty="0">
                <a:latin typeface="Arial" panose="020B0604020202020204" pitchFamily="34" charset="0"/>
              </a:rPr>
              <a:t>A </a:t>
            </a:r>
            <a:r>
              <a:rPr lang="en-US" sz="2800" dirty="0">
                <a:latin typeface="Arial" panose="020B0604020202020204" pitchFamily="34" charset="0"/>
              </a:rPr>
              <a:t>∩ </a:t>
            </a:r>
            <a:r>
              <a:rPr lang="en-US" sz="2800" b="1" dirty="0">
                <a:latin typeface="Arial" panose="020B0604020202020204" pitchFamily="34" charset="0"/>
              </a:rPr>
              <a:t>B</a:t>
            </a:r>
            <a:r>
              <a:rPr lang="en-US" sz="2800" dirty="0">
                <a:latin typeface="Arial" panose="020B0604020202020204" pitchFamily="34" charset="0"/>
              </a:rPr>
              <a:t>, is the set containing those elements in both A and B. </a:t>
            </a:r>
          </a:p>
          <a:p>
            <a:r>
              <a:rPr lang="pt-BR" sz="2800" dirty="0">
                <a:latin typeface="Arial" panose="020B0604020202020204" pitchFamily="34" charset="0"/>
              </a:rPr>
              <a:t>A ∩ B = {x | x </a:t>
            </a:r>
            <a:r>
              <a:rPr lang="pt-BR" sz="2800" dirty="0">
                <a:latin typeface="Cambria Math" panose="02040503050406030204" pitchFamily="18" charset="0"/>
              </a:rPr>
              <a:t>∈ </a:t>
            </a:r>
            <a:r>
              <a:rPr lang="pt-BR" sz="2800" dirty="0">
                <a:latin typeface="Arial" panose="020B0604020202020204" pitchFamily="34" charset="0"/>
              </a:rPr>
              <a:t>A ˄ x </a:t>
            </a:r>
            <a:r>
              <a:rPr lang="pt-BR" sz="2800" dirty="0">
                <a:latin typeface="Cambria Math" panose="02040503050406030204" pitchFamily="18" charset="0"/>
              </a:rPr>
              <a:t>∈ </a:t>
            </a:r>
            <a:r>
              <a:rPr lang="pt-BR" sz="2800" dirty="0">
                <a:latin typeface="Arial" panose="020B0604020202020204" pitchFamily="34" charset="0"/>
              </a:rPr>
              <a:t>B} 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9010FE-7A74-4DF3-BD5F-38C1E3EAA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18" y="5181226"/>
            <a:ext cx="2642179" cy="1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60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Intersection(example)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Let A = {1,2,3}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B = {2,4,6,8} </a:t>
            </a:r>
          </a:p>
          <a:p>
            <a:r>
              <a:rPr lang="en-US" sz="2800" dirty="0">
                <a:latin typeface="Arial" panose="020B0604020202020204" pitchFamily="34" charset="0"/>
              </a:rPr>
              <a:t>A ∩ B = { 2 } 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Let A = </a:t>
            </a:r>
            <a:r>
              <a:rPr lang="en-US" sz="2800" b="1" dirty="0">
                <a:latin typeface="Arial" panose="020B0604020202020204" pitchFamily="34" charset="0"/>
              </a:rPr>
              <a:t>Z </a:t>
            </a:r>
            <a:endParaRPr lang="en-US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B = {x |x </a:t>
            </a:r>
            <a:r>
              <a:rPr lang="en-US" sz="2800" dirty="0">
                <a:latin typeface="Cambria Math" panose="02040503050406030204" pitchFamily="18" charset="0"/>
              </a:rPr>
              <a:t>∈ </a:t>
            </a:r>
            <a:r>
              <a:rPr lang="en-US" sz="2800" b="1" dirty="0">
                <a:latin typeface="Arial" panose="020B0604020202020204" pitchFamily="34" charset="0"/>
              </a:rPr>
              <a:t>Z </a:t>
            </a:r>
            <a:r>
              <a:rPr lang="en-US" sz="2800" dirty="0">
                <a:latin typeface="Arial" panose="020B0604020202020204" pitchFamily="34" charset="0"/>
              </a:rPr>
              <a:t>˄ x is odd} </a:t>
            </a:r>
          </a:p>
          <a:p>
            <a:r>
              <a:rPr lang="en-US" sz="2800" dirty="0">
                <a:latin typeface="Arial" panose="020B0604020202020204" pitchFamily="34" charset="0"/>
              </a:rPr>
              <a:t>A ∩ B = {x |x </a:t>
            </a:r>
            <a:r>
              <a:rPr lang="en-US" sz="2800" dirty="0">
                <a:latin typeface="Cambria Math" panose="02040503050406030204" pitchFamily="18" charset="0"/>
              </a:rPr>
              <a:t>∈ </a:t>
            </a:r>
            <a:r>
              <a:rPr lang="en-US" sz="2800" b="1" dirty="0">
                <a:latin typeface="Arial" panose="020B0604020202020204" pitchFamily="34" charset="0"/>
              </a:rPr>
              <a:t>Z </a:t>
            </a:r>
            <a:r>
              <a:rPr lang="en-US" sz="2800" dirty="0">
                <a:latin typeface="Arial" panose="020B0604020202020204" pitchFamily="34" charset="0"/>
              </a:rPr>
              <a:t>˄ x is odd}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455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Disjoint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Two sets are called </a:t>
            </a:r>
            <a:r>
              <a:rPr lang="en-US" sz="2800" b="1" dirty="0">
                <a:latin typeface="Arial" panose="020B0604020202020204" pitchFamily="34" charset="0"/>
              </a:rPr>
              <a:t>disjoint </a:t>
            </a:r>
            <a:r>
              <a:rPr lang="en-US" sz="2800" dirty="0">
                <a:latin typeface="Arial" panose="020B0604020202020204" pitchFamily="34" charset="0"/>
              </a:rPr>
              <a:t>if their intersection is empty. </a:t>
            </a:r>
          </a:p>
          <a:p>
            <a:r>
              <a:rPr lang="en-US" sz="2800" dirty="0">
                <a:latin typeface="Arial" panose="020B0604020202020204" pitchFamily="34" charset="0"/>
              </a:rPr>
              <a:t>Let A = {x | x </a:t>
            </a:r>
            <a:r>
              <a:rPr lang="en-US" sz="2800" dirty="0">
                <a:latin typeface="Cambria Math" panose="02040503050406030204" pitchFamily="18" charset="0"/>
              </a:rPr>
              <a:t>∈ </a:t>
            </a:r>
            <a:r>
              <a:rPr lang="en-US" sz="2800" b="1" dirty="0">
                <a:latin typeface="Arial" panose="020B0604020202020204" pitchFamily="34" charset="0"/>
              </a:rPr>
              <a:t>Z </a:t>
            </a:r>
            <a:r>
              <a:rPr lang="en-US" sz="2800" dirty="0">
                <a:latin typeface="Arial" panose="020B0604020202020204" pitchFamily="34" charset="0"/>
              </a:rPr>
              <a:t>˄ x is even} </a:t>
            </a:r>
          </a:p>
          <a:p>
            <a:r>
              <a:rPr lang="en-US" sz="2800" dirty="0">
                <a:latin typeface="Arial" panose="020B0604020202020204" pitchFamily="34" charset="0"/>
              </a:rPr>
              <a:t>B = {x |x </a:t>
            </a:r>
            <a:r>
              <a:rPr lang="en-US" sz="2800" dirty="0">
                <a:latin typeface="Cambria Math" panose="02040503050406030204" pitchFamily="18" charset="0"/>
              </a:rPr>
              <a:t>∈ </a:t>
            </a:r>
            <a:r>
              <a:rPr lang="en-US" sz="2800" b="1" dirty="0">
                <a:latin typeface="Arial" panose="020B0604020202020204" pitchFamily="34" charset="0"/>
              </a:rPr>
              <a:t>Z </a:t>
            </a:r>
            <a:r>
              <a:rPr lang="en-US" sz="2800" dirty="0">
                <a:latin typeface="Arial" panose="020B0604020202020204" pitchFamily="34" charset="0"/>
              </a:rPr>
              <a:t>˄ x is odd} </a:t>
            </a:r>
          </a:p>
          <a:p>
            <a:r>
              <a:rPr lang="en-US" sz="2800" dirty="0">
                <a:latin typeface="Arial" panose="020B0604020202020204" pitchFamily="34" charset="0"/>
              </a:rPr>
              <a:t>A ∩ B = Ø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04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 A and B be sets.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difference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 and B, denoted by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 - 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is the set containing those elements that are in A but not in B.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B = {x | x ∈ A ˄ x ∉ B}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6D03C8B-8973-4939-A689-0C7AD9C5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842" y="4929327"/>
            <a:ext cx="2540557" cy="166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55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Let A = {1,2,3}, B = {2,4} </a:t>
            </a:r>
          </a:p>
          <a:p>
            <a:r>
              <a:rPr lang="en-US" sz="2800" dirty="0">
                <a:latin typeface="Arial" panose="020B0604020202020204" pitchFamily="34" charset="0"/>
              </a:rPr>
              <a:t>A – B = {1,3} 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Let A = </a:t>
            </a:r>
            <a:r>
              <a:rPr lang="en-US" sz="2800" b="1" dirty="0">
                <a:latin typeface="Arial" panose="020B0604020202020204" pitchFamily="34" charset="0"/>
              </a:rPr>
              <a:t>Z, </a:t>
            </a:r>
            <a:r>
              <a:rPr lang="en-US" sz="2800" dirty="0">
                <a:latin typeface="Arial" panose="020B0604020202020204" pitchFamily="34" charset="0"/>
              </a:rPr>
              <a:t>B = { x | x </a:t>
            </a:r>
            <a:r>
              <a:rPr lang="en-US" sz="2800" dirty="0">
                <a:latin typeface="Cambria Math" panose="02040503050406030204" pitchFamily="18" charset="0"/>
              </a:rPr>
              <a:t>∈ </a:t>
            </a:r>
            <a:r>
              <a:rPr lang="en-US" sz="2800" b="1" dirty="0">
                <a:latin typeface="Arial" panose="020B0604020202020204" pitchFamily="34" charset="0"/>
              </a:rPr>
              <a:t>Z </a:t>
            </a:r>
            <a:r>
              <a:rPr lang="en-US" sz="2800" dirty="0">
                <a:latin typeface="Arial" panose="020B0604020202020204" pitchFamily="34" charset="0"/>
              </a:rPr>
              <a:t>˄ x is odd } </a:t>
            </a:r>
          </a:p>
          <a:p>
            <a:r>
              <a:rPr lang="en-US" sz="2800" dirty="0">
                <a:latin typeface="Arial" panose="020B0604020202020204" pitchFamily="34" charset="0"/>
              </a:rPr>
              <a:t>A – B = { x | x </a:t>
            </a:r>
            <a:r>
              <a:rPr lang="en-US" sz="2800" dirty="0">
                <a:latin typeface="Cambria Math" panose="02040503050406030204" pitchFamily="18" charset="0"/>
              </a:rPr>
              <a:t>∈ </a:t>
            </a:r>
            <a:r>
              <a:rPr lang="en-US" sz="2800" b="1" dirty="0">
                <a:latin typeface="Arial" panose="020B0604020202020204" pitchFamily="34" charset="0"/>
              </a:rPr>
              <a:t>Z </a:t>
            </a:r>
            <a:r>
              <a:rPr lang="en-US" sz="2800" dirty="0">
                <a:latin typeface="Arial" panose="020B0604020202020204" pitchFamily="34" charset="0"/>
              </a:rPr>
              <a:t>˄ x is even }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39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 U be the universal set and A be a set.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complement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A, denoted by  A , is the complement of A with respect to U (which is U - A). 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E1D91D7-DB10-4435-AFBC-E4646D830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38" y="4517127"/>
            <a:ext cx="2591368" cy="651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DB8417-A146-4731-8349-FEB61465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655" y="4651591"/>
            <a:ext cx="2591368" cy="158789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2D6B0F-1F86-45CA-AABC-E2F6B3DBE8EA}"/>
              </a:ext>
            </a:extLst>
          </p:cNvPr>
          <p:cNvCxnSpPr/>
          <p:nvPr/>
        </p:nvCxnSpPr>
        <p:spPr>
          <a:xfrm>
            <a:off x="6771861" y="2835965"/>
            <a:ext cx="3180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485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Let A = { a, b, c, d } and U is the set of English alphabet </a:t>
            </a:r>
          </a:p>
          <a:p>
            <a:r>
              <a:rPr lang="en-US" sz="2800" dirty="0">
                <a:latin typeface="Cambria Math" panose="02040503050406030204" pitchFamily="18" charset="0"/>
              </a:rPr>
              <a:t>A = { e, f, g, h, </a:t>
            </a:r>
            <a:r>
              <a:rPr lang="en-US" sz="2800" dirty="0" err="1">
                <a:latin typeface="Cambria Math" panose="02040503050406030204" pitchFamily="18" charset="0"/>
              </a:rPr>
              <a:t>i</a:t>
            </a:r>
            <a:r>
              <a:rPr lang="en-US" sz="2800" dirty="0">
                <a:latin typeface="Cambria Math" panose="02040503050406030204" pitchFamily="18" charset="0"/>
              </a:rPr>
              <a:t>, j, k, l, m, n, o, p, q, r, s, t, u, v, w, x, y, z } </a:t>
            </a:r>
          </a:p>
          <a:p>
            <a:pPr marL="0" indent="0">
              <a:buNone/>
            </a:pPr>
            <a:endParaRPr lang="en-US" sz="280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Let A = { x | x </a:t>
            </a:r>
            <a:r>
              <a:rPr lang="en-US" sz="2800" dirty="0">
                <a:latin typeface="Cambria Math" panose="02040503050406030204" pitchFamily="18" charset="0"/>
              </a:rPr>
              <a:t>∈ </a:t>
            </a:r>
            <a:r>
              <a:rPr lang="en-US" sz="2800" b="1" dirty="0">
                <a:latin typeface="Arial" panose="020B0604020202020204" pitchFamily="34" charset="0"/>
              </a:rPr>
              <a:t>Z </a:t>
            </a:r>
            <a:r>
              <a:rPr lang="en-US" sz="2800" dirty="0">
                <a:latin typeface="Arial" panose="020B0604020202020204" pitchFamily="34" charset="0"/>
              </a:rPr>
              <a:t>˄ x is odd } and U is </a:t>
            </a:r>
            <a:r>
              <a:rPr lang="en-US" sz="2800" b="1" dirty="0">
                <a:latin typeface="Arial" panose="020B0604020202020204" pitchFamily="34" charset="0"/>
              </a:rPr>
              <a:t>Z </a:t>
            </a:r>
            <a:endParaRPr lang="en-US" sz="2800" dirty="0">
              <a:latin typeface="Arial" panose="020B0604020202020204" pitchFamily="34" charset="0"/>
            </a:endParaRPr>
          </a:p>
          <a:p>
            <a:r>
              <a:rPr lang="en-US" sz="2800" dirty="0">
                <a:latin typeface="Cambria Math" panose="02040503050406030204" pitchFamily="18" charset="0"/>
              </a:rPr>
              <a:t>A </a:t>
            </a:r>
            <a:r>
              <a:rPr lang="en-US" sz="2800" dirty="0">
                <a:latin typeface="Arial" panose="020B0604020202020204" pitchFamily="34" charset="0"/>
              </a:rPr>
              <a:t>= { x | x </a:t>
            </a:r>
            <a:r>
              <a:rPr lang="en-US" sz="2800" dirty="0">
                <a:latin typeface="Cambria Math" panose="02040503050406030204" pitchFamily="18" charset="0"/>
              </a:rPr>
              <a:t>∈ </a:t>
            </a:r>
            <a:r>
              <a:rPr lang="en-US" sz="2800" b="1" dirty="0">
                <a:latin typeface="Arial" panose="020B0604020202020204" pitchFamily="34" charset="0"/>
              </a:rPr>
              <a:t>Z </a:t>
            </a:r>
            <a:r>
              <a:rPr lang="en-US" sz="2800" dirty="0">
                <a:latin typeface="Arial" panose="020B0604020202020204" pitchFamily="34" charset="0"/>
              </a:rPr>
              <a:t>˄ x is even }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4D34B8-E363-4CB3-B208-577AF952DC9A}"/>
              </a:ext>
            </a:extLst>
          </p:cNvPr>
          <p:cNvCxnSpPr/>
          <p:nvPr/>
        </p:nvCxnSpPr>
        <p:spPr>
          <a:xfrm>
            <a:off x="1192696" y="3429000"/>
            <a:ext cx="1987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C7428-EC0C-4A4F-BBF0-1C21568EE6DF}"/>
              </a:ext>
            </a:extLst>
          </p:cNvPr>
          <p:cNvCxnSpPr/>
          <p:nvPr/>
        </p:nvCxnSpPr>
        <p:spPr>
          <a:xfrm>
            <a:off x="1192696" y="5791200"/>
            <a:ext cx="1987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25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set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2FD44A-8D2B-40FB-80D6-69046DF96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60" y="2425148"/>
            <a:ext cx="7429498" cy="308775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16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PROPERTIES Variance 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204B32-9435-4948-8E20-6C5AB7568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60" y="2097088"/>
            <a:ext cx="7429498" cy="964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B3CF70-2655-45BC-BA50-347D0A3F8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59" y="3061252"/>
            <a:ext cx="7429499" cy="37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7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identities or Algebra on sets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2A5DF-1893-4748-B206-20C9BB098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608513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 ∪ ∅ = A                               Identity Law</a:t>
            </a:r>
          </a:p>
          <a:p>
            <a:pPr marL="0" indent="0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A ∩ U = A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∪ U = U                                  Domination Law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A ∩ ∅ = ∅ 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∪ A = A                                   Idempotent Law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A ∩ A = A </a:t>
            </a:r>
          </a:p>
        </p:txBody>
      </p:sp>
    </p:spTree>
    <p:extLst>
      <p:ext uri="{BB962C8B-B14F-4D97-AF65-F5344CB8AC3E}">
        <p14:creationId xmlns:p14="http://schemas.microsoft.com/office/powerpoint/2010/main" val="526223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identities or Algebra on sets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2A5DF-1893-4748-B206-20C9BB09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Cambria Math" panose="02040503050406030204" pitchFamily="18" charset="0"/>
            </a:endParaRPr>
          </a:p>
          <a:p>
            <a:r>
              <a:rPr lang="en-US" sz="2800" dirty="0">
                <a:latin typeface="Arial" panose="020B0604020202020204" pitchFamily="34" charset="0"/>
              </a:rPr>
              <a:t>A </a:t>
            </a:r>
            <a:r>
              <a:rPr lang="en-US" sz="2800" dirty="0">
                <a:latin typeface="Cambria Math" panose="02040503050406030204" pitchFamily="18" charset="0"/>
              </a:rPr>
              <a:t>∪ </a:t>
            </a:r>
            <a:r>
              <a:rPr lang="en-US" sz="2800" dirty="0">
                <a:latin typeface="Arial" panose="020B0604020202020204" pitchFamily="34" charset="0"/>
              </a:rPr>
              <a:t>B = B </a:t>
            </a:r>
            <a:r>
              <a:rPr lang="en-US" sz="2800" dirty="0">
                <a:latin typeface="Cambria Math" panose="02040503050406030204" pitchFamily="18" charset="0"/>
              </a:rPr>
              <a:t>∪ </a:t>
            </a:r>
            <a:r>
              <a:rPr lang="en-US" sz="2800" dirty="0">
                <a:latin typeface="Arial" panose="020B0604020202020204" pitchFamily="34" charset="0"/>
              </a:rPr>
              <a:t>A                    Commutative Law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  A </a:t>
            </a:r>
            <a:r>
              <a:rPr lang="en-US" sz="2800" dirty="0">
                <a:latin typeface="Cambria Math" panose="02040503050406030204" pitchFamily="18" charset="0"/>
              </a:rPr>
              <a:t>∩ </a:t>
            </a:r>
            <a:r>
              <a:rPr lang="en-US" sz="2800" dirty="0">
                <a:latin typeface="Arial" panose="020B0604020202020204" pitchFamily="34" charset="0"/>
              </a:rPr>
              <a:t>B = B </a:t>
            </a:r>
            <a:r>
              <a:rPr lang="en-US" sz="2800" dirty="0">
                <a:latin typeface="Cambria Math" panose="02040503050406030204" pitchFamily="18" charset="0"/>
              </a:rPr>
              <a:t>∩ </a:t>
            </a:r>
            <a:r>
              <a:rPr lang="en-US" sz="2800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60377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identities or Algebra on sets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2A5DF-1893-4748-B206-20C9BB09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A </a:t>
            </a:r>
            <a:r>
              <a:rPr lang="en-US" sz="2800" dirty="0">
                <a:latin typeface="Cambria Math" panose="02040503050406030204" pitchFamily="18" charset="0"/>
              </a:rPr>
              <a:t>∪ </a:t>
            </a:r>
            <a:r>
              <a:rPr lang="en-US" sz="2800" dirty="0">
                <a:latin typeface="Arial" panose="020B0604020202020204" pitchFamily="34" charset="0"/>
              </a:rPr>
              <a:t>(B </a:t>
            </a:r>
            <a:r>
              <a:rPr lang="en-US" sz="2800" dirty="0">
                <a:latin typeface="Cambria Math" panose="02040503050406030204" pitchFamily="18" charset="0"/>
              </a:rPr>
              <a:t>∪ </a:t>
            </a:r>
            <a:r>
              <a:rPr lang="en-US" sz="2800" dirty="0">
                <a:latin typeface="Arial" panose="020B0604020202020204" pitchFamily="34" charset="0"/>
              </a:rPr>
              <a:t>C) = (A </a:t>
            </a:r>
            <a:r>
              <a:rPr lang="en-US" sz="2800" dirty="0">
                <a:latin typeface="Cambria Math" panose="02040503050406030204" pitchFamily="18" charset="0"/>
              </a:rPr>
              <a:t>∪ </a:t>
            </a:r>
            <a:r>
              <a:rPr lang="en-US" sz="2800" dirty="0">
                <a:latin typeface="Arial" panose="020B0604020202020204" pitchFamily="34" charset="0"/>
              </a:rPr>
              <a:t>B) </a:t>
            </a:r>
            <a:r>
              <a:rPr lang="en-US" sz="2800" dirty="0">
                <a:latin typeface="Cambria Math" panose="02040503050406030204" pitchFamily="18" charset="0"/>
              </a:rPr>
              <a:t>∪ </a:t>
            </a:r>
            <a:r>
              <a:rPr lang="en-US" sz="2800" dirty="0">
                <a:latin typeface="Arial" panose="020B0604020202020204" pitchFamily="34" charset="0"/>
              </a:rPr>
              <a:t>C  Associative Law </a:t>
            </a: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</a:rPr>
              <a:t>  A </a:t>
            </a:r>
            <a:r>
              <a:rPr lang="pt-BR" sz="2800" dirty="0">
                <a:latin typeface="Cambria Math" panose="02040503050406030204" pitchFamily="18" charset="0"/>
              </a:rPr>
              <a:t>∩ </a:t>
            </a:r>
            <a:r>
              <a:rPr lang="pt-BR" sz="2800" dirty="0">
                <a:latin typeface="Arial" panose="020B0604020202020204" pitchFamily="34" charset="0"/>
              </a:rPr>
              <a:t>(B </a:t>
            </a:r>
            <a:r>
              <a:rPr lang="pt-BR" sz="2800" dirty="0">
                <a:latin typeface="Cambria Math" panose="02040503050406030204" pitchFamily="18" charset="0"/>
              </a:rPr>
              <a:t>∩ </a:t>
            </a:r>
            <a:r>
              <a:rPr lang="pt-BR" sz="2800" dirty="0">
                <a:latin typeface="Arial" panose="020B0604020202020204" pitchFamily="34" charset="0"/>
              </a:rPr>
              <a:t>C) = (A </a:t>
            </a:r>
            <a:r>
              <a:rPr lang="pt-BR" sz="2800" dirty="0">
                <a:latin typeface="Cambria Math" panose="02040503050406030204" pitchFamily="18" charset="0"/>
              </a:rPr>
              <a:t>∩ </a:t>
            </a:r>
            <a:r>
              <a:rPr lang="pt-BR" sz="2800" dirty="0">
                <a:latin typeface="Arial" panose="020B0604020202020204" pitchFamily="34" charset="0"/>
              </a:rPr>
              <a:t>B) </a:t>
            </a:r>
            <a:r>
              <a:rPr lang="pt-BR" sz="2800" dirty="0">
                <a:latin typeface="Cambria Math" panose="02040503050406030204" pitchFamily="18" charset="0"/>
              </a:rPr>
              <a:t>∩ </a:t>
            </a:r>
            <a:r>
              <a:rPr lang="pt-BR" sz="2800" dirty="0">
                <a:latin typeface="Arial" panose="020B0604020202020204" pitchFamily="34" charset="0"/>
              </a:rPr>
              <a:t>C </a:t>
            </a: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</a:rPr>
              <a:t>A </a:t>
            </a:r>
            <a:r>
              <a:rPr lang="en-US" sz="2800" dirty="0">
                <a:latin typeface="Cambria Math" panose="02040503050406030204" pitchFamily="18" charset="0"/>
              </a:rPr>
              <a:t>∪</a:t>
            </a:r>
            <a:r>
              <a:rPr lang="en-US" sz="2800" dirty="0">
                <a:latin typeface="Arial" panose="020B0604020202020204" pitchFamily="34" charset="0"/>
              </a:rPr>
              <a:t>(A </a:t>
            </a:r>
            <a:r>
              <a:rPr lang="en-US" sz="2800" dirty="0">
                <a:latin typeface="Cambria Math" panose="02040503050406030204" pitchFamily="18" charset="0"/>
              </a:rPr>
              <a:t>∩ </a:t>
            </a:r>
            <a:r>
              <a:rPr lang="en-US" sz="2800" dirty="0">
                <a:latin typeface="Arial" panose="020B0604020202020204" pitchFamily="34" charset="0"/>
              </a:rPr>
              <a:t>B) = A                    Absorption Law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  A </a:t>
            </a:r>
            <a:r>
              <a:rPr lang="en-US" sz="2800" dirty="0">
                <a:latin typeface="Cambria Math" panose="02040503050406030204" pitchFamily="18" charset="0"/>
              </a:rPr>
              <a:t>∩</a:t>
            </a:r>
            <a:r>
              <a:rPr lang="en-US" sz="2800" dirty="0">
                <a:latin typeface="Arial" panose="020B0604020202020204" pitchFamily="34" charset="0"/>
              </a:rPr>
              <a:t>(A </a:t>
            </a:r>
            <a:r>
              <a:rPr lang="en-US" sz="2800" dirty="0">
                <a:latin typeface="Cambria Math" panose="02040503050406030204" pitchFamily="18" charset="0"/>
              </a:rPr>
              <a:t>∪ </a:t>
            </a:r>
            <a:r>
              <a:rPr lang="en-US" sz="2800" dirty="0">
                <a:latin typeface="Arial" panose="020B0604020202020204" pitchFamily="34" charset="0"/>
              </a:rPr>
              <a:t>B) = A</a:t>
            </a:r>
          </a:p>
        </p:txBody>
      </p:sp>
    </p:spTree>
    <p:extLst>
      <p:ext uri="{BB962C8B-B14F-4D97-AF65-F5344CB8AC3E}">
        <p14:creationId xmlns:p14="http://schemas.microsoft.com/office/powerpoint/2010/main" val="3681824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identities or Algebra on sets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2A5DF-1893-4748-B206-20C9BB09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A </a:t>
            </a:r>
            <a:r>
              <a:rPr lang="en-US" sz="2800" dirty="0">
                <a:latin typeface="Cambria Math" panose="02040503050406030204" pitchFamily="18" charset="0"/>
              </a:rPr>
              <a:t>∪ </a:t>
            </a:r>
            <a:r>
              <a:rPr lang="en-US" sz="2800" dirty="0">
                <a:latin typeface="Arial" panose="020B0604020202020204" pitchFamily="34" charset="0"/>
              </a:rPr>
              <a:t>B = A </a:t>
            </a:r>
            <a:r>
              <a:rPr lang="en-US" sz="2800" dirty="0">
                <a:latin typeface="Cambria Math" panose="02040503050406030204" pitchFamily="18" charset="0"/>
              </a:rPr>
              <a:t>∩ </a:t>
            </a:r>
            <a:r>
              <a:rPr lang="en-US" sz="2800" dirty="0">
                <a:latin typeface="Arial" panose="020B0604020202020204" pitchFamily="34" charset="0"/>
              </a:rPr>
              <a:t>B                     De Morgan’s Law A </a:t>
            </a:r>
            <a:r>
              <a:rPr lang="en-US" sz="2800" dirty="0">
                <a:latin typeface="Cambria Math" panose="02040503050406030204" pitchFamily="18" charset="0"/>
              </a:rPr>
              <a:t>∩ </a:t>
            </a:r>
            <a:r>
              <a:rPr lang="en-US" sz="2800" dirty="0">
                <a:latin typeface="Arial" panose="020B0604020202020204" pitchFamily="34" charset="0"/>
              </a:rPr>
              <a:t>B = A </a:t>
            </a:r>
            <a:r>
              <a:rPr lang="en-US" sz="2800" dirty="0">
                <a:latin typeface="Cambria Math" panose="02040503050406030204" pitchFamily="18" charset="0"/>
              </a:rPr>
              <a:t>∪ </a:t>
            </a:r>
            <a:r>
              <a:rPr lang="en-US" sz="2800" dirty="0">
                <a:latin typeface="Arial" panose="020B0604020202020204" pitchFamily="34" charset="0"/>
              </a:rPr>
              <a:t>B 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</a:rPr>
              <a:t>A </a:t>
            </a:r>
            <a:r>
              <a:rPr lang="en-US" sz="2800" dirty="0">
                <a:latin typeface="Cambria Math" panose="02040503050406030204" pitchFamily="18" charset="0"/>
              </a:rPr>
              <a:t>∩ </a:t>
            </a:r>
            <a:r>
              <a:rPr lang="en-US" sz="2800" dirty="0">
                <a:latin typeface="Arial" panose="020B0604020202020204" pitchFamily="34" charset="0"/>
              </a:rPr>
              <a:t>(B </a:t>
            </a:r>
            <a:r>
              <a:rPr lang="en-US" sz="2800" dirty="0">
                <a:latin typeface="Cambria Math" panose="02040503050406030204" pitchFamily="18" charset="0"/>
              </a:rPr>
              <a:t>∪ </a:t>
            </a:r>
            <a:r>
              <a:rPr lang="en-US" sz="2800" dirty="0">
                <a:latin typeface="Arial" panose="020B0604020202020204" pitchFamily="34" charset="0"/>
              </a:rPr>
              <a:t>C) = (A </a:t>
            </a:r>
            <a:r>
              <a:rPr lang="en-US" sz="2800" dirty="0">
                <a:latin typeface="Cambria Math" panose="02040503050406030204" pitchFamily="18" charset="0"/>
              </a:rPr>
              <a:t>∩ </a:t>
            </a:r>
            <a:r>
              <a:rPr lang="en-US" sz="2800" dirty="0">
                <a:latin typeface="Arial" panose="020B0604020202020204" pitchFamily="34" charset="0"/>
              </a:rPr>
              <a:t>B) </a:t>
            </a:r>
            <a:r>
              <a:rPr lang="en-US" sz="2800" dirty="0">
                <a:latin typeface="Cambria Math" panose="02040503050406030204" pitchFamily="18" charset="0"/>
              </a:rPr>
              <a:t>∪ </a:t>
            </a:r>
            <a:r>
              <a:rPr lang="en-US" sz="2800" dirty="0">
                <a:latin typeface="Arial" panose="020B0604020202020204" pitchFamily="34" charset="0"/>
              </a:rPr>
              <a:t>(A </a:t>
            </a:r>
            <a:r>
              <a:rPr lang="en-US" sz="2800" dirty="0">
                <a:latin typeface="Cambria Math" panose="02040503050406030204" pitchFamily="18" charset="0"/>
              </a:rPr>
              <a:t>∩ </a:t>
            </a:r>
            <a:r>
              <a:rPr lang="en-US" sz="2800" dirty="0">
                <a:latin typeface="Arial" panose="020B0604020202020204" pitchFamily="34" charset="0"/>
              </a:rPr>
              <a:t>C)    Distributive   </a:t>
            </a: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</a:rPr>
              <a:t>   A </a:t>
            </a:r>
            <a:r>
              <a:rPr lang="pt-BR" sz="2800" dirty="0">
                <a:latin typeface="Cambria Math" panose="02040503050406030204" pitchFamily="18" charset="0"/>
              </a:rPr>
              <a:t>∪ </a:t>
            </a:r>
            <a:r>
              <a:rPr lang="pt-BR" sz="2800" dirty="0">
                <a:latin typeface="Arial" panose="020B0604020202020204" pitchFamily="34" charset="0"/>
              </a:rPr>
              <a:t>(B </a:t>
            </a:r>
            <a:r>
              <a:rPr lang="pt-BR" sz="2800" dirty="0">
                <a:latin typeface="Cambria Math" panose="02040503050406030204" pitchFamily="18" charset="0"/>
              </a:rPr>
              <a:t>∩ </a:t>
            </a:r>
            <a:r>
              <a:rPr lang="pt-BR" sz="2800" dirty="0">
                <a:latin typeface="Arial" panose="020B0604020202020204" pitchFamily="34" charset="0"/>
              </a:rPr>
              <a:t>C) = (A </a:t>
            </a:r>
            <a:r>
              <a:rPr lang="pt-BR" sz="2800" dirty="0">
                <a:latin typeface="Cambria Math" panose="02040503050406030204" pitchFamily="18" charset="0"/>
              </a:rPr>
              <a:t>∪ </a:t>
            </a:r>
            <a:r>
              <a:rPr lang="pt-BR" sz="2800" dirty="0">
                <a:latin typeface="Arial" panose="020B0604020202020204" pitchFamily="34" charset="0"/>
              </a:rPr>
              <a:t>B) </a:t>
            </a:r>
            <a:r>
              <a:rPr lang="pt-BR" sz="2800" dirty="0">
                <a:latin typeface="Cambria Math" panose="02040503050406030204" pitchFamily="18" charset="0"/>
              </a:rPr>
              <a:t>∩ </a:t>
            </a:r>
            <a:r>
              <a:rPr lang="pt-BR" sz="2800" dirty="0">
                <a:latin typeface="Arial" panose="020B0604020202020204" pitchFamily="34" charset="0"/>
              </a:rPr>
              <a:t>(A </a:t>
            </a:r>
            <a:r>
              <a:rPr lang="pt-BR" sz="2800" dirty="0">
                <a:latin typeface="Cambria Math" panose="02040503050406030204" pitchFamily="18" charset="0"/>
              </a:rPr>
              <a:t>∪ </a:t>
            </a:r>
            <a:r>
              <a:rPr lang="pt-BR" sz="2800" dirty="0">
                <a:latin typeface="Arial" panose="020B0604020202020204" pitchFamily="34" charset="0"/>
              </a:rPr>
              <a:t>C)    Law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20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by truth tables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BFF0DEE-7C2E-450C-A9A0-514F77270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09" y="2097089"/>
            <a:ext cx="7318150" cy="33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23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by truth tables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ED9A5-B8E9-451F-8566-07C9EE10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Truth table by Distributive Law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</a:rPr>
              <a:t>A </a:t>
            </a:r>
            <a:r>
              <a:rPr lang="pt-BR" dirty="0">
                <a:latin typeface="Cambria Math" panose="02040503050406030204" pitchFamily="18" charset="0"/>
              </a:rPr>
              <a:t>∩ </a:t>
            </a:r>
            <a:r>
              <a:rPr lang="pt-BR" dirty="0">
                <a:latin typeface="Arial" panose="020B0604020202020204" pitchFamily="34" charset="0"/>
              </a:rPr>
              <a:t>(B </a:t>
            </a:r>
            <a:r>
              <a:rPr lang="pt-BR" dirty="0">
                <a:latin typeface="Cambria Math" panose="02040503050406030204" pitchFamily="18" charset="0"/>
              </a:rPr>
              <a:t>∪ </a:t>
            </a:r>
            <a:r>
              <a:rPr lang="pt-BR" dirty="0">
                <a:latin typeface="Arial" panose="020B0604020202020204" pitchFamily="34" charset="0"/>
              </a:rPr>
              <a:t>C) = (A </a:t>
            </a:r>
            <a:r>
              <a:rPr lang="pt-BR" dirty="0">
                <a:latin typeface="Cambria Math" panose="02040503050406030204" pitchFamily="18" charset="0"/>
              </a:rPr>
              <a:t>∩ </a:t>
            </a:r>
            <a:r>
              <a:rPr lang="pt-BR" dirty="0">
                <a:latin typeface="Arial" panose="020B0604020202020204" pitchFamily="34" charset="0"/>
              </a:rPr>
              <a:t>B) </a:t>
            </a:r>
            <a:r>
              <a:rPr lang="pt-BR" dirty="0">
                <a:latin typeface="Cambria Math" panose="02040503050406030204" pitchFamily="18" charset="0"/>
              </a:rPr>
              <a:t>∪ </a:t>
            </a:r>
            <a:r>
              <a:rPr lang="pt-BR" dirty="0">
                <a:latin typeface="Arial" panose="020B0604020202020204" pitchFamily="34" charset="0"/>
              </a:rPr>
              <a:t>(A </a:t>
            </a:r>
            <a:r>
              <a:rPr lang="pt-BR" dirty="0">
                <a:latin typeface="Cambria Math" panose="02040503050406030204" pitchFamily="18" charset="0"/>
              </a:rPr>
              <a:t>∩ </a:t>
            </a:r>
            <a:r>
              <a:rPr lang="pt-BR" dirty="0">
                <a:latin typeface="Arial" panose="020B0604020202020204" pitchFamily="34" charset="0"/>
              </a:rPr>
              <a:t>C) </a:t>
            </a:r>
          </a:p>
          <a:p>
            <a:r>
              <a:rPr lang="pt-BR" dirty="0">
                <a:latin typeface="Arial" panose="020B0604020202020204" pitchFamily="34" charset="0"/>
              </a:rPr>
              <a:t>A </a:t>
            </a:r>
            <a:r>
              <a:rPr lang="pt-BR" dirty="0">
                <a:latin typeface="Cambria Math" panose="02040503050406030204" pitchFamily="18" charset="0"/>
              </a:rPr>
              <a:t>∪ </a:t>
            </a:r>
            <a:r>
              <a:rPr lang="pt-BR" dirty="0">
                <a:latin typeface="Arial" panose="020B0604020202020204" pitchFamily="34" charset="0"/>
              </a:rPr>
              <a:t>(B </a:t>
            </a:r>
            <a:r>
              <a:rPr lang="pt-BR" dirty="0">
                <a:latin typeface="Cambria Math" panose="02040503050406030204" pitchFamily="18" charset="0"/>
              </a:rPr>
              <a:t>∩ </a:t>
            </a:r>
            <a:r>
              <a:rPr lang="pt-BR" dirty="0">
                <a:latin typeface="Arial" panose="020B0604020202020204" pitchFamily="34" charset="0"/>
              </a:rPr>
              <a:t>C) = (A </a:t>
            </a:r>
            <a:r>
              <a:rPr lang="pt-BR" dirty="0">
                <a:latin typeface="Cambria Math" panose="02040503050406030204" pitchFamily="18" charset="0"/>
              </a:rPr>
              <a:t>∪ </a:t>
            </a:r>
            <a:r>
              <a:rPr lang="pt-BR" dirty="0">
                <a:latin typeface="Arial" panose="020B0604020202020204" pitchFamily="34" charset="0"/>
              </a:rPr>
              <a:t>B) </a:t>
            </a:r>
            <a:r>
              <a:rPr lang="pt-BR" dirty="0">
                <a:latin typeface="Cambria Math" panose="02040503050406030204" pitchFamily="18" charset="0"/>
              </a:rPr>
              <a:t>∩ </a:t>
            </a:r>
            <a:r>
              <a:rPr lang="pt-BR" dirty="0">
                <a:latin typeface="Arial" panose="020B0604020202020204" pitchFamily="34" charset="0"/>
              </a:rPr>
              <a:t>(A </a:t>
            </a:r>
            <a:r>
              <a:rPr lang="pt-BR" dirty="0">
                <a:latin typeface="Cambria Math" panose="02040503050406030204" pitchFamily="18" charset="0"/>
              </a:rPr>
              <a:t>∪ </a:t>
            </a:r>
            <a:r>
              <a:rPr lang="pt-BR" dirty="0">
                <a:latin typeface="Arial" panose="020B0604020202020204" pitchFamily="34" charset="0"/>
              </a:rPr>
              <a:t>C)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48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by truth tables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30840F0-7BB3-441D-821D-CE034AEA4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135" y="1924050"/>
            <a:ext cx="7591424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689715"/>
            <a:ext cx="7429499" cy="1478570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GB" sz="5400" b="1" cap="non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you!</a:t>
            </a:r>
            <a:br>
              <a:rPr lang="en-GB" sz="4800" b="1" cap="non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3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Sets 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A </a:t>
            </a:r>
            <a:r>
              <a:rPr lang="en-US" sz="2800" b="1" dirty="0">
                <a:latin typeface="Arial" panose="020B0604020202020204" pitchFamily="34" charset="0"/>
              </a:rPr>
              <a:t>set </a:t>
            </a:r>
            <a:r>
              <a:rPr lang="en-US" sz="2800" dirty="0">
                <a:latin typeface="Arial" panose="020B0604020202020204" pitchFamily="34" charset="0"/>
              </a:rPr>
              <a:t>is an unordered collection of objects. </a:t>
            </a:r>
          </a:p>
          <a:p>
            <a:r>
              <a:rPr lang="en-US" sz="2800" dirty="0">
                <a:latin typeface="Arial" panose="020B0604020202020204" pitchFamily="34" charset="0"/>
              </a:rPr>
              <a:t>The objects in a set are called the </a:t>
            </a:r>
            <a:r>
              <a:rPr lang="en-US" sz="2800" b="1" dirty="0">
                <a:latin typeface="Arial" panose="020B0604020202020204" pitchFamily="34" charset="0"/>
              </a:rPr>
              <a:t>elements</a:t>
            </a:r>
            <a:r>
              <a:rPr lang="en-US" sz="2800" dirty="0">
                <a:latin typeface="Arial" panose="020B0604020202020204" pitchFamily="34" charset="0"/>
              </a:rPr>
              <a:t>, or </a:t>
            </a:r>
            <a:r>
              <a:rPr lang="en-US" sz="2800" b="1" dirty="0">
                <a:latin typeface="Arial" panose="020B0604020202020204" pitchFamily="34" charset="0"/>
              </a:rPr>
              <a:t>members</a:t>
            </a:r>
            <a:r>
              <a:rPr lang="en-US" sz="2800" dirty="0">
                <a:latin typeface="Arial" panose="020B0604020202020204" pitchFamily="34" charset="0"/>
              </a:rPr>
              <a:t>, of the set. </a:t>
            </a:r>
          </a:p>
          <a:p>
            <a:r>
              <a:rPr lang="en-US" sz="2800" dirty="0">
                <a:latin typeface="Arial" panose="020B0604020202020204" pitchFamily="34" charset="0"/>
              </a:rPr>
              <a:t>A set is said to contain its </a:t>
            </a:r>
            <a:r>
              <a:rPr lang="en-US" sz="2800" b="1" dirty="0">
                <a:latin typeface="Arial" panose="020B0604020202020204" pitchFamily="34" charset="0"/>
              </a:rPr>
              <a:t>elements</a:t>
            </a:r>
            <a:r>
              <a:rPr lang="en-US" sz="2800" dirty="0"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Example: </a:t>
            </a:r>
          </a:p>
          <a:p>
            <a:r>
              <a:rPr lang="en-US" b="1" dirty="0">
                <a:latin typeface="Arial" panose="020B0604020202020204" pitchFamily="34" charset="0"/>
              </a:rPr>
              <a:t>Z </a:t>
            </a:r>
            <a:r>
              <a:rPr lang="en-US" dirty="0">
                <a:latin typeface="Arial" panose="020B0604020202020204" pitchFamily="34" charset="0"/>
              </a:rPr>
              <a:t>is the set of integers. </a:t>
            </a:r>
          </a:p>
          <a:p>
            <a:r>
              <a:rPr lang="en-US" dirty="0">
                <a:latin typeface="Arial" panose="020B0604020202020204" pitchFamily="34" charset="0"/>
              </a:rPr>
              <a:t>Cities in the Pakistan: {Lahore, Karachi, Islamabad,.. 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41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Sets 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Properties: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</a:rPr>
              <a:t>Order does not matter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</a:rPr>
              <a:t>{1, 2, 3, 4, 5} is equivalent to {3, 5, 2, 4, 1}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</a:rPr>
              <a:t>Sets do not have duplicate elements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</a:rPr>
              <a:t>Consider the list of students in this class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</a:rPr>
              <a:t>It does not make sense to list somebody twice </a:t>
            </a:r>
          </a:p>
          <a:p>
            <a:pPr marL="0" indent="0" algn="just">
              <a:buNone/>
            </a:pPr>
            <a:endParaRPr lang="en-US" sz="2800" dirty="0">
              <a:latin typeface="Times-Roman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8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Set membership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</a:rPr>
              <a:t>a </a:t>
            </a:r>
            <a:r>
              <a:rPr lang="en-US" sz="3200" dirty="0">
                <a:latin typeface="Arial" panose="020B0604020202020204" pitchFamily="34" charset="0"/>
              </a:rPr>
              <a:t>is an element of the set </a:t>
            </a:r>
            <a:r>
              <a:rPr lang="en-US" sz="3200" b="1" dirty="0">
                <a:latin typeface="Arial" panose="020B0604020202020204" pitchFamily="34" charset="0"/>
              </a:rPr>
              <a:t>A</a:t>
            </a:r>
            <a:r>
              <a:rPr lang="en-US" sz="3200" dirty="0">
                <a:latin typeface="Arial" panose="020B0604020202020204" pitchFamily="34" charset="0"/>
              </a:rPr>
              <a:t>, denoted by </a:t>
            </a:r>
            <a:r>
              <a:rPr lang="en-US" sz="3200" b="1" dirty="0">
                <a:latin typeface="Arial" panose="020B0604020202020204" pitchFamily="34" charset="0"/>
              </a:rPr>
              <a:t>a </a:t>
            </a:r>
            <a:r>
              <a:rPr lang="en-US" sz="3200" dirty="0">
                <a:latin typeface="Cambria Math" panose="02040503050406030204" pitchFamily="18" charset="0"/>
              </a:rPr>
              <a:t>∈ </a:t>
            </a:r>
            <a:r>
              <a:rPr lang="en-US" sz="3200" b="1" dirty="0">
                <a:latin typeface="Arial" panose="020B0604020202020204" pitchFamily="34" charset="0"/>
              </a:rPr>
              <a:t>A. </a:t>
            </a:r>
            <a:endParaRPr lang="en-US" sz="3200" dirty="0">
              <a:latin typeface="Arial" panose="020B0604020202020204" pitchFamily="34" charset="0"/>
            </a:endParaRPr>
          </a:p>
          <a:p>
            <a:r>
              <a:rPr lang="en-US" sz="3200" b="1" dirty="0">
                <a:latin typeface="Arial" panose="020B0604020202020204" pitchFamily="34" charset="0"/>
              </a:rPr>
              <a:t>a </a:t>
            </a:r>
            <a:r>
              <a:rPr lang="en-US" sz="3200" dirty="0">
                <a:latin typeface="Arial" panose="020B0604020202020204" pitchFamily="34" charset="0"/>
              </a:rPr>
              <a:t>is not an element of the set </a:t>
            </a:r>
            <a:r>
              <a:rPr lang="en-US" sz="3200" b="1" dirty="0">
                <a:latin typeface="Arial" panose="020B0604020202020204" pitchFamily="34" charset="0"/>
              </a:rPr>
              <a:t>A</a:t>
            </a:r>
            <a:r>
              <a:rPr lang="en-US" sz="3200" dirty="0">
                <a:latin typeface="Arial" panose="020B0604020202020204" pitchFamily="34" charset="0"/>
              </a:rPr>
              <a:t>, denoted by </a:t>
            </a:r>
            <a:r>
              <a:rPr lang="en-US" sz="3200" b="1" dirty="0">
                <a:latin typeface="Arial" panose="020B0604020202020204" pitchFamily="34" charset="0"/>
              </a:rPr>
              <a:t>a </a:t>
            </a:r>
            <a:r>
              <a:rPr lang="en-US" sz="3200" dirty="0">
                <a:latin typeface="Cambria Math" panose="02040503050406030204" pitchFamily="18" charset="0"/>
              </a:rPr>
              <a:t>∉ </a:t>
            </a:r>
            <a:r>
              <a:rPr lang="en-US" sz="3200" b="1" dirty="0">
                <a:latin typeface="Arial" panose="020B0604020202020204" pitchFamily="34" charset="0"/>
              </a:rPr>
              <a:t>A. </a:t>
            </a:r>
            <a:endParaRPr lang="en-US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21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Examples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Set 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Students taking Discrete Mathematics course.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Assume Hassan is taking Discrete Mathematics course and Saad is not taking Discrete Mathematics course.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Hassan ∈ M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Saad∉ M 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96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</a:rPr>
              <a:t>Examples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097088"/>
            <a:ext cx="7429499" cy="460851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-Roman"/>
              </a:rPr>
              <a:t>The set </a:t>
            </a:r>
            <a:r>
              <a:rPr lang="en-US" sz="3200" i="1" dirty="0">
                <a:latin typeface="MTMI"/>
              </a:rPr>
              <a:t>V </a:t>
            </a:r>
            <a:r>
              <a:rPr lang="en-US" sz="3200" dirty="0">
                <a:latin typeface="Times-Roman"/>
              </a:rPr>
              <a:t>of all vowels in the English alphabet can be written as </a:t>
            </a:r>
            <a:r>
              <a:rPr lang="en-US" sz="3200" i="1" dirty="0">
                <a:latin typeface="MTMI"/>
              </a:rPr>
              <a:t>V </a:t>
            </a:r>
            <a:r>
              <a:rPr lang="en-US" sz="3200" dirty="0">
                <a:latin typeface="MTSYN"/>
              </a:rPr>
              <a:t>= {</a:t>
            </a:r>
            <a:r>
              <a:rPr lang="en-US" sz="3200" i="1" dirty="0">
                <a:latin typeface="MTMI"/>
              </a:rPr>
              <a:t>a, e, </a:t>
            </a:r>
            <a:r>
              <a:rPr lang="en-US" sz="3200" i="1" dirty="0" err="1">
                <a:latin typeface="MTMI"/>
              </a:rPr>
              <a:t>i</a:t>
            </a:r>
            <a:r>
              <a:rPr lang="en-US" sz="3200" i="1" dirty="0">
                <a:latin typeface="MTMI"/>
              </a:rPr>
              <a:t>, o, u</a:t>
            </a:r>
            <a:r>
              <a:rPr lang="en-US" sz="3200" dirty="0">
                <a:latin typeface="MTSYN"/>
              </a:rPr>
              <a:t>}</a:t>
            </a:r>
            <a:endParaRPr lang="pt-BR" sz="3200" dirty="0">
              <a:latin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</a:rPr>
              <a:t>V: {a,e,i,o,u} </a:t>
            </a:r>
          </a:p>
          <a:p>
            <a:r>
              <a:rPr lang="en-US" sz="2800" dirty="0">
                <a:latin typeface="Arial" panose="020B0604020202020204" pitchFamily="34" charset="0"/>
              </a:rPr>
              <a:t>a </a:t>
            </a:r>
            <a:r>
              <a:rPr lang="en-US" sz="2800" dirty="0">
                <a:latin typeface="Cambria Math" panose="02040503050406030204" pitchFamily="18" charset="0"/>
              </a:rPr>
              <a:t>∈ </a:t>
            </a:r>
            <a:r>
              <a:rPr lang="en-US" sz="2800" dirty="0">
                <a:latin typeface="Arial" panose="020B0604020202020204" pitchFamily="34" charset="0"/>
              </a:rPr>
              <a:t>V </a:t>
            </a:r>
          </a:p>
          <a:p>
            <a:r>
              <a:rPr lang="en-US" sz="2800" dirty="0">
                <a:latin typeface="Arial" panose="020B0604020202020204" pitchFamily="34" charset="0"/>
              </a:rPr>
              <a:t>b </a:t>
            </a:r>
            <a:r>
              <a:rPr lang="en-US" sz="2800" dirty="0">
                <a:latin typeface="Cambria Math" panose="02040503050406030204" pitchFamily="18" charset="0"/>
              </a:rPr>
              <a:t>∉ </a:t>
            </a:r>
            <a:r>
              <a:rPr lang="en-US" sz="2800" dirty="0">
                <a:latin typeface="Arial" panose="020B0604020202020204" pitchFamily="34" charset="0"/>
              </a:rPr>
              <a:t>V </a:t>
            </a:r>
          </a:p>
          <a:p>
            <a:endParaRPr lang="en-US" sz="3200" dirty="0"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0D7AE-50C3-4FBD-A677-BA2685FCD2E4}"/>
              </a:ext>
            </a:extLst>
          </p:cNvPr>
          <p:cNvCxnSpPr/>
          <p:nvPr/>
        </p:nvCxnSpPr>
        <p:spPr>
          <a:xfrm>
            <a:off x="2954215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03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larity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4087</TotalTime>
  <Words>2036</Words>
  <Application>Microsoft Office PowerPoint</Application>
  <PresentationFormat>On-screen Show (4:3)</PresentationFormat>
  <Paragraphs>223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Cambria Math</vt:lpstr>
      <vt:lpstr>MTMI</vt:lpstr>
      <vt:lpstr>MTSYN</vt:lpstr>
      <vt:lpstr>Times-Bold</vt:lpstr>
      <vt:lpstr>Times-Roman</vt:lpstr>
      <vt:lpstr>Tw Cen MT</vt:lpstr>
      <vt:lpstr>Clarity</vt:lpstr>
      <vt:lpstr>Circuit</vt:lpstr>
      <vt:lpstr>PowerPoint Presentation</vt:lpstr>
      <vt:lpstr>PROPERTIES Variance </vt:lpstr>
      <vt:lpstr>PROPERTIES Variance </vt:lpstr>
      <vt:lpstr>PROPERTIES Variance </vt:lpstr>
      <vt:lpstr>Sets </vt:lpstr>
      <vt:lpstr>Sets </vt:lpstr>
      <vt:lpstr>Set membership</vt:lpstr>
      <vt:lpstr>Examples</vt:lpstr>
      <vt:lpstr>Examples</vt:lpstr>
      <vt:lpstr>Examples</vt:lpstr>
      <vt:lpstr>Set builder</vt:lpstr>
      <vt:lpstr>Some useful sets</vt:lpstr>
      <vt:lpstr>Equality of sets</vt:lpstr>
      <vt:lpstr>Empty set</vt:lpstr>
      <vt:lpstr>Empty set</vt:lpstr>
      <vt:lpstr>singleton set</vt:lpstr>
      <vt:lpstr>Subset</vt:lpstr>
      <vt:lpstr>Subset(example)</vt:lpstr>
      <vt:lpstr>Subset(examples)</vt:lpstr>
      <vt:lpstr>Proper Subset</vt:lpstr>
      <vt:lpstr>Proper Subset</vt:lpstr>
      <vt:lpstr>PowerPoint Presentation</vt:lpstr>
      <vt:lpstr>Size of Sets</vt:lpstr>
      <vt:lpstr>Size of Sets</vt:lpstr>
      <vt:lpstr>Size of Sets</vt:lpstr>
      <vt:lpstr>Cartesian product</vt:lpstr>
      <vt:lpstr>Cartesian product(Example)</vt:lpstr>
      <vt:lpstr>Cartesian product(example)</vt:lpstr>
      <vt:lpstr>Set operations</vt:lpstr>
      <vt:lpstr>Union</vt:lpstr>
      <vt:lpstr>Union(example)</vt:lpstr>
      <vt:lpstr>Intersection</vt:lpstr>
      <vt:lpstr>Intersection(example)</vt:lpstr>
      <vt:lpstr>Disjoint sets</vt:lpstr>
      <vt:lpstr>difference</vt:lpstr>
      <vt:lpstr>difference</vt:lpstr>
      <vt:lpstr>Complement</vt:lpstr>
      <vt:lpstr>Complement(example)</vt:lpstr>
      <vt:lpstr>Summary set operations</vt:lpstr>
      <vt:lpstr>Set identities or Algebra on sets</vt:lpstr>
      <vt:lpstr>Set identities or Algebra on sets</vt:lpstr>
      <vt:lpstr>Set identities or Algebra on sets</vt:lpstr>
      <vt:lpstr>Set identities or Algebra on sets</vt:lpstr>
      <vt:lpstr>Proof by truth tables</vt:lpstr>
      <vt:lpstr>Proof by truth tables</vt:lpstr>
      <vt:lpstr>Proof by truth tables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303</cp:revision>
  <dcterms:created xsi:type="dcterms:W3CDTF">2022-09-10T13:48:09Z</dcterms:created>
  <dcterms:modified xsi:type="dcterms:W3CDTF">2022-12-06T12:24:59Z</dcterms:modified>
</cp:coreProperties>
</file>