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65" r:id="rId4"/>
    <p:sldId id="266" r:id="rId5"/>
    <p:sldId id="267" r:id="rId6"/>
    <p:sldId id="268" r:id="rId7"/>
    <p:sldId id="269" r:id="rId8"/>
    <p:sldId id="270"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273" r:id="rId25"/>
    <p:sldId id="271" r:id="rId26"/>
    <p:sldId id="332" r:id="rId27"/>
    <p:sldId id="33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FF4AAE-82D8-4F3F-9B93-38EBD9BA8793}" type="datetimeFigureOut">
              <a:rPr lang="en-US" smtClean="0"/>
              <a:t>12/4/2018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FD9DD-939C-43B3-82C9-02414688ACCB}" type="slidenum">
              <a:rPr lang="en-US" smtClean="0"/>
              <a:t>‹#›</a:t>
            </a:fld>
            <a:endParaRPr lang="en-US"/>
          </a:p>
        </p:txBody>
      </p:sp>
    </p:spTree>
    <p:extLst>
      <p:ext uri="{BB962C8B-B14F-4D97-AF65-F5344CB8AC3E}">
        <p14:creationId xmlns:p14="http://schemas.microsoft.com/office/powerpoint/2010/main" val="2326985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p:spPr>
        <p:txBody>
          <a:bodyPr/>
          <a:lstStyle/>
          <a:p>
            <a:r>
              <a:rPr lang="en-US" smtClean="0"/>
              <a:t>The picture shows a graphical representation of an array which we will sort so that the smallest element ends up at the front, and the other elements increase to the largest at the end. The bar graph indicates the values which are in the array before sorting--for example the first element of the array contains the integer 45.</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86396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p:spPr>
        <p:txBody>
          <a:bodyPr/>
          <a:lstStyle/>
          <a:p>
            <a:r>
              <a:rPr lang="en-US" smtClean="0"/>
              <a:t>...and swap this element with the front of the unsorted side.</a:t>
            </a:r>
          </a:p>
        </p:txBody>
      </p:sp>
      <p:sp>
        <p:nvSpPr>
          <p:cNvPr id="4915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50204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p:spPr>
        <p:txBody>
          <a:bodyPr/>
          <a:lstStyle/>
          <a:p>
            <a:r>
              <a:rPr lang="en-US" smtClean="0"/>
              <a:t>The sorted side now contains the three smallest elements of the array.</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157799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p:spPr>
        <p:txBody>
          <a:bodyPr/>
          <a:lstStyle/>
          <a:p>
            <a:r>
              <a:rPr lang="en-US" smtClean="0"/>
              <a:t>Here is the array after increasing the sorted side to four elements.</a:t>
            </a:r>
          </a:p>
        </p:txBody>
      </p:sp>
      <p:sp>
        <p:nvSpPr>
          <p:cNvPr id="5120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267960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p:spPr>
        <p:txBody>
          <a:bodyPr/>
          <a:lstStyle/>
          <a:p>
            <a:r>
              <a:rPr lang="en-US" smtClean="0"/>
              <a:t>And now the sorted side has five elements.</a:t>
            </a:r>
          </a:p>
          <a:p>
            <a:r>
              <a:rPr lang="en-US" smtClean="0"/>
              <a:t>In fact, once the unsorted side is down to a single element, the sort is completed. At this point the 5 smallest elements are in the sorted side, and so the the one largest element is left in the unsorted side.</a:t>
            </a:r>
          </a:p>
          <a:p>
            <a:r>
              <a:rPr lang="en-US" smtClean="0"/>
              <a:t>We are done...</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647442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p:spPr>
        <p:txBody>
          <a:bodyPr/>
          <a:lstStyle/>
          <a:p>
            <a:r>
              <a:rPr lang="en-US" dirty="0" smtClean="0"/>
              <a:t>...The array is sorted.</a:t>
            </a:r>
          </a:p>
          <a:p>
            <a:endParaRPr lang="en-US" dirty="0" smtClean="0"/>
          </a:p>
          <a:p>
            <a:r>
              <a:rPr lang="en-US" dirty="0" smtClean="0"/>
              <a:t>The basic algorithm is easy to state and also easy to program.</a:t>
            </a:r>
          </a:p>
        </p:txBody>
      </p:sp>
      <p:sp>
        <p:nvSpPr>
          <p:cNvPr id="532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697893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p:spPr>
        <p:txBody>
          <a:bodyPr/>
          <a:lstStyle/>
          <a:p>
            <a:endParaRPr lang="en-US" smtClean="0"/>
          </a:p>
        </p:txBody>
      </p:sp>
      <p:sp>
        <p:nvSpPr>
          <p:cNvPr id="151556" name="Slide Number Placeholder 3"/>
          <p:cNvSpPr>
            <a:spLocks noGrp="1"/>
          </p:cNvSpPr>
          <p:nvPr>
            <p:ph type="sldNum" sz="quarter" idx="5"/>
          </p:nvPr>
        </p:nvSpPr>
        <p:spPr>
          <a:noFill/>
        </p:spPr>
        <p:txBody>
          <a:bodyPr/>
          <a:lstStyle/>
          <a:p>
            <a:fld id="{E6FD9E00-944E-40F4-8EAE-AE44AD65FDBE}" type="slidenum">
              <a:rPr lang="en-US" smtClean="0"/>
              <a:pPr/>
              <a:t>24</a:t>
            </a:fld>
            <a:endParaRPr lang="en-US" smtClean="0"/>
          </a:p>
        </p:txBody>
      </p:sp>
    </p:spTree>
    <p:extLst>
      <p:ext uri="{BB962C8B-B14F-4D97-AF65-F5344CB8AC3E}">
        <p14:creationId xmlns:p14="http://schemas.microsoft.com/office/powerpoint/2010/main" val="500114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w="9525"/>
        </p:spPr>
        <p:txBody>
          <a:bodyPr/>
          <a:lstStyle/>
          <a:p>
            <a:r>
              <a:rPr lang="en-US" smtClean="0"/>
              <a:t>The first sorting algorithm that we'll examine is called Selectionsort. It begins by going through the entire array and finding the smallest element. In this example, the smallest element is the number 8 at location [4] of the array.</a:t>
            </a:r>
          </a:p>
        </p:txBody>
      </p:sp>
      <p:sp>
        <p:nvSpPr>
          <p:cNvPr id="4096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669607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p:spPr>
        <p:txBody>
          <a:bodyPr/>
          <a:lstStyle/>
          <a:p>
            <a:r>
              <a:rPr lang="en-US" smtClean="0"/>
              <a:t>Once we have found the smallest element, that element is swapped with the first element of the array...</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993167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w="9525"/>
        </p:spPr>
        <p:txBody>
          <a:bodyPr/>
          <a:lstStyle/>
          <a:p>
            <a:r>
              <a:rPr lang="en-US" smtClean="0"/>
              <a:t>...like this.</a:t>
            </a:r>
          </a:p>
          <a:p>
            <a:endParaRPr lang="en-US" smtClean="0"/>
          </a:p>
          <a:p>
            <a:r>
              <a:rPr lang="en-US" smtClean="0"/>
              <a:t>The smallest element is now at the front of the array, and we have taken one small step toward producing a sorted array.</a:t>
            </a:r>
          </a:p>
        </p:txBody>
      </p:sp>
      <p:sp>
        <p:nvSpPr>
          <p:cNvPr id="4301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903362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w="9525"/>
        </p:spPr>
        <p:txBody>
          <a:bodyPr/>
          <a:lstStyle/>
          <a:p>
            <a:r>
              <a:rPr lang="en-US" smtClean="0"/>
              <a:t>At this point, we can view the array as being split into two sides: To the left of the dotted line is the "sorted side", and to the right of the dotted line is the "unsorted side". Our goal is to push the dotted line forward, increasing the number of elements in the sorted side, until the entire array is sorted.</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703378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w="9525"/>
        </p:spPr>
        <p:txBody>
          <a:bodyPr/>
          <a:lstStyle/>
          <a:p>
            <a:r>
              <a:rPr lang="en-US" smtClean="0"/>
              <a:t>Each step of the Selectionsort works by finding the smallest element in the unsorted side. At this point, we would find the number 15 at location [5] in the unsorted side.</a:t>
            </a:r>
          </a:p>
        </p:txBody>
      </p:sp>
      <p:sp>
        <p:nvSpPr>
          <p:cNvPr id="4505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684920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r>
              <a:rPr lang="en-US" smtClean="0"/>
              <a:t>This small element is swapped with the number at the front of the unsorted side, as shown here...</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784373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w="9525"/>
        </p:spPr>
        <p:txBody>
          <a:bodyPr/>
          <a:lstStyle/>
          <a:p>
            <a:r>
              <a:rPr lang="en-US" smtClean="0"/>
              <a:t>...and the effect is to increase the size of the sorted side by one element.</a:t>
            </a:r>
          </a:p>
          <a:p>
            <a:endParaRPr lang="en-US" smtClean="0"/>
          </a:p>
          <a:p>
            <a:r>
              <a:rPr lang="en-US" smtClean="0"/>
              <a:t>As you can see, the sorted side always contains the smallest numbers, and those numbers are sorted from small to large. The unsorted side contains the rest of the numbers, and those numbers are in no particular order.</a:t>
            </a:r>
          </a:p>
        </p:txBody>
      </p:sp>
      <p:sp>
        <p:nvSpPr>
          <p:cNvPr id="4710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159434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p:spPr>
        <p:txBody>
          <a:bodyPr/>
          <a:lstStyle/>
          <a:p>
            <a:r>
              <a:rPr lang="en-US" smtClean="0"/>
              <a:t>Again, we find the smallest entry in the unsorted side...</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097539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92BE4E0-5165-4D44-857F-2244BC4EA96D}" type="datetimeFigureOut">
              <a:rPr lang="en-US" smtClean="0"/>
              <a:t>12/4/2018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4B5B246-09DD-4267-9EAB-5BD9D61E130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2BE4E0-5165-4D44-857F-2244BC4EA96D}"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5B246-09DD-4267-9EAB-5BD9D61E13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2BE4E0-5165-4D44-857F-2244BC4EA96D}"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5B246-09DD-4267-9EAB-5BD9D61E13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2BE4E0-5165-4D44-857F-2244BC4EA96D}"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5B246-09DD-4267-9EAB-5BD9D61E13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92BE4E0-5165-4D44-857F-2244BC4EA96D}"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5B246-09DD-4267-9EAB-5BD9D61E130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2BE4E0-5165-4D44-857F-2244BC4EA96D}"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5B246-09DD-4267-9EAB-5BD9D61E13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92BE4E0-5165-4D44-857F-2244BC4EA96D}"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B5B246-09DD-4267-9EAB-5BD9D61E13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2BE4E0-5165-4D44-857F-2244BC4EA96D}"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5B246-09DD-4267-9EAB-5BD9D61E13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BE4E0-5165-4D44-857F-2244BC4EA96D}"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B5B246-09DD-4267-9EAB-5BD9D61E13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2BE4E0-5165-4D44-857F-2244BC4EA96D}"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5B246-09DD-4267-9EAB-5BD9D61E13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92BE4E0-5165-4D44-857F-2244BC4EA96D}"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4B5B246-09DD-4267-9EAB-5BD9D61E1302}"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92BE4E0-5165-4D44-857F-2244BC4EA96D}" type="datetimeFigureOut">
              <a:rPr lang="en-US" smtClean="0"/>
              <a:t>12/4/2018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4B5B246-09DD-4267-9EAB-5BD9D61E1302}"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8.e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7.e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e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9.e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2.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4.e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3.e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6.e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5.emf"/><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8.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17.emf"/><Relationship Id="rId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0.e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19.e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2.e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21.em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4.e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23.emf"/><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6.emf"/><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25.emf"/><Relationship Id="rId4"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27.emf"/><Relationship Id="rId4" Type="http://schemas.openxmlformats.org/officeDocument/2006/relationships/oleObject" Target="../embeddings/oleObject2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7851648" cy="1828800"/>
          </a:xfrm>
        </p:spPr>
        <p:txBody>
          <a:bodyPr>
            <a:normAutofit/>
          </a:bodyPr>
          <a:lstStyle/>
          <a:p>
            <a:pPr algn="ctr"/>
            <a:r>
              <a:rPr lang="en-US" sz="6000" dirty="0" smtClean="0">
                <a:latin typeface="+mn-lt"/>
              </a:rPr>
              <a:t>Sorting</a:t>
            </a:r>
            <a:endParaRPr lang="en-US" sz="6000" dirty="0">
              <a:latin typeface="+mn-lt"/>
            </a:endParaRPr>
          </a:p>
        </p:txBody>
      </p:sp>
      <p:sp>
        <p:nvSpPr>
          <p:cNvPr id="3" name="Subtitle 2"/>
          <p:cNvSpPr>
            <a:spLocks noGrp="1"/>
          </p:cNvSpPr>
          <p:nvPr>
            <p:ph type="subTitle" idx="1"/>
          </p:nvPr>
        </p:nvSpPr>
        <p:spPr/>
        <p:txBody>
          <a:bodyPr>
            <a:normAutofit/>
          </a:bodyPr>
          <a:lstStyle/>
          <a:p>
            <a:r>
              <a:rPr lang="en-US" sz="3200" b="1" dirty="0" smtClean="0"/>
              <a:t>Selection Sort</a:t>
            </a:r>
          </a:p>
          <a:p>
            <a:r>
              <a:rPr lang="en-US" sz="3200" b="1" dirty="0" smtClean="0"/>
              <a:t>Lecture#: 10</a:t>
            </a:r>
            <a:endParaRPr lang="en-US" sz="3200" b="1" dirty="0"/>
          </a:p>
        </p:txBody>
      </p:sp>
    </p:spTree>
    <p:extLst>
      <p:ext uri="{BB962C8B-B14F-4D97-AF65-F5344CB8AC3E}">
        <p14:creationId xmlns:p14="http://schemas.microsoft.com/office/powerpoint/2010/main" val="1554057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058" name="Chart" r:id="rId4" imgW="6095951" imgH="4057674" progId="MSGraph.Chart.8">
                  <p:embed followColorScheme="full"/>
                </p:oleObj>
              </mc:Choice>
              <mc:Fallback>
                <p:oleObj name="Chart" r:id="rId4" imgW="6095951" imgH="405767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p:cNvSpPr>
            <a:spLocks noGrp="1" noChangeArrowheads="1"/>
          </p:cNvSpPr>
          <p:nvPr>
            <p:ph type="title"/>
          </p:nvPr>
        </p:nvSpPr>
        <p:spPr>
          <a:xfrm>
            <a:off x="381000" y="0"/>
            <a:ext cx="8229600" cy="1143000"/>
          </a:xfrm>
        </p:spPr>
        <p:txBody>
          <a:bodyPr/>
          <a:lstStyle/>
          <a:p>
            <a:pPr>
              <a:defRPr/>
            </a:pPr>
            <a:r>
              <a:rPr lang="en-US" dirty="0" smtClean="0"/>
              <a:t>The Selection Sort Algorithm</a:t>
            </a:r>
          </a:p>
        </p:txBody>
      </p:sp>
      <p:sp>
        <p:nvSpPr>
          <p:cNvPr id="2053" name="Rectangle 4"/>
          <p:cNvSpPr>
            <a:spLocks noGrp="1" noChangeArrowheads="1"/>
          </p:cNvSpPr>
          <p:nvPr>
            <p:ph type="body" sz="half" idx="1"/>
          </p:nvPr>
        </p:nvSpPr>
        <p:spPr>
          <a:xfrm>
            <a:off x="381000" y="1741488"/>
            <a:ext cx="2740025" cy="4295775"/>
          </a:xfrm>
          <a:noFill/>
        </p:spPr>
        <p:txBody>
          <a:bodyPr/>
          <a:lstStyle/>
          <a:p>
            <a:r>
              <a:rPr lang="en-US" dirty="0" smtClean="0">
                <a:effectLst/>
              </a:rPr>
              <a:t>Start by finding the </a:t>
            </a:r>
            <a:r>
              <a:rPr lang="en-US" b="1" u="sng" dirty="0" smtClean="0">
                <a:solidFill>
                  <a:srgbClr val="0000CC"/>
                </a:solidFill>
                <a:effectLst/>
              </a:rPr>
              <a:t>smallest</a:t>
            </a:r>
            <a:r>
              <a:rPr lang="en-US" dirty="0" smtClean="0">
                <a:solidFill>
                  <a:srgbClr val="0000CC"/>
                </a:solidFill>
                <a:effectLst/>
              </a:rPr>
              <a:t> </a:t>
            </a:r>
            <a:r>
              <a:rPr lang="en-US" dirty="0" smtClean="0">
                <a:effectLst/>
              </a:rPr>
              <a:t>entry.</a:t>
            </a:r>
          </a:p>
        </p:txBody>
      </p:sp>
      <p:graphicFrame>
        <p:nvGraphicFramePr>
          <p:cNvPr id="2051" name="Object 5"/>
          <p:cNvGraphicFramePr>
            <a:graphicFrameLocks/>
          </p:cNvGraphicFramePr>
          <p:nvPr/>
        </p:nvGraphicFramePr>
        <p:xfrm>
          <a:off x="6550025" y="2428875"/>
          <a:ext cx="798513" cy="4043363"/>
        </p:xfrm>
        <a:graphic>
          <a:graphicData uri="http://schemas.openxmlformats.org/presentationml/2006/ole">
            <mc:AlternateContent xmlns:mc="http://schemas.openxmlformats.org/markup-compatibility/2006">
              <mc:Choice xmlns:v="urn:schemas-microsoft-com:vml" Requires="v">
                <p:oleObj spid="_x0000_s2059" name="Chart" r:id="rId6" imgW="6095951" imgH="4057674" progId="MSGraph.Chart.8">
                  <p:embed followColorScheme="full"/>
                </p:oleObj>
              </mc:Choice>
              <mc:Fallback>
                <p:oleObj name="Chart" r:id="rId6" imgW="6095951" imgH="4057674" progId="MSGraph.Chart.8">
                  <p:embed followColorScheme="full"/>
                  <p:pic>
                    <p:nvPicPr>
                      <p:cNvPr id="0" name=""/>
                      <p:cNvPicPr>
                        <a:picLocks noChangeArrowheads="1"/>
                      </p:cNvPicPr>
                      <p:nvPr/>
                    </p:nvPicPr>
                    <p:blipFill>
                      <a:blip r:embed="rId7"/>
                      <a:srcRect l="62392" r="24472"/>
                      <a:stretch>
                        <a:fillRect/>
                      </a:stretch>
                    </p:blipFill>
                    <p:spPr bwMode="auto">
                      <a:xfrm>
                        <a:off x="6550025" y="2428875"/>
                        <a:ext cx="798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a:t>
            </a:r>
            <a:r>
              <a:rPr lang="en-US" sz="1800" b="1" dirty="0" smtClean="0">
                <a:solidFill>
                  <a:schemeClr val="tx1"/>
                </a:solidFill>
                <a:effectLst/>
                <a:latin typeface="Helvetica" pitchFamily="34" charset="0"/>
              </a:rPr>
              <a:t>      </a:t>
            </a:r>
            <a:r>
              <a:rPr lang="en-US" sz="1800" b="1" dirty="0">
                <a:solidFill>
                  <a:schemeClr val="tx1"/>
                </a:solidFill>
                <a:effectLst/>
                <a:latin typeface="Helvetica" pitchFamily="34" charset="0"/>
              </a:rPr>
              <a:t>[4]       [5]  </a:t>
            </a:r>
          </a:p>
        </p:txBody>
      </p:sp>
    </p:spTree>
    <p:extLst>
      <p:ext uri="{BB962C8B-B14F-4D97-AF65-F5344CB8AC3E}">
        <p14:creationId xmlns:p14="http://schemas.microsoft.com/office/powerpoint/2010/main" val="2141541689"/>
      </p:ext>
    </p:extLst>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3082" name="Chart" r:id="rId4" imgW="6095951" imgH="4057674" progId="MSGraph.Chart.8">
                  <p:embed followColorScheme="full"/>
                </p:oleObj>
              </mc:Choice>
              <mc:Fallback>
                <p:oleObj name="Chart" r:id="rId4" imgW="6095951" imgH="405767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 name="Rectangle 3"/>
          <p:cNvSpPr>
            <a:spLocks noGrp="1" noChangeArrowheads="1"/>
          </p:cNvSpPr>
          <p:nvPr>
            <p:ph type="title"/>
          </p:nvPr>
        </p:nvSpPr>
        <p:spPr>
          <a:xfrm>
            <a:off x="457200" y="0"/>
            <a:ext cx="8229600" cy="1143000"/>
          </a:xfrm>
        </p:spPr>
        <p:txBody>
          <a:bodyPr/>
          <a:lstStyle/>
          <a:p>
            <a:pPr>
              <a:defRPr/>
            </a:pPr>
            <a:r>
              <a:rPr lang="en-US" dirty="0" smtClean="0"/>
              <a:t>The Selection Sort Algorithm</a:t>
            </a:r>
          </a:p>
        </p:txBody>
      </p:sp>
      <p:sp>
        <p:nvSpPr>
          <p:cNvPr id="3077" name="Rectangle 4"/>
          <p:cNvSpPr>
            <a:spLocks noGrp="1" noChangeArrowheads="1"/>
          </p:cNvSpPr>
          <p:nvPr>
            <p:ph type="body" sz="half" idx="1"/>
          </p:nvPr>
        </p:nvSpPr>
        <p:spPr>
          <a:xfrm>
            <a:off x="457200" y="2249487"/>
            <a:ext cx="2663825" cy="4408488"/>
          </a:xfrm>
          <a:noFill/>
        </p:spPr>
        <p:txBody>
          <a:bodyPr/>
          <a:lstStyle/>
          <a:p>
            <a:r>
              <a:rPr lang="en-US" dirty="0" smtClean="0">
                <a:effectLst/>
              </a:rPr>
              <a:t>Start by finding the </a:t>
            </a:r>
            <a:r>
              <a:rPr lang="en-US" b="1" u="sng" dirty="0" smtClean="0">
                <a:solidFill>
                  <a:srgbClr val="0000CC"/>
                </a:solidFill>
                <a:effectLst/>
              </a:rPr>
              <a:t>smallest</a:t>
            </a:r>
            <a:r>
              <a:rPr lang="en-US" dirty="0" smtClean="0">
                <a:effectLst/>
              </a:rPr>
              <a:t> entry.</a:t>
            </a:r>
          </a:p>
          <a:p>
            <a:r>
              <a:rPr lang="en-US" dirty="0" smtClean="0">
                <a:effectLst/>
              </a:rPr>
              <a:t>Swap the smallest entry with the </a:t>
            </a:r>
            <a:r>
              <a:rPr lang="en-US" b="1" u="sng" dirty="0" smtClean="0">
                <a:solidFill>
                  <a:srgbClr val="0000CC"/>
                </a:solidFill>
                <a:effectLst/>
              </a:rPr>
              <a:t>first entry</a:t>
            </a:r>
            <a:r>
              <a:rPr lang="en-US" dirty="0" smtClean="0">
                <a:solidFill>
                  <a:srgbClr val="0000CC"/>
                </a:solidFill>
                <a:effectLst/>
              </a:rPr>
              <a:t>.</a:t>
            </a:r>
          </a:p>
        </p:txBody>
      </p:sp>
      <p:graphicFrame>
        <p:nvGraphicFramePr>
          <p:cNvPr id="3075" name="Object 5"/>
          <p:cNvGraphicFramePr>
            <a:graphicFrameLocks/>
          </p:cNvGraphicFramePr>
          <p:nvPr/>
        </p:nvGraphicFramePr>
        <p:xfrm>
          <a:off x="6550025" y="2428875"/>
          <a:ext cx="798513" cy="4043363"/>
        </p:xfrm>
        <a:graphic>
          <a:graphicData uri="http://schemas.openxmlformats.org/presentationml/2006/ole">
            <mc:AlternateContent xmlns:mc="http://schemas.openxmlformats.org/markup-compatibility/2006">
              <mc:Choice xmlns:v="urn:schemas-microsoft-com:vml" Requires="v">
                <p:oleObj spid="_x0000_s3083" name="Chart" r:id="rId6" imgW="6095951" imgH="4057674" progId="MSGraph.Chart.8">
                  <p:embed followColorScheme="full"/>
                </p:oleObj>
              </mc:Choice>
              <mc:Fallback>
                <p:oleObj name="Chart" r:id="rId6" imgW="6095951" imgH="4057674" progId="MSGraph.Chart.8">
                  <p:embed followColorScheme="full"/>
                  <p:pic>
                    <p:nvPicPr>
                      <p:cNvPr id="0" name=""/>
                      <p:cNvPicPr>
                        <a:picLocks noChangeArrowheads="1"/>
                      </p:cNvPicPr>
                      <p:nvPr/>
                    </p:nvPicPr>
                    <p:blipFill>
                      <a:blip r:embed="rId7"/>
                      <a:srcRect l="62392" r="24472"/>
                      <a:stretch>
                        <a:fillRect/>
                      </a:stretch>
                    </p:blipFill>
                    <p:spPr bwMode="auto">
                      <a:xfrm>
                        <a:off x="6550025" y="2428875"/>
                        <a:ext cx="798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Arc 6"/>
          <p:cNvSpPr>
            <a:spLocks/>
          </p:cNvSpPr>
          <p:nvPr/>
        </p:nvSpPr>
        <p:spPr bwMode="auto">
          <a:xfrm>
            <a:off x="4027488" y="1831975"/>
            <a:ext cx="1597025" cy="835025"/>
          </a:xfrm>
          <a:custGeom>
            <a:avLst/>
            <a:gdLst>
              <a:gd name="T0" fmla="*/ 0 w 21600"/>
              <a:gd name="T1" fmla="*/ 835025 h 21600"/>
              <a:gd name="T2" fmla="*/ 1595472 w 21600"/>
              <a:gd name="T3" fmla="*/ 0 h 21600"/>
              <a:gd name="T4" fmla="*/ 1597025 w 21600"/>
              <a:gd name="T5" fmla="*/ 83502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50800" cap="rnd">
            <a:solidFill>
              <a:srgbClr val="0000CC"/>
            </a:solidFill>
            <a:round/>
            <a:headEnd type="triangle" w="med" len="med"/>
            <a:tailEnd/>
          </a:ln>
        </p:spPr>
        <p:txBody>
          <a:bodyPr/>
          <a:lstStyle/>
          <a:p>
            <a:endParaRPr lang="en-US"/>
          </a:p>
        </p:txBody>
      </p:sp>
      <p:sp>
        <p:nvSpPr>
          <p:cNvPr id="3079" name="Arc 7"/>
          <p:cNvSpPr>
            <a:spLocks/>
          </p:cNvSpPr>
          <p:nvPr/>
        </p:nvSpPr>
        <p:spPr bwMode="auto">
          <a:xfrm>
            <a:off x="5588000" y="1849438"/>
            <a:ext cx="1560513" cy="2430462"/>
          </a:xfrm>
          <a:custGeom>
            <a:avLst/>
            <a:gdLst>
              <a:gd name="T0" fmla="*/ 0 w 21600"/>
              <a:gd name="T1" fmla="*/ 0 h 21600"/>
              <a:gd name="T2" fmla="*/ 1560513 w 21600"/>
              <a:gd name="T3" fmla="*/ 2430462 h 21600"/>
              <a:gd name="T4" fmla="*/ 0 w 21600"/>
              <a:gd name="T5" fmla="*/ 24304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CC"/>
            </a:solidFill>
            <a:round/>
            <a:headEnd/>
            <a:tailEnd type="triangle" w="med" len="med"/>
          </a:ln>
        </p:spPr>
        <p:txBody>
          <a:bodyPr/>
          <a:lstStyle/>
          <a:p>
            <a:endParaRPr lang="en-US"/>
          </a:p>
        </p:txBody>
      </p:sp>
      <p:sp>
        <p:nvSpPr>
          <p:cNvPr id="3080" name="Rectangle 8"/>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Tree>
    <p:extLst>
      <p:ext uri="{BB962C8B-B14F-4D97-AF65-F5344CB8AC3E}">
        <p14:creationId xmlns:p14="http://schemas.microsoft.com/office/powerpoint/2010/main" val="680242373"/>
      </p:ext>
    </p:extLst>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4106" name="Chart" r:id="rId4" imgW="6095951" imgH="4057674" progId="MSGraph.Chart.8">
                  <p:embed followColorScheme="full"/>
                </p:oleObj>
              </mc:Choice>
              <mc:Fallback>
                <p:oleObj name="Chart" r:id="rId4" imgW="6095951" imgH="405767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1" name="Rectangle 3"/>
          <p:cNvSpPr>
            <a:spLocks noGrp="1" noChangeArrowheads="1"/>
          </p:cNvSpPr>
          <p:nvPr>
            <p:ph type="title"/>
          </p:nvPr>
        </p:nvSpPr>
        <p:spPr>
          <a:xfrm>
            <a:off x="457200" y="152400"/>
            <a:ext cx="8229600" cy="1143000"/>
          </a:xfrm>
        </p:spPr>
        <p:txBody>
          <a:bodyPr/>
          <a:lstStyle/>
          <a:p>
            <a:pPr>
              <a:defRPr/>
            </a:pPr>
            <a:r>
              <a:rPr lang="en-US" dirty="0" smtClean="0"/>
              <a:t>The Selection Sort Algorithm</a:t>
            </a:r>
          </a:p>
        </p:txBody>
      </p:sp>
      <p:sp>
        <p:nvSpPr>
          <p:cNvPr id="4101" name="Rectangle 4"/>
          <p:cNvSpPr>
            <a:spLocks noGrp="1" noChangeArrowheads="1"/>
          </p:cNvSpPr>
          <p:nvPr>
            <p:ph type="body" sz="half" idx="1"/>
          </p:nvPr>
        </p:nvSpPr>
        <p:spPr>
          <a:xfrm>
            <a:off x="381000" y="1905000"/>
            <a:ext cx="2435225" cy="3990975"/>
          </a:xfrm>
          <a:noFill/>
        </p:spPr>
        <p:txBody>
          <a:bodyPr/>
          <a:lstStyle/>
          <a:p>
            <a:r>
              <a:rPr lang="en-US" dirty="0" smtClean="0">
                <a:effectLst/>
              </a:rPr>
              <a:t>Start by finding the </a:t>
            </a:r>
            <a:r>
              <a:rPr lang="en-US" b="1" u="sng" dirty="0" smtClean="0">
                <a:solidFill>
                  <a:srgbClr val="0000CC"/>
                </a:solidFill>
                <a:effectLst/>
              </a:rPr>
              <a:t>smallest</a:t>
            </a:r>
            <a:r>
              <a:rPr lang="en-US" dirty="0" smtClean="0">
                <a:solidFill>
                  <a:srgbClr val="0000CC"/>
                </a:solidFill>
                <a:effectLst/>
              </a:rPr>
              <a:t> </a:t>
            </a:r>
            <a:r>
              <a:rPr lang="en-US" dirty="0" smtClean="0">
                <a:effectLst/>
              </a:rPr>
              <a:t>entry.</a:t>
            </a:r>
          </a:p>
          <a:p>
            <a:r>
              <a:rPr lang="en-US" dirty="0" smtClean="0">
                <a:effectLst/>
              </a:rPr>
              <a:t>Swap the smallest entry with the </a:t>
            </a:r>
            <a:r>
              <a:rPr lang="en-US" b="1" u="sng" dirty="0" smtClean="0">
                <a:solidFill>
                  <a:srgbClr val="0000CC"/>
                </a:solidFill>
                <a:effectLst/>
              </a:rPr>
              <a:t>first entry</a:t>
            </a:r>
            <a:r>
              <a:rPr lang="en-US" dirty="0" smtClean="0">
                <a:solidFill>
                  <a:srgbClr val="0000CC"/>
                </a:solidFill>
                <a:effectLst/>
              </a:rPr>
              <a:t>.</a:t>
            </a:r>
          </a:p>
        </p:txBody>
      </p:sp>
      <p:graphicFrame>
        <p:nvGraphicFramePr>
          <p:cNvPr id="4099" name="Object 5"/>
          <p:cNvGraphicFramePr>
            <a:graphicFrameLocks/>
          </p:cNvGraphicFramePr>
          <p:nvPr/>
        </p:nvGraphicFramePr>
        <p:xfrm>
          <a:off x="2903538" y="2428875"/>
          <a:ext cx="1397000" cy="4043363"/>
        </p:xfrm>
        <a:graphic>
          <a:graphicData uri="http://schemas.openxmlformats.org/presentationml/2006/ole">
            <mc:AlternateContent xmlns:mc="http://schemas.openxmlformats.org/markup-compatibility/2006">
              <mc:Choice xmlns:v="urn:schemas-microsoft-com:vml" Requires="v">
                <p:oleObj spid="_x0000_s4107" name="Chart" r:id="rId6" imgW="6095951" imgH="4057674" progId="MSGraph.Chart.8">
                  <p:embed followColorScheme="full"/>
                </p:oleObj>
              </mc:Choice>
              <mc:Fallback>
                <p:oleObj name="Chart" r:id="rId6" imgW="6095951" imgH="4057674" progId="MSGraph.Chart.8">
                  <p:embed followColorScheme="full"/>
                  <p:pic>
                    <p:nvPicPr>
                      <p:cNvPr id="0" name=""/>
                      <p:cNvPicPr>
                        <a:picLocks noChangeArrowheads="1"/>
                      </p:cNvPicPr>
                      <p:nvPr/>
                    </p:nvPicPr>
                    <p:blipFill>
                      <a:blip r:embed="rId7"/>
                      <a:srcRect l="2402" r="74615"/>
                      <a:stretch>
                        <a:fillRect/>
                      </a:stretch>
                    </p:blipFill>
                    <p:spPr bwMode="auto">
                      <a:xfrm>
                        <a:off x="2903538" y="2428875"/>
                        <a:ext cx="1397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extLst>
      <p:ext uri="{BB962C8B-B14F-4D97-AF65-F5344CB8AC3E}">
        <p14:creationId xmlns:p14="http://schemas.microsoft.com/office/powerpoint/2010/main" val="3257173490"/>
      </p:ext>
    </p:extLst>
  </p:cSld>
  <p:clrMapOvr>
    <a:masterClrMapping/>
  </p:clrMapOvr>
  <p:transition>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5130" name="Chart" r:id="rId4" imgW="6095951" imgH="4057674" progId="MSGraph.Chart.8">
                  <p:embed followColorScheme="full"/>
                </p:oleObj>
              </mc:Choice>
              <mc:Fallback>
                <p:oleObj name="Chart" r:id="rId4" imgW="6095951" imgH="405767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9" name="Rectangle 3"/>
          <p:cNvSpPr>
            <a:spLocks noGrp="1" noChangeArrowheads="1"/>
          </p:cNvSpPr>
          <p:nvPr>
            <p:ph type="title"/>
          </p:nvPr>
        </p:nvSpPr>
        <p:spPr>
          <a:xfrm>
            <a:off x="457200" y="228600"/>
            <a:ext cx="8229600" cy="1143000"/>
          </a:xfrm>
        </p:spPr>
        <p:txBody>
          <a:bodyPr/>
          <a:lstStyle/>
          <a:p>
            <a:pPr>
              <a:defRPr/>
            </a:pPr>
            <a:r>
              <a:rPr lang="en-US" dirty="0" smtClean="0"/>
              <a:t>The Selection Sort Algorithm</a:t>
            </a:r>
          </a:p>
        </p:txBody>
      </p:sp>
      <p:sp>
        <p:nvSpPr>
          <p:cNvPr id="5125" name="Rectangle 4"/>
          <p:cNvSpPr>
            <a:spLocks noGrp="1" noChangeArrowheads="1"/>
          </p:cNvSpPr>
          <p:nvPr>
            <p:ph type="body" sz="half" idx="1"/>
          </p:nvPr>
        </p:nvSpPr>
        <p:spPr>
          <a:xfrm>
            <a:off x="228600" y="2514600"/>
            <a:ext cx="2435225" cy="2057400"/>
          </a:xfrm>
          <a:noFill/>
        </p:spPr>
        <p:txBody>
          <a:bodyPr/>
          <a:lstStyle/>
          <a:p>
            <a:r>
              <a:rPr lang="en-US" dirty="0" smtClean="0">
                <a:effectLst/>
              </a:rPr>
              <a:t>Part of the array is now sorted.</a:t>
            </a:r>
          </a:p>
        </p:txBody>
      </p:sp>
      <p:graphicFrame>
        <p:nvGraphicFramePr>
          <p:cNvPr id="5123" name="Object 5"/>
          <p:cNvGraphicFramePr>
            <a:graphicFrameLocks/>
          </p:cNvGraphicFramePr>
          <p:nvPr/>
        </p:nvGraphicFramePr>
        <p:xfrm>
          <a:off x="2903538" y="2428875"/>
          <a:ext cx="1397000" cy="4043363"/>
        </p:xfrm>
        <a:graphic>
          <a:graphicData uri="http://schemas.openxmlformats.org/presentationml/2006/ole">
            <mc:AlternateContent xmlns:mc="http://schemas.openxmlformats.org/markup-compatibility/2006">
              <mc:Choice xmlns:v="urn:schemas-microsoft-com:vml" Requires="v">
                <p:oleObj spid="_x0000_s5131" name="Chart" r:id="rId6" imgW="6095951" imgH="4057674" progId="MSGraph.Chart.8">
                  <p:embed followColorScheme="full"/>
                </p:oleObj>
              </mc:Choice>
              <mc:Fallback>
                <p:oleObj name="Chart" r:id="rId6" imgW="6095951" imgH="4057674" progId="MSGraph.Chart.8">
                  <p:embed followColorScheme="full"/>
                  <p:pic>
                    <p:nvPicPr>
                      <p:cNvPr id="0" name=""/>
                      <p:cNvPicPr>
                        <a:picLocks noChangeArrowheads="1"/>
                      </p:cNvPicPr>
                      <p:nvPr/>
                    </p:nvPicPr>
                    <p:blipFill>
                      <a:blip r:embed="rId7"/>
                      <a:srcRect l="2402" r="74615"/>
                      <a:stretch>
                        <a:fillRect/>
                      </a:stretch>
                    </p:blipFill>
                    <p:spPr bwMode="auto">
                      <a:xfrm>
                        <a:off x="2903538" y="2428875"/>
                        <a:ext cx="1397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dirty="0">
                <a:solidFill>
                  <a:srgbClr val="000000"/>
                </a:solidFill>
                <a:effectLst/>
              </a:rPr>
              <a:t>Sorted side</a:t>
            </a:r>
          </a:p>
        </p:txBody>
      </p:sp>
      <p:sp>
        <p:nvSpPr>
          <p:cNvPr id="5127" name="Rectangle 7"/>
          <p:cNvSpPr>
            <a:spLocks noChangeArrowheads="1"/>
          </p:cNvSpPr>
          <p:nvPr/>
        </p:nvSpPr>
        <p:spPr bwMode="auto">
          <a:xfrm>
            <a:off x="4313238" y="1936750"/>
            <a:ext cx="2128837"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5128"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p:spPr>
        <p:txBody>
          <a:bodyPr/>
          <a:lstStyle/>
          <a:p>
            <a:endParaRPr lang="en-US"/>
          </a:p>
        </p:txBody>
      </p:sp>
      <p:sp>
        <p:nvSpPr>
          <p:cNvPr id="5129" name="Rectangle 9"/>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extLst>
      <p:ext uri="{BB962C8B-B14F-4D97-AF65-F5344CB8AC3E}">
        <p14:creationId xmlns:p14="http://schemas.microsoft.com/office/powerpoint/2010/main" val="236132124"/>
      </p:ext>
    </p:extLst>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6154" name="Chart" r:id="rId4" imgW="6095951" imgH="4057674" progId="MSGraph.Chart.8">
                  <p:embed followColorScheme="full"/>
                </p:oleObj>
              </mc:Choice>
              <mc:Fallback>
                <p:oleObj name="Chart" r:id="rId4" imgW="6095951" imgH="405767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3"/>
          <p:cNvGraphicFramePr>
            <a:graphicFrameLocks/>
          </p:cNvGraphicFramePr>
          <p:nvPr/>
        </p:nvGraphicFramePr>
        <p:xfrm>
          <a:off x="4354513" y="2428875"/>
          <a:ext cx="2974975" cy="4043363"/>
        </p:xfrm>
        <a:graphic>
          <a:graphicData uri="http://schemas.openxmlformats.org/presentationml/2006/ole">
            <mc:AlternateContent xmlns:mc="http://schemas.openxmlformats.org/markup-compatibility/2006">
              <mc:Choice xmlns:v="urn:schemas-microsoft-com:vml" Requires="v">
                <p:oleObj spid="_x0000_s6155" name="Chart" r:id="rId6" imgW="6095951" imgH="4057674" progId="MSGraph.Chart.8">
                  <p:embed followColorScheme="full"/>
                </p:oleObj>
              </mc:Choice>
              <mc:Fallback>
                <p:oleObj name="Chart" r:id="rId6" imgW="6095951" imgH="4057674" progId="MSGraph.Chart.8">
                  <p:embed followColorScheme="full"/>
                  <p:pic>
                    <p:nvPicPr>
                      <p:cNvPr id="0" name=""/>
                      <p:cNvPicPr>
                        <a:picLocks noChangeArrowheads="1"/>
                      </p:cNvPicPr>
                      <p:nvPr/>
                    </p:nvPicPr>
                    <p:blipFill>
                      <a:blip r:embed="rId7"/>
                      <a:srcRect l="26273" r="24785"/>
                      <a:stretch>
                        <a:fillRect/>
                      </a:stretch>
                    </p:blipFill>
                    <p:spPr bwMode="auto">
                      <a:xfrm>
                        <a:off x="4354513" y="2428875"/>
                        <a:ext cx="297497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Rectangle 4"/>
          <p:cNvSpPr>
            <a:spLocks noGrp="1" noChangeArrowheads="1"/>
          </p:cNvSpPr>
          <p:nvPr>
            <p:ph type="title"/>
          </p:nvPr>
        </p:nvSpPr>
        <p:spPr>
          <a:xfrm>
            <a:off x="457200" y="304800"/>
            <a:ext cx="8229600" cy="1143000"/>
          </a:xfrm>
        </p:spPr>
        <p:txBody>
          <a:bodyPr/>
          <a:lstStyle/>
          <a:p>
            <a:pPr>
              <a:defRPr/>
            </a:pPr>
            <a:r>
              <a:rPr lang="en-US" dirty="0" smtClean="0"/>
              <a:t>The Selection Sort Algorithm</a:t>
            </a:r>
          </a:p>
        </p:txBody>
      </p:sp>
      <p:sp>
        <p:nvSpPr>
          <p:cNvPr id="6149" name="Rectangle 5"/>
          <p:cNvSpPr>
            <a:spLocks noGrp="1" noChangeArrowheads="1"/>
          </p:cNvSpPr>
          <p:nvPr>
            <p:ph type="body" sz="half" idx="1"/>
          </p:nvPr>
        </p:nvSpPr>
        <p:spPr>
          <a:xfrm>
            <a:off x="685800" y="2811463"/>
            <a:ext cx="2435225" cy="3846512"/>
          </a:xfrm>
          <a:noFill/>
        </p:spPr>
        <p:txBody>
          <a:bodyPr/>
          <a:lstStyle/>
          <a:p>
            <a:r>
              <a:rPr lang="en-US" dirty="0" smtClean="0">
                <a:effectLst/>
              </a:rPr>
              <a:t>Find the smallest element in the unsorted side.</a:t>
            </a:r>
          </a:p>
        </p:txBody>
      </p:sp>
      <p:sp>
        <p:nvSpPr>
          <p:cNvPr id="6150"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6151" name="Rectangle 7"/>
          <p:cNvSpPr>
            <a:spLocks noChangeArrowheads="1"/>
          </p:cNvSpPr>
          <p:nvPr/>
        </p:nvSpPr>
        <p:spPr bwMode="auto">
          <a:xfrm>
            <a:off x="4313238" y="1936750"/>
            <a:ext cx="2128837"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6152"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p:spPr>
        <p:txBody>
          <a:bodyPr/>
          <a:lstStyle/>
          <a:p>
            <a:endParaRPr lang="en-US"/>
          </a:p>
        </p:txBody>
      </p:sp>
      <p:sp>
        <p:nvSpPr>
          <p:cNvPr id="6153" name="Rectangle 9"/>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extLst>
      <p:ext uri="{BB962C8B-B14F-4D97-AF65-F5344CB8AC3E}">
        <p14:creationId xmlns:p14="http://schemas.microsoft.com/office/powerpoint/2010/main" val="898494396"/>
      </p:ext>
    </p:extLst>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7178" name="Chart" r:id="rId4" imgW="6095951" imgH="4057674" progId="MSGraph.Chart.8">
                  <p:embed followColorScheme="full"/>
                </p:oleObj>
              </mc:Choice>
              <mc:Fallback>
                <p:oleObj name="Chart" r:id="rId4" imgW="6095951" imgH="405767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3"/>
          <p:cNvGraphicFramePr>
            <a:graphicFrameLocks/>
          </p:cNvGraphicFramePr>
          <p:nvPr/>
        </p:nvGraphicFramePr>
        <p:xfrm>
          <a:off x="4953000" y="2428875"/>
          <a:ext cx="3446463" cy="4043363"/>
        </p:xfrm>
        <a:graphic>
          <a:graphicData uri="http://schemas.openxmlformats.org/presentationml/2006/ole">
            <mc:AlternateContent xmlns:mc="http://schemas.openxmlformats.org/markup-compatibility/2006">
              <mc:Choice xmlns:v="urn:schemas-microsoft-com:vml" Requires="v">
                <p:oleObj spid="_x0000_s7179" name="Chart" r:id="rId6" imgW="6095951" imgH="4057674" progId="MSGraph.Chart.8">
                  <p:embed followColorScheme="full"/>
                </p:oleObj>
              </mc:Choice>
              <mc:Fallback>
                <p:oleObj name="Chart" r:id="rId6" imgW="6095951" imgH="4057674" progId="MSGraph.Chart.8">
                  <p:embed followColorScheme="full"/>
                  <p:pic>
                    <p:nvPicPr>
                      <p:cNvPr id="0" name=""/>
                      <p:cNvPicPr>
                        <a:picLocks noChangeArrowheads="1"/>
                      </p:cNvPicPr>
                      <p:nvPr/>
                    </p:nvPicPr>
                    <p:blipFill>
                      <a:blip r:embed="rId7"/>
                      <a:srcRect l="36118" r="7182"/>
                      <a:stretch>
                        <a:fillRect/>
                      </a:stretch>
                    </p:blipFill>
                    <p:spPr bwMode="auto">
                      <a:xfrm>
                        <a:off x="4953000" y="2428875"/>
                        <a:ext cx="344646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Rectangle 4"/>
          <p:cNvSpPr>
            <a:spLocks noGrp="1" noChangeArrowheads="1"/>
          </p:cNvSpPr>
          <p:nvPr>
            <p:ph type="title"/>
          </p:nvPr>
        </p:nvSpPr>
        <p:spPr>
          <a:xfrm>
            <a:off x="457200" y="304800"/>
            <a:ext cx="8229600" cy="1143000"/>
          </a:xfrm>
        </p:spPr>
        <p:txBody>
          <a:bodyPr/>
          <a:lstStyle/>
          <a:p>
            <a:pPr>
              <a:defRPr/>
            </a:pPr>
            <a:r>
              <a:rPr lang="en-US" dirty="0" smtClean="0"/>
              <a:t>The Selection Sort Algorithm</a:t>
            </a:r>
          </a:p>
        </p:txBody>
      </p:sp>
      <p:sp>
        <p:nvSpPr>
          <p:cNvPr id="7173" name="Rectangle 5"/>
          <p:cNvSpPr>
            <a:spLocks noGrp="1" noChangeArrowheads="1"/>
          </p:cNvSpPr>
          <p:nvPr>
            <p:ph type="body" sz="half" idx="1"/>
          </p:nvPr>
        </p:nvSpPr>
        <p:spPr>
          <a:xfrm>
            <a:off x="228600" y="2209800"/>
            <a:ext cx="2667000" cy="4419600"/>
          </a:xfrm>
          <a:noFill/>
        </p:spPr>
        <p:txBody>
          <a:bodyPr/>
          <a:lstStyle/>
          <a:p>
            <a:r>
              <a:rPr lang="en-US" dirty="0" smtClean="0">
                <a:effectLst/>
              </a:rPr>
              <a:t>Find the smallest element in the unsorted side.</a:t>
            </a:r>
          </a:p>
          <a:p>
            <a:r>
              <a:rPr lang="en-US" dirty="0" smtClean="0">
                <a:effectLst/>
              </a:rPr>
              <a:t>Swap with the front of the unsorted side.</a:t>
            </a:r>
          </a:p>
        </p:txBody>
      </p:sp>
      <p:sp>
        <p:nvSpPr>
          <p:cNvPr id="7174"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7175" name="Rectangle 7"/>
          <p:cNvSpPr>
            <a:spLocks noChangeArrowheads="1"/>
          </p:cNvSpPr>
          <p:nvPr/>
        </p:nvSpPr>
        <p:spPr bwMode="auto">
          <a:xfrm>
            <a:off x="4313238" y="1936750"/>
            <a:ext cx="2128837"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7176"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p:spPr>
        <p:txBody>
          <a:bodyPr/>
          <a:lstStyle/>
          <a:p>
            <a:endParaRPr lang="en-US"/>
          </a:p>
        </p:txBody>
      </p:sp>
      <p:sp>
        <p:nvSpPr>
          <p:cNvPr id="7177" name="Rectangle 9"/>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Tree>
    <p:extLst>
      <p:ext uri="{BB962C8B-B14F-4D97-AF65-F5344CB8AC3E}">
        <p14:creationId xmlns:p14="http://schemas.microsoft.com/office/powerpoint/2010/main" val="984990044"/>
      </p:ext>
    </p:extLst>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8202" name="Chart" r:id="rId4" imgW="6095951" imgH="4057674" progId="MSGraph.Chart.8">
                  <p:embed followColorScheme="full"/>
                </p:oleObj>
              </mc:Choice>
              <mc:Fallback>
                <p:oleObj name="Chart" r:id="rId4" imgW="6095951" imgH="405767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3"/>
          <p:cNvGraphicFramePr>
            <a:graphicFrameLocks/>
          </p:cNvGraphicFramePr>
          <p:nvPr/>
        </p:nvGraphicFramePr>
        <p:xfrm>
          <a:off x="4953000" y="2428875"/>
          <a:ext cx="3446463" cy="4043363"/>
        </p:xfrm>
        <a:graphic>
          <a:graphicData uri="http://schemas.openxmlformats.org/presentationml/2006/ole">
            <mc:AlternateContent xmlns:mc="http://schemas.openxmlformats.org/markup-compatibility/2006">
              <mc:Choice xmlns:v="urn:schemas-microsoft-com:vml" Requires="v">
                <p:oleObj spid="_x0000_s8203" name="Chart" r:id="rId6" imgW="6095951" imgH="4057674" progId="MSGraph.Chart.8">
                  <p:embed followColorScheme="full"/>
                </p:oleObj>
              </mc:Choice>
              <mc:Fallback>
                <p:oleObj name="Chart" r:id="rId6" imgW="6095951" imgH="4057674" progId="MSGraph.Chart.8">
                  <p:embed followColorScheme="full"/>
                  <p:pic>
                    <p:nvPicPr>
                      <p:cNvPr id="0" name=""/>
                      <p:cNvPicPr>
                        <a:picLocks noChangeArrowheads="1"/>
                      </p:cNvPicPr>
                      <p:nvPr/>
                    </p:nvPicPr>
                    <p:blipFill>
                      <a:blip r:embed="rId7"/>
                      <a:srcRect l="36118" r="7182"/>
                      <a:stretch>
                        <a:fillRect/>
                      </a:stretch>
                    </p:blipFill>
                    <p:spPr bwMode="auto">
                      <a:xfrm>
                        <a:off x="4953000" y="2428875"/>
                        <a:ext cx="344646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Rectangle 4"/>
          <p:cNvSpPr>
            <a:spLocks noGrp="1" noChangeArrowheads="1"/>
          </p:cNvSpPr>
          <p:nvPr>
            <p:ph type="title"/>
          </p:nvPr>
        </p:nvSpPr>
        <p:spPr>
          <a:xfrm>
            <a:off x="457200" y="228600"/>
            <a:ext cx="8229600" cy="1143000"/>
          </a:xfrm>
        </p:spPr>
        <p:txBody>
          <a:bodyPr/>
          <a:lstStyle/>
          <a:p>
            <a:pPr>
              <a:defRPr/>
            </a:pPr>
            <a:r>
              <a:rPr lang="en-US" dirty="0" smtClean="0"/>
              <a:t>The Selection Sort Algorithm</a:t>
            </a:r>
          </a:p>
        </p:txBody>
      </p:sp>
      <p:sp>
        <p:nvSpPr>
          <p:cNvPr id="8197" name="Rectangle 5"/>
          <p:cNvSpPr>
            <a:spLocks noGrp="1" noChangeArrowheads="1"/>
          </p:cNvSpPr>
          <p:nvPr>
            <p:ph type="body" sz="half" idx="1"/>
          </p:nvPr>
        </p:nvSpPr>
        <p:spPr>
          <a:xfrm>
            <a:off x="685800" y="2176463"/>
            <a:ext cx="2435225" cy="4481512"/>
          </a:xfrm>
          <a:noFill/>
        </p:spPr>
        <p:txBody>
          <a:bodyPr/>
          <a:lstStyle/>
          <a:p>
            <a:r>
              <a:rPr lang="en-US" dirty="0" smtClean="0">
                <a:effectLst/>
              </a:rPr>
              <a:t>We have increased the size of the sorted side by one element.</a:t>
            </a:r>
          </a:p>
        </p:txBody>
      </p:sp>
      <p:sp>
        <p:nvSpPr>
          <p:cNvPr id="8198"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8199" name="Rectangle 7"/>
          <p:cNvSpPr>
            <a:spLocks noChangeArrowheads="1"/>
          </p:cNvSpPr>
          <p:nvPr/>
        </p:nvSpPr>
        <p:spPr bwMode="auto">
          <a:xfrm>
            <a:off x="5099050" y="1936750"/>
            <a:ext cx="2128838"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a:t>
            </a:r>
            <a:r>
              <a:rPr lang="en-US" b="1" dirty="0">
                <a:solidFill>
                  <a:srgbClr val="FFFFFF"/>
                </a:solidFill>
              </a:rPr>
              <a:t> side</a:t>
            </a:r>
          </a:p>
        </p:txBody>
      </p:sp>
      <p:sp>
        <p:nvSpPr>
          <p:cNvPr id="8200" name="Rectangle 8"/>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8201" name="Line 9"/>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p:spPr>
        <p:txBody>
          <a:bodyPr/>
          <a:lstStyle/>
          <a:p>
            <a:endParaRPr lang="en-US"/>
          </a:p>
        </p:txBody>
      </p:sp>
    </p:spTree>
    <p:extLst>
      <p:ext uri="{BB962C8B-B14F-4D97-AF65-F5344CB8AC3E}">
        <p14:creationId xmlns:p14="http://schemas.microsoft.com/office/powerpoint/2010/main" val="3562572489"/>
      </p:ext>
    </p:extLst>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9226" name="Chart" r:id="rId4" imgW="6095951" imgH="4057674" progId="MSGraph.Chart.8">
                  <p:embed followColorScheme="full"/>
                </p:oleObj>
              </mc:Choice>
              <mc:Fallback>
                <p:oleObj name="Chart" r:id="rId4" imgW="6095951" imgH="405767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3"/>
          <p:cNvGraphicFramePr>
            <a:graphicFrameLocks/>
          </p:cNvGraphicFramePr>
          <p:nvPr/>
        </p:nvGraphicFramePr>
        <p:xfrm>
          <a:off x="4953000" y="2428875"/>
          <a:ext cx="2395538" cy="4043363"/>
        </p:xfrm>
        <a:graphic>
          <a:graphicData uri="http://schemas.openxmlformats.org/presentationml/2006/ole">
            <mc:AlternateContent xmlns:mc="http://schemas.openxmlformats.org/markup-compatibility/2006">
              <mc:Choice xmlns:v="urn:schemas-microsoft-com:vml" Requires="v">
                <p:oleObj spid="_x0000_s9227" name="Chart" r:id="rId6" imgW="6095951" imgH="4057674" progId="MSGraph.Chart.8">
                  <p:embed followColorScheme="full"/>
                </p:oleObj>
              </mc:Choice>
              <mc:Fallback>
                <p:oleObj name="Chart" r:id="rId6" imgW="6095951" imgH="4057674" progId="MSGraph.Chart.8">
                  <p:embed followColorScheme="full"/>
                  <p:pic>
                    <p:nvPicPr>
                      <p:cNvPr id="0" name=""/>
                      <p:cNvPicPr>
                        <a:picLocks noChangeArrowheads="1"/>
                      </p:cNvPicPr>
                      <p:nvPr/>
                    </p:nvPicPr>
                    <p:blipFill>
                      <a:blip r:embed="rId7"/>
                      <a:srcRect l="36118" r="24472"/>
                      <a:stretch>
                        <a:fillRect/>
                      </a:stretch>
                    </p:blipFill>
                    <p:spPr bwMode="auto">
                      <a:xfrm>
                        <a:off x="4953000" y="2428875"/>
                        <a:ext cx="2395538"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2" name="Rectangle 4"/>
          <p:cNvSpPr>
            <a:spLocks noGrp="1" noChangeArrowheads="1"/>
          </p:cNvSpPr>
          <p:nvPr>
            <p:ph type="title"/>
          </p:nvPr>
        </p:nvSpPr>
        <p:spPr>
          <a:xfrm>
            <a:off x="381000" y="304800"/>
            <a:ext cx="8229600" cy="1143000"/>
          </a:xfrm>
        </p:spPr>
        <p:txBody>
          <a:bodyPr/>
          <a:lstStyle/>
          <a:p>
            <a:pPr>
              <a:defRPr/>
            </a:pPr>
            <a:r>
              <a:rPr lang="en-US" dirty="0" smtClean="0"/>
              <a:t>The Selection Sort Algorithm</a:t>
            </a:r>
          </a:p>
        </p:txBody>
      </p:sp>
      <p:sp>
        <p:nvSpPr>
          <p:cNvPr id="9221" name="Rectangle 5"/>
          <p:cNvSpPr>
            <a:spLocks noGrp="1" noChangeArrowheads="1"/>
          </p:cNvSpPr>
          <p:nvPr>
            <p:ph type="body" sz="half" idx="1"/>
          </p:nvPr>
        </p:nvSpPr>
        <p:spPr>
          <a:xfrm>
            <a:off x="685800" y="2811463"/>
            <a:ext cx="2435225" cy="3846512"/>
          </a:xfrm>
          <a:noFill/>
        </p:spPr>
        <p:txBody>
          <a:bodyPr/>
          <a:lstStyle/>
          <a:p>
            <a:r>
              <a:rPr lang="en-US" smtClean="0">
                <a:effectLst/>
              </a:rPr>
              <a:t>The process continues...</a:t>
            </a:r>
          </a:p>
        </p:txBody>
      </p:sp>
      <p:sp>
        <p:nvSpPr>
          <p:cNvPr id="9222"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9223" name="Rectangle 7"/>
          <p:cNvSpPr>
            <a:spLocks noChangeArrowheads="1"/>
          </p:cNvSpPr>
          <p:nvPr/>
        </p:nvSpPr>
        <p:spPr bwMode="auto">
          <a:xfrm>
            <a:off x="5099050" y="1936750"/>
            <a:ext cx="2128838"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22536" name="AutoShape 8"/>
          <p:cNvSpPr>
            <a:spLocks noChangeArrowheads="1"/>
          </p:cNvSpPr>
          <p:nvPr/>
        </p:nvSpPr>
        <p:spPr bwMode="auto">
          <a:xfrm rot="16200000" flipH="1">
            <a:off x="7085012" y="2670176"/>
            <a:ext cx="1419225" cy="2476500"/>
          </a:xfrm>
          <a:prstGeom prst="rightArrow">
            <a:avLst>
              <a:gd name="adj1" fmla="val 50000"/>
              <a:gd name="adj2" fmla="val 50005"/>
            </a:avLst>
          </a:prstGeom>
          <a:solidFill>
            <a:srgbClr val="00B0F0"/>
          </a:solidFill>
          <a:ln w="12700">
            <a:solidFill>
              <a:srgbClr val="000000"/>
            </a:solidFill>
            <a:miter lim="800000"/>
            <a:headEnd/>
            <a:tailEnd/>
          </a:ln>
          <a:effectLst>
            <a:outerShdw dist="107763" dir="2700000" algn="ctr" rotWithShape="0">
              <a:srgbClr val="000000">
                <a:alpha val="50000"/>
              </a:srgbClr>
            </a:outerShdw>
          </a:effectLst>
        </p:spPr>
        <p:txBody>
          <a:bodyPr vert="eaVert" wrap="none" lIns="90488" tIns="44450" rIns="90488" bIns="44450" anchor="ctr"/>
          <a:lstStyle/>
          <a:p>
            <a:pPr algn="ctr">
              <a:defRPr/>
            </a:pPr>
            <a:r>
              <a:rPr lang="en-US" sz="2000" b="1" dirty="0">
                <a:solidFill>
                  <a:schemeClr val="accent3"/>
                </a:solidFill>
                <a:effectLst/>
                <a:latin typeface="Arial" charset="0"/>
              </a:rPr>
              <a:t>Smallest</a:t>
            </a:r>
          </a:p>
          <a:p>
            <a:pPr algn="ctr">
              <a:defRPr/>
            </a:pPr>
            <a:r>
              <a:rPr lang="en-US" sz="2000" b="1" dirty="0">
                <a:solidFill>
                  <a:schemeClr val="accent3"/>
                </a:solidFill>
                <a:effectLst/>
                <a:latin typeface="Arial" charset="0"/>
              </a:rPr>
              <a:t>from</a:t>
            </a:r>
          </a:p>
          <a:p>
            <a:pPr algn="ctr">
              <a:defRPr/>
            </a:pPr>
            <a:r>
              <a:rPr lang="en-US" sz="2000" b="1" dirty="0">
                <a:solidFill>
                  <a:schemeClr val="accent3"/>
                </a:solidFill>
                <a:effectLst/>
                <a:latin typeface="Arial" charset="0"/>
              </a:rPr>
              <a:t>unsorted</a:t>
            </a:r>
          </a:p>
        </p:txBody>
      </p:sp>
      <p:sp>
        <p:nvSpPr>
          <p:cNvPr id="9225" name="Rectangle 9"/>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9226" name="Line 10"/>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p:spPr>
        <p:txBody>
          <a:bodyPr/>
          <a:lstStyle/>
          <a:p>
            <a:endParaRPr lang="en-US"/>
          </a:p>
        </p:txBody>
      </p:sp>
    </p:spTree>
    <p:extLst>
      <p:ext uri="{BB962C8B-B14F-4D97-AF65-F5344CB8AC3E}">
        <p14:creationId xmlns:p14="http://schemas.microsoft.com/office/powerpoint/2010/main" val="541653128"/>
      </p:ext>
    </p:extLst>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0250" name="Chart" r:id="rId4" imgW="6095951" imgH="4057674" progId="MSGraph.Chart.8">
                  <p:embed followColorScheme="full"/>
                </p:oleObj>
              </mc:Choice>
              <mc:Fallback>
                <p:oleObj name="Chart" r:id="rId4" imgW="6095951" imgH="405767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3"/>
          <p:cNvGraphicFramePr>
            <a:graphicFrameLocks/>
          </p:cNvGraphicFramePr>
          <p:nvPr/>
        </p:nvGraphicFramePr>
        <p:xfrm>
          <a:off x="5768975" y="2428875"/>
          <a:ext cx="2576513" cy="4043363"/>
        </p:xfrm>
        <a:graphic>
          <a:graphicData uri="http://schemas.openxmlformats.org/presentationml/2006/ole">
            <mc:AlternateContent xmlns:mc="http://schemas.openxmlformats.org/markup-compatibility/2006">
              <mc:Choice xmlns:v="urn:schemas-microsoft-com:vml" Requires="v">
                <p:oleObj spid="_x0000_s10251" name="Chart" r:id="rId6" imgW="6095951" imgH="4057674" progId="MSGraph.Chart.8">
                  <p:embed followColorScheme="full"/>
                </p:oleObj>
              </mc:Choice>
              <mc:Fallback>
                <p:oleObj name="Chart" r:id="rId6" imgW="6095951" imgH="4057674" progId="MSGraph.Chart.8">
                  <p:embed followColorScheme="full"/>
                  <p:pic>
                    <p:nvPicPr>
                      <p:cNvPr id="0" name=""/>
                      <p:cNvPicPr>
                        <a:picLocks noChangeArrowheads="1"/>
                      </p:cNvPicPr>
                      <p:nvPr/>
                    </p:nvPicPr>
                    <p:blipFill>
                      <a:blip r:embed="rId7"/>
                      <a:srcRect l="49541" r="8070"/>
                      <a:stretch>
                        <a:fillRect/>
                      </a:stretch>
                    </p:blipFill>
                    <p:spPr bwMode="auto">
                      <a:xfrm>
                        <a:off x="5768975" y="2428875"/>
                        <a:ext cx="2576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Rectangle 4"/>
          <p:cNvSpPr>
            <a:spLocks noGrp="1" noChangeArrowheads="1"/>
          </p:cNvSpPr>
          <p:nvPr>
            <p:ph type="title"/>
          </p:nvPr>
        </p:nvSpPr>
        <p:spPr>
          <a:xfrm>
            <a:off x="457200" y="381000"/>
            <a:ext cx="8229600" cy="1143000"/>
          </a:xfrm>
        </p:spPr>
        <p:txBody>
          <a:bodyPr/>
          <a:lstStyle/>
          <a:p>
            <a:pPr>
              <a:defRPr/>
            </a:pPr>
            <a:r>
              <a:rPr lang="en-US" dirty="0" smtClean="0"/>
              <a:t>The Selection Sort Algorithm</a:t>
            </a:r>
          </a:p>
        </p:txBody>
      </p:sp>
      <p:sp>
        <p:nvSpPr>
          <p:cNvPr id="10245" name="Rectangle 5"/>
          <p:cNvSpPr>
            <a:spLocks noGrp="1" noChangeArrowheads="1"/>
          </p:cNvSpPr>
          <p:nvPr>
            <p:ph type="body" sz="half" idx="1"/>
          </p:nvPr>
        </p:nvSpPr>
        <p:spPr>
          <a:xfrm>
            <a:off x="685800" y="2811463"/>
            <a:ext cx="2435225" cy="3846512"/>
          </a:xfrm>
          <a:noFill/>
        </p:spPr>
        <p:txBody>
          <a:bodyPr/>
          <a:lstStyle/>
          <a:p>
            <a:r>
              <a:rPr lang="en-US" smtClean="0">
                <a:effectLst/>
              </a:rPr>
              <a:t>The process continues...</a:t>
            </a:r>
          </a:p>
        </p:txBody>
      </p:sp>
      <p:sp>
        <p:nvSpPr>
          <p:cNvPr id="10246"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10247" name="Rectangle 7"/>
          <p:cNvSpPr>
            <a:spLocks noChangeArrowheads="1"/>
          </p:cNvSpPr>
          <p:nvPr/>
        </p:nvSpPr>
        <p:spPr bwMode="auto">
          <a:xfrm>
            <a:off x="5099050" y="1936750"/>
            <a:ext cx="2128838"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10248" name="Rectangle 8"/>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0249" name="Line 9"/>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p:spPr>
        <p:txBody>
          <a:bodyPr/>
          <a:lstStyle/>
          <a:p>
            <a:endParaRPr lang="en-US"/>
          </a:p>
        </p:txBody>
      </p:sp>
      <p:sp>
        <p:nvSpPr>
          <p:cNvPr id="24586" name="AutoShape 10"/>
          <p:cNvSpPr>
            <a:spLocks noChangeArrowheads="1"/>
          </p:cNvSpPr>
          <p:nvPr/>
        </p:nvSpPr>
        <p:spPr bwMode="auto">
          <a:xfrm rot="14580000" flipH="1">
            <a:off x="4183062" y="2743201"/>
            <a:ext cx="1419225" cy="2476500"/>
          </a:xfrm>
          <a:prstGeom prst="rightArrow">
            <a:avLst>
              <a:gd name="adj1" fmla="val 50000"/>
              <a:gd name="adj2" fmla="val 50005"/>
            </a:avLst>
          </a:prstGeom>
          <a:solidFill>
            <a:srgbClr val="00B0F0"/>
          </a:solidFill>
          <a:ln w="12700">
            <a:solidFill>
              <a:srgbClr val="000000"/>
            </a:solidFill>
            <a:miter lim="800000"/>
            <a:headEnd/>
            <a:tailEnd/>
          </a:ln>
          <a:effectLst>
            <a:outerShdw dist="107763" dir="2700000" algn="ctr" rotWithShape="0">
              <a:srgbClr val="000000">
                <a:alpha val="50000"/>
              </a:srgbClr>
            </a:outerShdw>
          </a:effectLst>
        </p:spPr>
        <p:txBody>
          <a:bodyPr vert="eaVert" wrap="none" lIns="90488" tIns="44450" rIns="90488" bIns="44450" anchor="ctr"/>
          <a:lstStyle/>
          <a:p>
            <a:pPr algn="ctr">
              <a:defRPr/>
            </a:pPr>
            <a:r>
              <a:rPr lang="en-US" sz="2000" b="1" dirty="0">
                <a:solidFill>
                  <a:schemeClr val="accent3"/>
                </a:solidFill>
                <a:effectLst/>
                <a:latin typeface="Arial" charset="0"/>
              </a:rPr>
              <a:t>Swap</a:t>
            </a:r>
          </a:p>
          <a:p>
            <a:pPr algn="ctr">
              <a:defRPr/>
            </a:pPr>
            <a:r>
              <a:rPr lang="en-US" sz="2000" b="1" dirty="0">
                <a:solidFill>
                  <a:schemeClr val="accent3"/>
                </a:solidFill>
                <a:effectLst/>
                <a:latin typeface="Arial" charset="0"/>
              </a:rPr>
              <a:t>with</a:t>
            </a:r>
          </a:p>
          <a:p>
            <a:pPr algn="ctr">
              <a:defRPr/>
            </a:pPr>
            <a:r>
              <a:rPr lang="en-US" sz="2000" b="1" dirty="0">
                <a:solidFill>
                  <a:schemeClr val="accent3"/>
                </a:solidFill>
                <a:effectLst/>
                <a:latin typeface="Arial" charset="0"/>
              </a:rPr>
              <a:t>front</a:t>
            </a:r>
          </a:p>
        </p:txBody>
      </p:sp>
    </p:spTree>
    <p:extLst>
      <p:ext uri="{BB962C8B-B14F-4D97-AF65-F5344CB8AC3E}">
        <p14:creationId xmlns:p14="http://schemas.microsoft.com/office/powerpoint/2010/main" val="1270946402"/>
      </p:ext>
    </p:extLst>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1274" name="Chart" r:id="rId4" imgW="6095951" imgH="4057674" progId="MSGraph.Chart.8">
                  <p:embed followColorScheme="full"/>
                </p:oleObj>
              </mc:Choice>
              <mc:Fallback>
                <p:oleObj name="Chart" r:id="rId4" imgW="6095951" imgH="405767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3"/>
          <p:cNvGraphicFramePr>
            <a:graphicFrameLocks/>
          </p:cNvGraphicFramePr>
          <p:nvPr/>
        </p:nvGraphicFramePr>
        <p:xfrm>
          <a:off x="5768975" y="2428875"/>
          <a:ext cx="2576513" cy="4043363"/>
        </p:xfrm>
        <a:graphic>
          <a:graphicData uri="http://schemas.openxmlformats.org/presentationml/2006/ole">
            <mc:AlternateContent xmlns:mc="http://schemas.openxmlformats.org/markup-compatibility/2006">
              <mc:Choice xmlns:v="urn:schemas-microsoft-com:vml" Requires="v">
                <p:oleObj spid="_x0000_s11275" name="Chart" r:id="rId6" imgW="6095951" imgH="4057674" progId="MSGraph.Chart.8">
                  <p:embed followColorScheme="full"/>
                </p:oleObj>
              </mc:Choice>
              <mc:Fallback>
                <p:oleObj name="Chart" r:id="rId6" imgW="6095951" imgH="4057674" progId="MSGraph.Chart.8">
                  <p:embed followColorScheme="full"/>
                  <p:pic>
                    <p:nvPicPr>
                      <p:cNvPr id="0" name=""/>
                      <p:cNvPicPr>
                        <a:picLocks noChangeArrowheads="1"/>
                      </p:cNvPicPr>
                      <p:nvPr/>
                    </p:nvPicPr>
                    <p:blipFill>
                      <a:blip r:embed="rId7"/>
                      <a:srcRect l="49541" r="8070"/>
                      <a:stretch>
                        <a:fillRect/>
                      </a:stretch>
                    </p:blipFill>
                    <p:spPr bwMode="auto">
                      <a:xfrm>
                        <a:off x="5768975" y="2428875"/>
                        <a:ext cx="2576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8" name="Rectangle 4"/>
          <p:cNvSpPr>
            <a:spLocks noGrp="1" noChangeArrowheads="1"/>
          </p:cNvSpPr>
          <p:nvPr>
            <p:ph type="title"/>
          </p:nvPr>
        </p:nvSpPr>
        <p:spPr>
          <a:xfrm>
            <a:off x="457200" y="152400"/>
            <a:ext cx="8229600" cy="1143000"/>
          </a:xfrm>
        </p:spPr>
        <p:txBody>
          <a:bodyPr/>
          <a:lstStyle/>
          <a:p>
            <a:pPr>
              <a:defRPr/>
            </a:pPr>
            <a:r>
              <a:rPr lang="en-US" dirty="0" smtClean="0"/>
              <a:t>The Selection Sort Algorithm</a:t>
            </a:r>
          </a:p>
        </p:txBody>
      </p:sp>
      <p:sp>
        <p:nvSpPr>
          <p:cNvPr id="11269" name="Rectangle 5"/>
          <p:cNvSpPr>
            <a:spLocks noGrp="1" noChangeArrowheads="1"/>
          </p:cNvSpPr>
          <p:nvPr>
            <p:ph type="body" sz="half" idx="1"/>
          </p:nvPr>
        </p:nvSpPr>
        <p:spPr>
          <a:xfrm>
            <a:off x="228600" y="2811463"/>
            <a:ext cx="2435225" cy="3846512"/>
          </a:xfrm>
          <a:noFill/>
        </p:spPr>
        <p:txBody>
          <a:bodyPr/>
          <a:lstStyle/>
          <a:p>
            <a:r>
              <a:rPr lang="en-US" dirty="0" smtClean="0">
                <a:effectLst/>
              </a:rPr>
              <a:t>The process continues...</a:t>
            </a:r>
          </a:p>
        </p:txBody>
      </p:sp>
      <p:sp>
        <p:nvSpPr>
          <p:cNvPr id="11270" name="Rectangle 6"/>
          <p:cNvSpPr>
            <a:spLocks noChangeArrowheads="1"/>
          </p:cNvSpPr>
          <p:nvPr/>
        </p:nvSpPr>
        <p:spPr bwMode="auto">
          <a:xfrm>
            <a:off x="36655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11271" name="Rectangle 7"/>
          <p:cNvSpPr>
            <a:spLocks noChangeArrowheads="1"/>
          </p:cNvSpPr>
          <p:nvPr/>
        </p:nvSpPr>
        <p:spPr bwMode="auto">
          <a:xfrm>
            <a:off x="5849938" y="1936750"/>
            <a:ext cx="2128837"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26632" name="AutoShape 8"/>
          <p:cNvSpPr>
            <a:spLocks noChangeArrowheads="1"/>
          </p:cNvSpPr>
          <p:nvPr/>
        </p:nvSpPr>
        <p:spPr bwMode="auto">
          <a:xfrm>
            <a:off x="1330325" y="1295400"/>
            <a:ext cx="2163763" cy="1620838"/>
          </a:xfrm>
          <a:prstGeom prst="rightArrow">
            <a:avLst>
              <a:gd name="adj1" fmla="val 50000"/>
              <a:gd name="adj2" fmla="val 66754"/>
            </a:avLst>
          </a:prstGeom>
          <a:solidFill>
            <a:srgbClr val="00B0F0"/>
          </a:solidFill>
          <a:ln w="12700">
            <a:solidFill>
              <a:srgbClr val="000000"/>
            </a:solidFill>
            <a:miter lim="800000"/>
            <a:headEnd/>
            <a:tailEnd/>
          </a:ln>
          <a:effectLst>
            <a:outerShdw dist="107763" dir="2700000" algn="ctr" rotWithShape="0">
              <a:srgbClr val="000000">
                <a:alpha val="50000"/>
              </a:srgbClr>
            </a:outerShdw>
          </a:effectLst>
        </p:spPr>
        <p:txBody>
          <a:bodyPr wrap="none" lIns="90488" tIns="44450" rIns="90488" bIns="44450" anchor="ctr"/>
          <a:lstStyle/>
          <a:p>
            <a:pPr algn="ctr">
              <a:defRPr/>
            </a:pPr>
            <a:r>
              <a:rPr lang="en-US" sz="2000" b="1" dirty="0">
                <a:solidFill>
                  <a:schemeClr val="accent3"/>
                </a:solidFill>
                <a:effectLst/>
                <a:latin typeface="Arial" charset="0"/>
              </a:rPr>
              <a:t>Sorted side</a:t>
            </a:r>
          </a:p>
          <a:p>
            <a:pPr algn="ctr">
              <a:defRPr/>
            </a:pPr>
            <a:r>
              <a:rPr lang="en-US" sz="2000" b="1" dirty="0">
                <a:solidFill>
                  <a:schemeClr val="accent3"/>
                </a:solidFill>
                <a:effectLst/>
                <a:latin typeface="Arial" charset="0"/>
              </a:rPr>
              <a:t>is bigger</a:t>
            </a:r>
          </a:p>
        </p:txBody>
      </p:sp>
      <p:sp>
        <p:nvSpPr>
          <p:cNvPr id="11273" name="Rectangle 9"/>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1274" name="Line 10"/>
          <p:cNvSpPr>
            <a:spLocks noChangeShapeType="1"/>
          </p:cNvSpPr>
          <p:nvPr/>
        </p:nvSpPr>
        <p:spPr bwMode="auto">
          <a:xfrm>
            <a:off x="5818188" y="2049463"/>
            <a:ext cx="0" cy="4554537"/>
          </a:xfrm>
          <a:prstGeom prst="line">
            <a:avLst/>
          </a:prstGeom>
          <a:noFill/>
          <a:ln w="12700">
            <a:solidFill>
              <a:schemeClr val="accent2"/>
            </a:solidFill>
            <a:prstDash val="lgDash"/>
            <a:round/>
            <a:headEnd/>
            <a:tailEnd/>
          </a:ln>
        </p:spPr>
        <p:txBody>
          <a:bodyPr/>
          <a:lstStyle/>
          <a:p>
            <a:endParaRPr lang="en-US"/>
          </a:p>
        </p:txBody>
      </p:sp>
    </p:spTree>
    <p:extLst>
      <p:ext uri="{BB962C8B-B14F-4D97-AF65-F5344CB8AC3E}">
        <p14:creationId xmlns:p14="http://schemas.microsoft.com/office/powerpoint/2010/main" val="4066332393"/>
      </p:ext>
    </p:extLst>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Objectives Overview</a:t>
            </a:r>
          </a:p>
        </p:txBody>
      </p:sp>
      <p:sp>
        <p:nvSpPr>
          <p:cNvPr id="3" name="Content Placeholder 2"/>
          <p:cNvSpPr>
            <a:spLocks noGrp="1"/>
          </p:cNvSpPr>
          <p:nvPr>
            <p:ph idx="1"/>
          </p:nvPr>
        </p:nvSpPr>
        <p:spPr/>
        <p:txBody>
          <a:bodyPr/>
          <a:lstStyle/>
          <a:p>
            <a:pPr>
              <a:lnSpc>
                <a:spcPct val="150000"/>
              </a:lnSpc>
            </a:pPr>
            <a:r>
              <a:rPr lang="en-US" dirty="0"/>
              <a:t>Selection Sort</a:t>
            </a:r>
          </a:p>
          <a:p>
            <a:pPr lvl="1">
              <a:lnSpc>
                <a:spcPct val="150000"/>
              </a:lnSpc>
            </a:pPr>
            <a:r>
              <a:rPr lang="en-US" dirty="0"/>
              <a:t>Concept and Algorithm</a:t>
            </a:r>
          </a:p>
          <a:p>
            <a:pPr lvl="1">
              <a:lnSpc>
                <a:spcPct val="150000"/>
              </a:lnSpc>
            </a:pPr>
            <a:r>
              <a:rPr lang="en-US" dirty="0"/>
              <a:t>Code and Implementation</a:t>
            </a:r>
          </a:p>
          <a:p>
            <a:pPr>
              <a:lnSpc>
                <a:spcPct val="150000"/>
              </a:lnSpc>
            </a:pPr>
            <a:endParaRPr lang="en-US" dirty="0"/>
          </a:p>
        </p:txBody>
      </p:sp>
    </p:spTree>
    <p:extLst>
      <p:ext uri="{BB962C8B-B14F-4D97-AF65-F5344CB8AC3E}">
        <p14:creationId xmlns:p14="http://schemas.microsoft.com/office/powerpoint/2010/main" val="4241248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2298" name="Chart" r:id="rId4" imgW="6095951" imgH="4057674" progId="MSGraph.Chart.8">
                  <p:embed followColorScheme="full"/>
                </p:oleObj>
              </mc:Choice>
              <mc:Fallback>
                <p:oleObj name="Chart" r:id="rId4" imgW="6095951" imgH="405767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3"/>
          <p:cNvGraphicFramePr>
            <a:graphicFrameLocks/>
          </p:cNvGraphicFramePr>
          <p:nvPr/>
        </p:nvGraphicFramePr>
        <p:xfrm>
          <a:off x="6586538" y="2428875"/>
          <a:ext cx="1758950" cy="4043363"/>
        </p:xfrm>
        <a:graphic>
          <a:graphicData uri="http://schemas.openxmlformats.org/presentationml/2006/ole">
            <mc:AlternateContent xmlns:mc="http://schemas.openxmlformats.org/markup-compatibility/2006">
              <mc:Choice xmlns:v="urn:schemas-microsoft-com:vml" Requires="v">
                <p:oleObj spid="_x0000_s12299" name="Chart" r:id="rId6" imgW="6095951" imgH="4057674" progId="MSGraph.Chart.8">
                  <p:embed followColorScheme="full"/>
                </p:oleObj>
              </mc:Choice>
              <mc:Fallback>
                <p:oleObj name="Chart" r:id="rId6" imgW="6095951" imgH="4057674" progId="MSGraph.Chart.8">
                  <p:embed followColorScheme="full"/>
                  <p:pic>
                    <p:nvPicPr>
                      <p:cNvPr id="0" name=""/>
                      <p:cNvPicPr>
                        <a:picLocks noChangeArrowheads="1"/>
                      </p:cNvPicPr>
                      <p:nvPr/>
                    </p:nvPicPr>
                    <p:blipFill>
                      <a:blip r:embed="rId7"/>
                      <a:srcRect l="62993" r="8070"/>
                      <a:stretch>
                        <a:fillRect/>
                      </a:stretch>
                    </p:blipFill>
                    <p:spPr bwMode="auto">
                      <a:xfrm>
                        <a:off x="6586538" y="2428875"/>
                        <a:ext cx="175895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6" name="Rectangle 4"/>
          <p:cNvSpPr>
            <a:spLocks noGrp="1" noChangeArrowheads="1"/>
          </p:cNvSpPr>
          <p:nvPr>
            <p:ph type="title"/>
          </p:nvPr>
        </p:nvSpPr>
        <p:spPr>
          <a:xfrm>
            <a:off x="510598" y="228600"/>
            <a:ext cx="8229600" cy="1143000"/>
          </a:xfrm>
        </p:spPr>
        <p:txBody>
          <a:bodyPr/>
          <a:lstStyle/>
          <a:p>
            <a:pPr>
              <a:defRPr/>
            </a:pPr>
            <a:r>
              <a:rPr lang="en-US" dirty="0" smtClean="0"/>
              <a:t>The Selection Sort Algorithm</a:t>
            </a:r>
          </a:p>
        </p:txBody>
      </p:sp>
      <p:sp>
        <p:nvSpPr>
          <p:cNvPr id="12293" name="Rectangle 5"/>
          <p:cNvSpPr>
            <a:spLocks noGrp="1" noChangeArrowheads="1"/>
          </p:cNvSpPr>
          <p:nvPr>
            <p:ph type="body" sz="half" idx="1"/>
          </p:nvPr>
        </p:nvSpPr>
        <p:spPr>
          <a:xfrm>
            <a:off x="304800" y="1676400"/>
            <a:ext cx="2667000" cy="4876800"/>
          </a:xfrm>
          <a:noFill/>
        </p:spPr>
        <p:txBody>
          <a:bodyPr>
            <a:normAutofit/>
          </a:bodyPr>
          <a:lstStyle/>
          <a:p>
            <a:r>
              <a:rPr lang="en-US" dirty="0" smtClean="0">
                <a:effectLst/>
              </a:rPr>
              <a:t>The process keeps adding one more number to the sorted side.</a:t>
            </a:r>
          </a:p>
          <a:p>
            <a:r>
              <a:rPr lang="en-US" dirty="0" smtClean="0">
                <a:effectLst/>
              </a:rPr>
              <a:t>The sorted side has the smallest numbers, arranged from small to large.</a:t>
            </a:r>
          </a:p>
        </p:txBody>
      </p:sp>
      <p:sp>
        <p:nvSpPr>
          <p:cNvPr id="12294" name="Rectangle 6"/>
          <p:cNvSpPr>
            <a:spLocks noChangeArrowheads="1"/>
          </p:cNvSpPr>
          <p:nvPr/>
        </p:nvSpPr>
        <p:spPr bwMode="auto">
          <a:xfrm>
            <a:off x="443388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dirty="0">
                <a:solidFill>
                  <a:srgbClr val="000000"/>
                </a:solidFill>
                <a:effectLst/>
              </a:rPr>
              <a:t>Sorted side</a:t>
            </a:r>
          </a:p>
        </p:txBody>
      </p:sp>
      <p:sp>
        <p:nvSpPr>
          <p:cNvPr id="12295" name="Rectangle 7"/>
          <p:cNvSpPr>
            <a:spLocks noChangeArrowheads="1"/>
          </p:cNvSpPr>
          <p:nvPr/>
        </p:nvSpPr>
        <p:spPr bwMode="auto">
          <a:xfrm>
            <a:off x="6618288" y="1936750"/>
            <a:ext cx="2128837"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12296" name="Rectangle 8"/>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2297" name="Line 9"/>
          <p:cNvSpPr>
            <a:spLocks noChangeShapeType="1"/>
          </p:cNvSpPr>
          <p:nvPr/>
        </p:nvSpPr>
        <p:spPr bwMode="auto">
          <a:xfrm>
            <a:off x="6586538" y="2049463"/>
            <a:ext cx="0" cy="4554537"/>
          </a:xfrm>
          <a:prstGeom prst="line">
            <a:avLst/>
          </a:prstGeom>
          <a:noFill/>
          <a:ln w="12700">
            <a:solidFill>
              <a:schemeClr val="accent2"/>
            </a:solidFill>
            <a:prstDash val="lgDash"/>
            <a:round/>
            <a:headEnd/>
            <a:tailEnd/>
          </a:ln>
        </p:spPr>
        <p:txBody>
          <a:bodyPr/>
          <a:lstStyle/>
          <a:p>
            <a:endParaRPr lang="en-US"/>
          </a:p>
        </p:txBody>
      </p:sp>
    </p:spTree>
    <p:extLst>
      <p:ext uri="{BB962C8B-B14F-4D97-AF65-F5344CB8AC3E}">
        <p14:creationId xmlns:p14="http://schemas.microsoft.com/office/powerpoint/2010/main" val="1840166359"/>
      </p:ext>
    </p:extLst>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3322" name="Chart" r:id="rId4" imgW="6095951" imgH="4057674" progId="MSGraph.Chart.8">
                  <p:embed followColorScheme="full"/>
                </p:oleObj>
              </mc:Choice>
              <mc:Fallback>
                <p:oleObj name="Chart" r:id="rId4" imgW="6095951" imgH="405767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3"/>
          <p:cNvGraphicFramePr>
            <a:graphicFrameLocks/>
          </p:cNvGraphicFramePr>
          <p:nvPr/>
        </p:nvGraphicFramePr>
        <p:xfrm>
          <a:off x="7348538" y="2428875"/>
          <a:ext cx="996950" cy="4043363"/>
        </p:xfrm>
        <a:graphic>
          <a:graphicData uri="http://schemas.openxmlformats.org/presentationml/2006/ole">
            <mc:AlternateContent xmlns:mc="http://schemas.openxmlformats.org/markup-compatibility/2006">
              <mc:Choice xmlns:v="urn:schemas-microsoft-com:vml" Requires="v">
                <p:oleObj spid="_x0000_s13323" name="Chart" r:id="rId6" imgW="6095951" imgH="4057674" progId="MSGraph.Chart.8">
                  <p:embed followColorScheme="full"/>
                </p:oleObj>
              </mc:Choice>
              <mc:Fallback>
                <p:oleObj name="Chart" r:id="rId6" imgW="6095951" imgH="4057674" progId="MSGraph.Chart.8">
                  <p:embed followColorScheme="full"/>
                  <p:pic>
                    <p:nvPicPr>
                      <p:cNvPr id="0" name=""/>
                      <p:cNvPicPr>
                        <a:picLocks noChangeArrowheads="1"/>
                      </p:cNvPicPr>
                      <p:nvPr/>
                    </p:nvPicPr>
                    <p:blipFill>
                      <a:blip r:embed="rId7"/>
                      <a:srcRect l="75528" r="8070"/>
                      <a:stretch>
                        <a:fillRect/>
                      </a:stretch>
                    </p:blipFill>
                    <p:spPr bwMode="auto">
                      <a:xfrm>
                        <a:off x="7348538" y="2428875"/>
                        <a:ext cx="99695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4" name="Rectangle 4"/>
          <p:cNvSpPr>
            <a:spLocks noGrp="1" noChangeArrowheads="1"/>
          </p:cNvSpPr>
          <p:nvPr>
            <p:ph type="title"/>
          </p:nvPr>
        </p:nvSpPr>
        <p:spPr>
          <a:xfrm>
            <a:off x="457200" y="152400"/>
            <a:ext cx="8229600" cy="1143000"/>
          </a:xfrm>
        </p:spPr>
        <p:txBody>
          <a:bodyPr/>
          <a:lstStyle/>
          <a:p>
            <a:pPr>
              <a:defRPr/>
            </a:pPr>
            <a:r>
              <a:rPr lang="en-US" dirty="0" smtClean="0"/>
              <a:t>The Selection Sort Algorithm</a:t>
            </a:r>
          </a:p>
        </p:txBody>
      </p:sp>
      <p:sp>
        <p:nvSpPr>
          <p:cNvPr id="13317" name="Rectangle 5"/>
          <p:cNvSpPr>
            <a:spLocks noGrp="1" noChangeArrowheads="1"/>
          </p:cNvSpPr>
          <p:nvPr>
            <p:ph type="body" sz="half" idx="1"/>
          </p:nvPr>
        </p:nvSpPr>
        <p:spPr>
          <a:xfrm>
            <a:off x="200025" y="1928813"/>
            <a:ext cx="2921000" cy="4729162"/>
          </a:xfrm>
          <a:noFill/>
        </p:spPr>
        <p:txBody>
          <a:bodyPr/>
          <a:lstStyle/>
          <a:p>
            <a:r>
              <a:rPr lang="en-US" dirty="0" smtClean="0">
                <a:effectLst/>
              </a:rPr>
              <a:t>We can stop when the unsorted side has just one number, since that number must be the largest number.</a:t>
            </a:r>
          </a:p>
        </p:txBody>
      </p:sp>
      <p:sp>
        <p:nvSpPr>
          <p:cNvPr id="13318"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grpSp>
        <p:nvGrpSpPr>
          <p:cNvPr id="2" name="Group 10"/>
          <p:cNvGrpSpPr>
            <a:grpSpLocks/>
          </p:cNvGrpSpPr>
          <p:nvPr/>
        </p:nvGrpSpPr>
        <p:grpSpPr bwMode="auto">
          <a:xfrm>
            <a:off x="5195889" y="1928813"/>
            <a:ext cx="3867150" cy="4675187"/>
            <a:chOff x="3273" y="1215"/>
            <a:chExt cx="2436" cy="2945"/>
          </a:xfrm>
        </p:grpSpPr>
        <p:sp>
          <p:nvSpPr>
            <p:cNvPr id="13320" name="Rectangle 7"/>
            <p:cNvSpPr>
              <a:spLocks noChangeArrowheads="1"/>
            </p:cNvSpPr>
            <p:nvPr/>
          </p:nvSpPr>
          <p:spPr bwMode="auto">
            <a:xfrm>
              <a:off x="3273"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13321" name="Rectangle 8"/>
            <p:cNvSpPr>
              <a:spLocks noChangeArrowheads="1"/>
            </p:cNvSpPr>
            <p:nvPr/>
          </p:nvSpPr>
          <p:spPr bwMode="auto">
            <a:xfrm>
              <a:off x="4608" y="1224"/>
              <a:ext cx="110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13322" name="Line 9"/>
            <p:cNvSpPr>
              <a:spLocks noChangeShapeType="1"/>
            </p:cNvSpPr>
            <p:nvPr/>
          </p:nvSpPr>
          <p:spPr bwMode="auto">
            <a:xfrm>
              <a:off x="4629" y="1291"/>
              <a:ext cx="0" cy="2869"/>
            </a:xfrm>
            <a:prstGeom prst="line">
              <a:avLst/>
            </a:prstGeom>
            <a:noFill/>
            <a:ln w="12700">
              <a:solidFill>
                <a:schemeClr val="accent2"/>
              </a:solidFill>
              <a:prstDash val="lgDash"/>
              <a:round/>
              <a:headEnd/>
              <a:tailEnd/>
            </a:ln>
          </p:spPr>
          <p:txBody>
            <a:bodyPr/>
            <a:lstStyle/>
            <a:p>
              <a:endParaRPr lang="en-US"/>
            </a:p>
          </p:txBody>
        </p:sp>
      </p:grpSp>
    </p:spTree>
    <p:extLst>
      <p:ext uri="{BB962C8B-B14F-4D97-AF65-F5344CB8AC3E}">
        <p14:creationId xmlns:p14="http://schemas.microsoft.com/office/powerpoint/2010/main" val="253927904"/>
      </p:ext>
    </p:extLst>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4342" name="Chart" r:id="rId4" imgW="6095951" imgH="4057674" progId="MSGraph.Chart.8">
                  <p:embed followColorScheme="full"/>
                </p:oleObj>
              </mc:Choice>
              <mc:Fallback>
                <p:oleObj name="Chart" r:id="rId4" imgW="6095951" imgH="4057674" progId="MSGraph.Chart.8">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1" name="Rectangle 3"/>
          <p:cNvSpPr>
            <a:spLocks noGrp="1" noChangeArrowheads="1"/>
          </p:cNvSpPr>
          <p:nvPr>
            <p:ph type="title"/>
          </p:nvPr>
        </p:nvSpPr>
        <p:spPr>
          <a:xfrm>
            <a:off x="457200" y="228600"/>
            <a:ext cx="8229600" cy="1143000"/>
          </a:xfrm>
        </p:spPr>
        <p:txBody>
          <a:bodyPr/>
          <a:lstStyle/>
          <a:p>
            <a:pPr>
              <a:defRPr/>
            </a:pPr>
            <a:r>
              <a:rPr lang="en-US" dirty="0" smtClean="0"/>
              <a:t>The Selection Sort Algorithm</a:t>
            </a:r>
          </a:p>
        </p:txBody>
      </p:sp>
      <p:sp>
        <p:nvSpPr>
          <p:cNvPr id="14340" name="Rectangle 4"/>
          <p:cNvSpPr>
            <a:spLocks noGrp="1" noChangeArrowheads="1"/>
          </p:cNvSpPr>
          <p:nvPr>
            <p:ph type="body" sz="half" idx="1"/>
          </p:nvPr>
        </p:nvSpPr>
        <p:spPr>
          <a:xfrm>
            <a:off x="200025" y="1828800"/>
            <a:ext cx="2921000" cy="4829175"/>
          </a:xfrm>
          <a:noFill/>
        </p:spPr>
        <p:txBody>
          <a:bodyPr/>
          <a:lstStyle/>
          <a:p>
            <a:r>
              <a:rPr lang="en-US" dirty="0" smtClean="0">
                <a:effectLst/>
              </a:rPr>
              <a:t>The array is </a:t>
            </a:r>
            <a:r>
              <a:rPr lang="en-US" dirty="0" smtClean="0">
                <a:solidFill>
                  <a:srgbClr val="0000CC"/>
                </a:solidFill>
                <a:effectLst/>
              </a:rPr>
              <a:t>now sorted.</a:t>
            </a:r>
          </a:p>
          <a:p>
            <a:r>
              <a:rPr lang="en-US" dirty="0" smtClean="0">
                <a:effectLst/>
              </a:rPr>
              <a:t>We repeatedly </a:t>
            </a:r>
            <a:r>
              <a:rPr lang="en-US" b="1" u="sng" dirty="0" smtClean="0">
                <a:solidFill>
                  <a:srgbClr val="0000CC"/>
                </a:solidFill>
                <a:effectLst/>
              </a:rPr>
              <a:t>selected</a:t>
            </a:r>
            <a:r>
              <a:rPr lang="en-US" dirty="0" smtClean="0">
                <a:effectLst/>
              </a:rPr>
              <a:t> the smallest element, and moved this element to the front of the unsorted side.</a:t>
            </a:r>
          </a:p>
        </p:txBody>
      </p:sp>
      <p:sp>
        <p:nvSpPr>
          <p:cNvPr id="14341" name="Rectangle 5"/>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extLst>
      <p:ext uri="{BB962C8B-B14F-4D97-AF65-F5344CB8AC3E}">
        <p14:creationId xmlns:p14="http://schemas.microsoft.com/office/powerpoint/2010/main" val="2898916069"/>
      </p:ext>
    </p:extLst>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smtClean="0"/>
              <a:t>Selection Sort – </a:t>
            </a:r>
            <a:r>
              <a:rPr lang="en-US" dirty="0" err="1" smtClean="0"/>
              <a:t>Pseudocode</a:t>
            </a:r>
            <a:endParaRPr lang="en-US" dirty="0"/>
          </a:p>
        </p:txBody>
      </p:sp>
      <p:sp>
        <p:nvSpPr>
          <p:cNvPr id="3" name="Content Placeholder 2"/>
          <p:cNvSpPr>
            <a:spLocks noGrp="1"/>
          </p:cNvSpPr>
          <p:nvPr>
            <p:ph idx="1"/>
          </p:nvPr>
        </p:nvSpPr>
        <p:spPr>
          <a:xfrm>
            <a:off x="304800" y="1752600"/>
            <a:ext cx="8534400" cy="4876800"/>
          </a:xfrm>
        </p:spPr>
        <p:txBody>
          <a:bodyPr>
            <a:normAutofit fontScale="92500" lnSpcReduction="20000"/>
          </a:bodyPr>
          <a:lstStyle/>
          <a:p>
            <a:pPr>
              <a:lnSpc>
                <a:spcPct val="90000"/>
              </a:lnSpc>
              <a:buFontTx/>
              <a:buNone/>
            </a:pPr>
            <a:r>
              <a:rPr lang="en-US" sz="3200" dirty="0" smtClean="0">
                <a:solidFill>
                  <a:srgbClr val="0000CC"/>
                </a:solidFill>
              </a:rPr>
              <a:t>Input:</a:t>
            </a:r>
            <a:r>
              <a:rPr lang="en-US" sz="3200" dirty="0" smtClean="0"/>
              <a:t> An array </a:t>
            </a:r>
            <a:r>
              <a:rPr lang="en-US" sz="3200" i="1" dirty="0" smtClean="0"/>
              <a:t>A</a:t>
            </a:r>
            <a:r>
              <a:rPr lang="en-US" sz="3200" dirty="0" smtClean="0"/>
              <a:t>[1..</a:t>
            </a:r>
            <a:r>
              <a:rPr lang="en-US" sz="3200" i="1" dirty="0" smtClean="0"/>
              <a:t>n</a:t>
            </a:r>
            <a:r>
              <a:rPr lang="en-US" sz="3200" dirty="0" smtClean="0"/>
              <a:t>] of </a:t>
            </a:r>
            <a:r>
              <a:rPr lang="en-US" sz="3200" i="1" dirty="0" smtClean="0"/>
              <a:t>n </a:t>
            </a:r>
            <a:r>
              <a:rPr lang="en-US" sz="3200" dirty="0" smtClean="0"/>
              <a:t>elements.</a:t>
            </a:r>
          </a:p>
          <a:p>
            <a:pPr>
              <a:lnSpc>
                <a:spcPct val="90000"/>
              </a:lnSpc>
              <a:buFontTx/>
              <a:buNone/>
            </a:pPr>
            <a:r>
              <a:rPr lang="en-US" sz="3200" dirty="0" smtClean="0">
                <a:solidFill>
                  <a:srgbClr val="0000CC"/>
                </a:solidFill>
              </a:rPr>
              <a:t>Output: </a:t>
            </a:r>
            <a:r>
              <a:rPr lang="en-US" sz="3200" i="1" dirty="0" smtClean="0"/>
              <a:t>A</a:t>
            </a:r>
            <a:r>
              <a:rPr lang="en-US" sz="3200" dirty="0" smtClean="0"/>
              <a:t>[1</a:t>
            </a:r>
            <a:r>
              <a:rPr lang="en-US" sz="3200" i="1" dirty="0" smtClean="0"/>
              <a:t>..n</a:t>
            </a:r>
            <a:r>
              <a:rPr lang="en-US" sz="3200" dirty="0" smtClean="0"/>
              <a:t>] sorted in descending order</a:t>
            </a:r>
          </a:p>
          <a:p>
            <a:pPr>
              <a:lnSpc>
                <a:spcPct val="90000"/>
              </a:lnSpc>
              <a:buFontTx/>
              <a:buNone/>
            </a:pPr>
            <a:endParaRPr lang="en-US" sz="3200" dirty="0" smtClean="0"/>
          </a:p>
          <a:p>
            <a:pPr>
              <a:lnSpc>
                <a:spcPct val="90000"/>
              </a:lnSpc>
              <a:buFontTx/>
              <a:buNone/>
            </a:pPr>
            <a:r>
              <a:rPr lang="en-US" sz="3200" dirty="0" smtClean="0"/>
              <a:t>	1. for </a:t>
            </a:r>
            <a:r>
              <a:rPr lang="en-US" sz="3200" i="1" dirty="0" err="1" smtClean="0"/>
              <a:t>i</a:t>
            </a:r>
            <a:r>
              <a:rPr lang="en-US" sz="3200" i="1" dirty="0" smtClean="0"/>
              <a:t> </a:t>
            </a:r>
            <a:r>
              <a:rPr lang="en-US" sz="3200" dirty="0" smtClean="0">
                <a:sym typeface="Symbol" pitchFamily="18" charset="2"/>
              </a:rPr>
              <a:t></a:t>
            </a:r>
            <a:r>
              <a:rPr lang="en-US" sz="3200" dirty="0" smtClean="0"/>
              <a:t> 1 to </a:t>
            </a:r>
            <a:r>
              <a:rPr lang="en-US" sz="3200" i="1" dirty="0" smtClean="0"/>
              <a:t>n - </a:t>
            </a:r>
            <a:r>
              <a:rPr lang="en-US" sz="3200" dirty="0" smtClean="0"/>
              <a:t>1</a:t>
            </a:r>
          </a:p>
          <a:p>
            <a:pPr>
              <a:lnSpc>
                <a:spcPct val="90000"/>
              </a:lnSpc>
              <a:buFontTx/>
              <a:buNone/>
            </a:pPr>
            <a:r>
              <a:rPr lang="en-US" sz="3200" dirty="0" smtClean="0"/>
              <a:t>	2. 	min</a:t>
            </a:r>
            <a:r>
              <a:rPr lang="en-US" sz="3200" i="1" dirty="0" smtClean="0"/>
              <a:t> </a:t>
            </a:r>
            <a:r>
              <a:rPr lang="en-US" sz="3200" dirty="0" smtClean="0">
                <a:sym typeface="Symbol" pitchFamily="18" charset="2"/>
              </a:rPr>
              <a:t></a:t>
            </a:r>
            <a:r>
              <a:rPr lang="en-US" sz="3200" dirty="0" smtClean="0"/>
              <a:t> </a:t>
            </a:r>
            <a:r>
              <a:rPr lang="en-US" sz="3200" i="1" dirty="0" err="1" smtClean="0"/>
              <a:t>i</a:t>
            </a:r>
            <a:endParaRPr lang="en-US" sz="3200" dirty="0" smtClean="0"/>
          </a:p>
          <a:p>
            <a:pPr>
              <a:lnSpc>
                <a:spcPct val="90000"/>
              </a:lnSpc>
              <a:buFontTx/>
              <a:buNone/>
            </a:pPr>
            <a:r>
              <a:rPr lang="en-US" sz="3200" dirty="0" smtClean="0"/>
              <a:t>	3. 	for </a:t>
            </a:r>
            <a:r>
              <a:rPr lang="en-US" sz="3200" i="1" dirty="0" smtClean="0"/>
              <a:t>j </a:t>
            </a:r>
            <a:r>
              <a:rPr lang="en-US" sz="3200" dirty="0" smtClean="0">
                <a:sym typeface="Symbol" pitchFamily="18" charset="2"/>
              </a:rPr>
              <a:t></a:t>
            </a:r>
            <a:r>
              <a:rPr lang="en-US" sz="3200" dirty="0" smtClean="0"/>
              <a:t> </a:t>
            </a:r>
            <a:r>
              <a:rPr lang="en-US" sz="3200" i="1" dirty="0" err="1" smtClean="0"/>
              <a:t>i</a:t>
            </a:r>
            <a:r>
              <a:rPr lang="en-US" sz="3200" i="1" dirty="0" smtClean="0"/>
              <a:t> </a:t>
            </a:r>
            <a:r>
              <a:rPr lang="en-US" sz="3200" dirty="0" smtClean="0"/>
              <a:t>+ 1 to </a:t>
            </a:r>
            <a:r>
              <a:rPr lang="en-US" sz="3200" i="1" dirty="0" smtClean="0"/>
              <a:t>n  </a:t>
            </a:r>
            <a:r>
              <a:rPr lang="en-US" sz="2000" dirty="0" smtClean="0">
                <a:solidFill>
                  <a:srgbClr val="0000CC"/>
                </a:solidFill>
              </a:rPr>
              <a:t>{Find the </a:t>
            </a:r>
            <a:r>
              <a:rPr lang="en-US" sz="2000" i="1" dirty="0" err="1" smtClean="0">
                <a:solidFill>
                  <a:srgbClr val="0000CC"/>
                </a:solidFill>
              </a:rPr>
              <a:t>i</a:t>
            </a:r>
            <a:r>
              <a:rPr lang="en-US" sz="2000" i="1" dirty="0" smtClean="0">
                <a:solidFill>
                  <a:srgbClr val="0000CC"/>
                </a:solidFill>
              </a:rPr>
              <a:t> </a:t>
            </a:r>
            <a:r>
              <a:rPr lang="en-US" sz="2000" i="1" dirty="0" err="1" smtClean="0">
                <a:solidFill>
                  <a:srgbClr val="0000CC"/>
                </a:solidFill>
              </a:rPr>
              <a:t>th</a:t>
            </a:r>
            <a:r>
              <a:rPr lang="en-US" sz="2000" i="1" dirty="0" smtClean="0">
                <a:solidFill>
                  <a:srgbClr val="0000CC"/>
                </a:solidFill>
              </a:rPr>
              <a:t> </a:t>
            </a:r>
            <a:r>
              <a:rPr lang="en-US" sz="2000" dirty="0" smtClean="0">
                <a:solidFill>
                  <a:srgbClr val="0000CC"/>
                </a:solidFill>
              </a:rPr>
              <a:t>smallest element.}</a:t>
            </a:r>
            <a:endParaRPr lang="en-US" sz="2000" i="1" dirty="0" smtClean="0">
              <a:solidFill>
                <a:srgbClr val="0000CC"/>
              </a:solidFill>
            </a:endParaRPr>
          </a:p>
          <a:p>
            <a:pPr>
              <a:lnSpc>
                <a:spcPct val="90000"/>
              </a:lnSpc>
              <a:buFontTx/>
              <a:buNone/>
            </a:pPr>
            <a:r>
              <a:rPr lang="en-US" sz="3200" i="1" dirty="0" smtClean="0"/>
              <a:t>	4.	     </a:t>
            </a:r>
            <a:r>
              <a:rPr lang="en-US" sz="3200" dirty="0" smtClean="0"/>
              <a:t>if </a:t>
            </a:r>
            <a:r>
              <a:rPr lang="en-US" sz="3200" i="1" dirty="0" smtClean="0"/>
              <a:t>A</a:t>
            </a:r>
            <a:r>
              <a:rPr lang="en-US" sz="3200" dirty="0" smtClean="0"/>
              <a:t>[</a:t>
            </a:r>
            <a:r>
              <a:rPr lang="en-US" sz="3200" i="1" dirty="0" smtClean="0"/>
              <a:t>j</a:t>
            </a:r>
            <a:r>
              <a:rPr lang="en-US" sz="3200" dirty="0" smtClean="0"/>
              <a:t>] </a:t>
            </a:r>
            <a:r>
              <a:rPr lang="en-US" sz="3200" i="1" dirty="0" smtClean="0"/>
              <a:t>&lt; A</a:t>
            </a:r>
            <a:r>
              <a:rPr lang="en-US" sz="3200" dirty="0" smtClean="0"/>
              <a:t>[</a:t>
            </a:r>
            <a:r>
              <a:rPr lang="en-US" sz="3200" i="1" dirty="0" smtClean="0"/>
              <a:t>min</a:t>
            </a:r>
            <a:r>
              <a:rPr lang="en-US" sz="3200" dirty="0" smtClean="0"/>
              <a:t>] then </a:t>
            </a:r>
          </a:p>
          <a:p>
            <a:pPr>
              <a:lnSpc>
                <a:spcPct val="90000"/>
              </a:lnSpc>
              <a:buFontTx/>
              <a:buNone/>
            </a:pPr>
            <a:r>
              <a:rPr lang="en-US" sz="3200" dirty="0" smtClean="0"/>
              <a:t>	5.		min</a:t>
            </a:r>
            <a:r>
              <a:rPr lang="en-US" sz="3200" i="1" dirty="0" smtClean="0"/>
              <a:t> </a:t>
            </a:r>
            <a:r>
              <a:rPr lang="en-US" sz="3200" dirty="0" smtClean="0">
                <a:sym typeface="Symbol" pitchFamily="18" charset="2"/>
              </a:rPr>
              <a:t></a:t>
            </a:r>
            <a:r>
              <a:rPr lang="en-US" sz="3200" dirty="0" smtClean="0"/>
              <a:t> </a:t>
            </a:r>
            <a:r>
              <a:rPr lang="en-US" sz="3200" i="1" dirty="0" smtClean="0"/>
              <a:t>j</a:t>
            </a:r>
            <a:endParaRPr lang="en-US" sz="3200" dirty="0" smtClean="0"/>
          </a:p>
          <a:p>
            <a:pPr>
              <a:lnSpc>
                <a:spcPct val="90000"/>
              </a:lnSpc>
              <a:buFontTx/>
              <a:buNone/>
            </a:pPr>
            <a:r>
              <a:rPr lang="en-US" sz="3200" dirty="0" smtClean="0"/>
              <a:t>	6. 	end for</a:t>
            </a:r>
          </a:p>
          <a:p>
            <a:pPr>
              <a:lnSpc>
                <a:spcPct val="90000"/>
              </a:lnSpc>
              <a:buFontTx/>
              <a:buNone/>
            </a:pPr>
            <a:r>
              <a:rPr lang="en-US" sz="3200" dirty="0" smtClean="0"/>
              <a:t>	7. 	if min</a:t>
            </a:r>
            <a:r>
              <a:rPr lang="en-US" sz="3200" i="1" dirty="0" smtClean="0"/>
              <a:t> </a:t>
            </a:r>
            <a:r>
              <a:rPr lang="en-US" sz="3200" dirty="0" smtClean="0">
                <a:sym typeface="Symbol" pitchFamily="18" charset="2"/>
              </a:rPr>
              <a:t></a:t>
            </a:r>
            <a:r>
              <a:rPr lang="en-US" sz="3200" dirty="0" smtClean="0"/>
              <a:t> </a:t>
            </a:r>
            <a:r>
              <a:rPr lang="en-US" sz="3200" i="1" dirty="0" err="1" smtClean="0"/>
              <a:t>i</a:t>
            </a:r>
            <a:r>
              <a:rPr lang="en-US" sz="3200" i="1" dirty="0" smtClean="0"/>
              <a:t> </a:t>
            </a:r>
            <a:r>
              <a:rPr lang="en-US" sz="3200" dirty="0" smtClean="0"/>
              <a:t>then interchange </a:t>
            </a:r>
            <a:r>
              <a:rPr lang="en-US" sz="3200" i="1" dirty="0" smtClean="0"/>
              <a:t>A</a:t>
            </a:r>
            <a:r>
              <a:rPr lang="en-US" sz="3200" dirty="0" smtClean="0"/>
              <a:t>[</a:t>
            </a:r>
            <a:r>
              <a:rPr lang="en-US" sz="3200" i="1" dirty="0" err="1" smtClean="0"/>
              <a:t>i</a:t>
            </a:r>
            <a:r>
              <a:rPr lang="en-US" sz="3200" dirty="0" smtClean="0"/>
              <a:t>] and </a:t>
            </a:r>
            <a:r>
              <a:rPr lang="en-US" sz="3200" i="1" dirty="0" smtClean="0"/>
              <a:t>A</a:t>
            </a:r>
            <a:r>
              <a:rPr lang="en-US" sz="3200" dirty="0" smtClean="0"/>
              <a:t>[min]</a:t>
            </a:r>
          </a:p>
          <a:p>
            <a:pPr>
              <a:lnSpc>
                <a:spcPct val="90000"/>
              </a:lnSpc>
              <a:buFontTx/>
              <a:buNone/>
            </a:pPr>
            <a:r>
              <a:rPr lang="en-US" sz="3200" dirty="0" smtClean="0"/>
              <a:t>	8. end for</a:t>
            </a:r>
          </a:p>
        </p:txBody>
      </p:sp>
    </p:spTree>
    <p:extLst>
      <p:ext uri="{BB962C8B-B14F-4D97-AF65-F5344CB8AC3E}">
        <p14:creationId xmlns:p14="http://schemas.microsoft.com/office/powerpoint/2010/main" val="23022361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Text Box 6"/>
          <p:cNvSpPr txBox="1">
            <a:spLocks noChangeArrowheads="1"/>
          </p:cNvSpPr>
          <p:nvPr/>
        </p:nvSpPr>
        <p:spPr bwMode="auto">
          <a:xfrm>
            <a:off x="198293" y="4211122"/>
            <a:ext cx="8945707" cy="1323439"/>
          </a:xfrm>
          <a:prstGeom prst="rect">
            <a:avLst/>
          </a:prstGeom>
          <a:solidFill>
            <a:schemeClr val="bg1"/>
          </a:solidFill>
          <a:ln w="9525">
            <a:noFill/>
            <a:miter lim="800000"/>
            <a:headEnd/>
            <a:tailEnd/>
          </a:ln>
        </p:spPr>
        <p:txBody>
          <a:bodyPr wrap="square">
            <a:spAutoFit/>
          </a:bodyPr>
          <a:lstStyle/>
          <a:p>
            <a:r>
              <a:rPr lang="en-US" sz="2000" dirty="0">
                <a:effectLst/>
              </a:rPr>
              <a:t>We start with an unsorted list.  We search this list for </a:t>
            </a:r>
            <a:r>
              <a:rPr lang="en-US" sz="2000" dirty="0" smtClean="0">
                <a:effectLst/>
              </a:rPr>
              <a:t>the smallest </a:t>
            </a:r>
            <a:r>
              <a:rPr lang="en-US" sz="2000" dirty="0">
                <a:effectLst/>
              </a:rPr>
              <a:t>element.  </a:t>
            </a:r>
            <a:endParaRPr lang="en-US" sz="2000" dirty="0" smtClean="0">
              <a:effectLst/>
            </a:endParaRPr>
          </a:p>
          <a:p>
            <a:r>
              <a:rPr lang="en-US" sz="2000" dirty="0" smtClean="0">
                <a:effectLst/>
              </a:rPr>
              <a:t>We </a:t>
            </a:r>
            <a:r>
              <a:rPr lang="en-US" sz="2000" dirty="0">
                <a:effectLst/>
              </a:rPr>
              <a:t>then exchange the smallest element (8</a:t>
            </a:r>
            <a:r>
              <a:rPr lang="en-US" sz="2000" dirty="0" smtClean="0">
                <a:effectLst/>
              </a:rPr>
              <a:t>) with </a:t>
            </a:r>
            <a:r>
              <a:rPr lang="en-US" sz="2000" dirty="0">
                <a:effectLst/>
              </a:rPr>
              <a:t>the first element in the </a:t>
            </a:r>
            <a:endParaRPr lang="en-US" sz="2000" dirty="0" smtClean="0">
              <a:effectLst/>
            </a:endParaRPr>
          </a:p>
          <a:p>
            <a:r>
              <a:rPr lang="en-US" sz="2000" dirty="0" smtClean="0">
                <a:effectLst/>
              </a:rPr>
              <a:t>unsorted </a:t>
            </a:r>
            <a:r>
              <a:rPr lang="en-US" sz="2000" dirty="0">
                <a:effectLst/>
              </a:rPr>
              <a:t>list (23) and move </a:t>
            </a:r>
            <a:r>
              <a:rPr lang="en-US" sz="2000" dirty="0" smtClean="0">
                <a:effectLst/>
              </a:rPr>
              <a:t>the conceptual </a:t>
            </a:r>
            <a:r>
              <a:rPr lang="en-US" sz="2000" dirty="0">
                <a:effectLst/>
              </a:rPr>
              <a:t>wall</a:t>
            </a:r>
            <a:r>
              <a:rPr lang="en-US" sz="2000" dirty="0" smtClean="0">
                <a:effectLst/>
              </a:rPr>
              <a:t>.</a:t>
            </a:r>
          </a:p>
          <a:p>
            <a:endParaRPr lang="en-US" sz="2000" dirty="0">
              <a:effectLst/>
            </a:endParaRPr>
          </a:p>
        </p:txBody>
      </p:sp>
      <p:sp>
        <p:nvSpPr>
          <p:cNvPr id="61444" name="Rectangle 2"/>
          <p:cNvSpPr>
            <a:spLocks noGrp="1" noChangeArrowheads="1"/>
          </p:cNvSpPr>
          <p:nvPr>
            <p:ph type="title"/>
          </p:nvPr>
        </p:nvSpPr>
        <p:spPr>
          <a:xfrm>
            <a:off x="452444" y="0"/>
            <a:ext cx="8229600" cy="990601"/>
          </a:xfrm>
        </p:spPr>
        <p:txBody>
          <a:bodyPr/>
          <a:lstStyle/>
          <a:p>
            <a:pPr eaLnBrk="1" hangingPunct="1"/>
            <a:r>
              <a:rPr lang="en-US" dirty="0" smtClean="0"/>
              <a:t>Selection Sort  - Step through</a:t>
            </a:r>
          </a:p>
        </p:txBody>
      </p:sp>
      <p:pic>
        <p:nvPicPr>
          <p:cNvPr id="61445" name="Picture 4"/>
          <p:cNvPicPr>
            <a:picLocks noChangeAspect="1" noChangeArrowheads="1"/>
          </p:cNvPicPr>
          <p:nvPr/>
        </p:nvPicPr>
        <p:blipFill>
          <a:blip r:embed="rId3" cstate="print"/>
          <a:srcRect b="49147"/>
          <a:stretch>
            <a:fillRect/>
          </a:stretch>
        </p:blipFill>
        <p:spPr bwMode="auto">
          <a:xfrm>
            <a:off x="198293" y="990601"/>
            <a:ext cx="4288320" cy="2667000"/>
          </a:xfrm>
          <a:prstGeom prst="rect">
            <a:avLst/>
          </a:prstGeom>
          <a:noFill/>
          <a:ln w="9525">
            <a:noFill/>
            <a:miter lim="800000"/>
            <a:headEnd/>
            <a:tailEnd/>
          </a:ln>
        </p:spPr>
      </p:pic>
      <p:pic>
        <p:nvPicPr>
          <p:cNvPr id="61446" name="Picture 5"/>
          <p:cNvPicPr>
            <a:picLocks noChangeAspect="1" noChangeArrowheads="1"/>
          </p:cNvPicPr>
          <p:nvPr/>
        </p:nvPicPr>
        <p:blipFill>
          <a:blip r:embed="rId3" cstate="print"/>
          <a:srcRect t="50407"/>
          <a:stretch>
            <a:fillRect/>
          </a:stretch>
        </p:blipFill>
        <p:spPr bwMode="auto">
          <a:xfrm>
            <a:off x="4689079" y="990601"/>
            <a:ext cx="4114814" cy="2667000"/>
          </a:xfrm>
          <a:prstGeom prst="rect">
            <a:avLst/>
          </a:prstGeom>
          <a:noFill/>
          <a:ln w="9525">
            <a:noFill/>
            <a:miter lim="800000"/>
            <a:headEnd/>
            <a:tailEnd/>
          </a:ln>
        </p:spPr>
      </p:pic>
      <p:sp>
        <p:nvSpPr>
          <p:cNvPr id="124936" name="Text Box 8"/>
          <p:cNvSpPr txBox="1">
            <a:spLocks noChangeArrowheads="1"/>
          </p:cNvSpPr>
          <p:nvPr/>
        </p:nvSpPr>
        <p:spPr bwMode="auto">
          <a:xfrm>
            <a:off x="232929" y="3756254"/>
            <a:ext cx="8305800" cy="400110"/>
          </a:xfrm>
          <a:prstGeom prst="rect">
            <a:avLst/>
          </a:prstGeom>
          <a:solidFill>
            <a:schemeClr val="bg1"/>
          </a:solidFill>
          <a:ln w="9525">
            <a:noFill/>
            <a:miter lim="800000"/>
            <a:headEnd/>
            <a:tailEnd/>
          </a:ln>
        </p:spPr>
        <p:txBody>
          <a:bodyPr wrap="square">
            <a:spAutoFit/>
          </a:bodyPr>
          <a:lstStyle/>
          <a:p>
            <a:r>
              <a:rPr lang="en-US" sz="2000" dirty="0">
                <a:effectLst/>
              </a:rPr>
              <a:t>This process continues until the list is fully sorted.</a:t>
            </a:r>
          </a:p>
        </p:txBody>
      </p:sp>
      <p:sp>
        <p:nvSpPr>
          <p:cNvPr id="8" name="Text Box 7"/>
          <p:cNvSpPr txBox="1">
            <a:spLocks noChangeArrowheads="1"/>
          </p:cNvSpPr>
          <p:nvPr/>
        </p:nvSpPr>
        <p:spPr bwMode="auto">
          <a:xfrm>
            <a:off x="219075" y="5534561"/>
            <a:ext cx="8696338" cy="1323439"/>
          </a:xfrm>
          <a:prstGeom prst="rect">
            <a:avLst/>
          </a:prstGeom>
          <a:solidFill>
            <a:schemeClr val="bg1"/>
          </a:solidFill>
          <a:ln w="9525">
            <a:noFill/>
            <a:miter lim="800000"/>
            <a:headEnd/>
            <a:tailEnd/>
          </a:ln>
        </p:spPr>
        <p:txBody>
          <a:bodyPr wrap="square">
            <a:spAutoFit/>
          </a:bodyPr>
          <a:lstStyle/>
          <a:p>
            <a:r>
              <a:rPr lang="en-US" sz="2000" dirty="0">
                <a:effectLst/>
              </a:rPr>
              <a:t>Again, we search the unsorted list for the smallest element.  </a:t>
            </a:r>
            <a:endParaRPr lang="en-US" sz="2000" dirty="0" smtClean="0">
              <a:effectLst/>
            </a:endParaRPr>
          </a:p>
          <a:p>
            <a:r>
              <a:rPr lang="en-US" sz="2000" dirty="0" smtClean="0">
                <a:effectLst/>
              </a:rPr>
              <a:t>We  then </a:t>
            </a:r>
            <a:r>
              <a:rPr lang="en-US" sz="2000" dirty="0">
                <a:effectLst/>
              </a:rPr>
              <a:t>exchange the smallest element (23) with the first element </a:t>
            </a:r>
            <a:br>
              <a:rPr lang="en-US" sz="2000" dirty="0">
                <a:effectLst/>
              </a:rPr>
            </a:br>
            <a:r>
              <a:rPr lang="en-US" sz="2000" dirty="0">
                <a:effectLst/>
              </a:rPr>
              <a:t>in the unsorted list (78) and move the conceptual wall.</a:t>
            </a:r>
            <a:br>
              <a:rPr lang="en-US" sz="2000" dirty="0">
                <a:effectLst/>
              </a:rPr>
            </a:br>
            <a:endParaRPr lang="en-US" sz="2000" dirty="0">
              <a:effectLst/>
            </a:endParaRPr>
          </a:p>
        </p:txBody>
      </p:sp>
    </p:spTree>
    <p:extLst>
      <p:ext uri="{BB962C8B-B14F-4D97-AF65-F5344CB8AC3E}">
        <p14:creationId xmlns:p14="http://schemas.microsoft.com/office/powerpoint/2010/main" val="167761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4934"/>
                                        </p:tgtEl>
                                        <p:attrNameLst>
                                          <p:attrName>style.visibility</p:attrName>
                                        </p:attrNameLst>
                                      </p:cBhvr>
                                      <p:to>
                                        <p:strVal val="visible"/>
                                      </p:to>
                                    </p:set>
                                  </p:childTnLst>
                                  <p:subTnLst>
                                    <p:set>
                                      <p:cBhvr override="childStyle">
                                        <p:cTn dur="1" fill="hold" display="0" masterRel="nextClick" afterEffect="1"/>
                                        <p:tgtEl>
                                          <p:spTgt spid="12493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6"/>
                                        </p:tgtEl>
                                        <p:attrNameLst>
                                          <p:attrName>style.visibility</p:attrName>
                                        </p:attrNameLst>
                                      </p:cBhvr>
                                      <p:to>
                                        <p:strVal val="visible"/>
                                      </p:to>
                                    </p:set>
                                  </p:childTnLst>
                                  <p:subTnLst>
                                    <p:set>
                                      <p:cBhvr override="childStyle">
                                        <p:cTn dur="1" fill="hold" display="0" masterRel="nextClick" afterEffect="1"/>
                                        <p:tgtEl>
                                          <p:spTgt spid="12493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animBg="1" autoUpdateAnimBg="0"/>
      <p:bldP spid="124936" grpId="0" animBg="1" autoUpdateAnimBg="0"/>
      <p:bldP spid="8"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81000" y="457200"/>
            <a:ext cx="8229600" cy="1143000"/>
          </a:xfrm>
        </p:spPr>
        <p:txBody>
          <a:bodyPr/>
          <a:lstStyle/>
          <a:p>
            <a:r>
              <a:rPr lang="en-US" dirty="0" smtClean="0"/>
              <a:t>Algorithm – Selection Sort</a:t>
            </a:r>
          </a:p>
        </p:txBody>
      </p:sp>
      <p:sp>
        <p:nvSpPr>
          <p:cNvPr id="21507" name="Content Placeholder 2"/>
          <p:cNvSpPr>
            <a:spLocks noGrp="1"/>
          </p:cNvSpPr>
          <p:nvPr>
            <p:ph idx="1"/>
          </p:nvPr>
        </p:nvSpPr>
        <p:spPr>
          <a:xfrm>
            <a:off x="457200" y="1676400"/>
            <a:ext cx="8229600" cy="4648200"/>
          </a:xfrm>
        </p:spPr>
        <p:txBody>
          <a:bodyPr/>
          <a:lstStyle/>
          <a:p>
            <a:pPr>
              <a:buFont typeface="Wingdings" pitchFamily="2" charset="2"/>
              <a:buNone/>
            </a:pPr>
            <a:r>
              <a:rPr lang="en-US" sz="2400" dirty="0" err="1" smtClean="0"/>
              <a:t>SelectionSort</a:t>
            </a:r>
            <a:r>
              <a:rPr lang="en-US" sz="2400" dirty="0" smtClean="0"/>
              <a:t>()</a:t>
            </a:r>
          </a:p>
          <a:p>
            <a:pPr>
              <a:buFont typeface="Wingdings" pitchFamily="2" charset="2"/>
              <a:buNone/>
            </a:pPr>
            <a:r>
              <a:rPr lang="en-US" sz="2400" dirty="0" smtClean="0"/>
              <a:t>	Algorithm to sort an array A consisting of N elements in ascending order</a:t>
            </a:r>
          </a:p>
          <a:p>
            <a:pPr>
              <a:buFont typeface="Verdana" pitchFamily="34" charset="0"/>
              <a:buAutoNum type="arabicPeriod"/>
            </a:pPr>
            <a:r>
              <a:rPr lang="en-US" sz="2400" dirty="0" smtClean="0"/>
              <a:t>Start</a:t>
            </a:r>
          </a:p>
          <a:p>
            <a:pPr>
              <a:buFont typeface="Verdana" pitchFamily="34" charset="0"/>
              <a:buAutoNum type="arabicPeriod"/>
            </a:pPr>
            <a:r>
              <a:rPr lang="en-US" sz="2400" dirty="0" smtClean="0"/>
              <a:t>Set U = 1</a:t>
            </a:r>
          </a:p>
          <a:p>
            <a:pPr>
              <a:buFont typeface="Verdana" pitchFamily="34" charset="0"/>
              <a:buAutoNum type="arabicPeriod"/>
            </a:pPr>
            <a:r>
              <a:rPr lang="en-US" sz="2400" dirty="0" smtClean="0"/>
              <a:t>Repeat step 4 to 11 While (U&lt;N)</a:t>
            </a:r>
          </a:p>
          <a:p>
            <a:pPr>
              <a:buFont typeface="Verdana" pitchFamily="34" charset="0"/>
              <a:buAutoNum type="arabicPeriod"/>
            </a:pPr>
            <a:r>
              <a:rPr lang="en-US" sz="2400" dirty="0" smtClean="0"/>
              <a:t>Set Temp = A[U]</a:t>
            </a:r>
          </a:p>
          <a:p>
            <a:pPr>
              <a:buFont typeface="Verdana" pitchFamily="34" charset="0"/>
              <a:buAutoNum type="arabicPeriod"/>
            </a:pPr>
            <a:r>
              <a:rPr lang="en-US" sz="2400" dirty="0" smtClean="0"/>
              <a:t>Set </a:t>
            </a:r>
            <a:r>
              <a:rPr lang="en-US" sz="2400" dirty="0" err="1" smtClean="0"/>
              <a:t>Loc</a:t>
            </a:r>
            <a:r>
              <a:rPr lang="en-US" sz="2400" dirty="0" smtClean="0"/>
              <a:t> = U</a:t>
            </a:r>
          </a:p>
          <a:p>
            <a:pPr>
              <a:buFont typeface="Verdana" pitchFamily="34" charset="0"/>
              <a:buAutoNum type="arabicPeriod"/>
            </a:pPr>
            <a:r>
              <a:rPr lang="en-US" sz="2400" dirty="0" smtClean="0"/>
              <a:t>Set I = U + 1</a:t>
            </a:r>
          </a:p>
          <a:p>
            <a:pPr>
              <a:buFont typeface="Verdana" pitchFamily="34" charset="0"/>
              <a:buAutoNum type="arabicPeriod"/>
            </a:pPr>
            <a:r>
              <a:rPr lang="en-US" sz="2400" dirty="0" smtClean="0"/>
              <a:t>Repeat Step 8 to 9 While (I&lt;=N)</a:t>
            </a:r>
          </a:p>
          <a:p>
            <a:pPr>
              <a:buFont typeface="Wingdings" pitchFamily="2" charset="2"/>
              <a:buNone/>
            </a:pPr>
            <a:endParaRPr lang="en-US" sz="2400" dirty="0" smtClean="0"/>
          </a:p>
        </p:txBody>
      </p:sp>
    </p:spTree>
    <p:extLst>
      <p:ext uri="{BB962C8B-B14F-4D97-AF65-F5344CB8AC3E}">
        <p14:creationId xmlns:p14="http://schemas.microsoft.com/office/powerpoint/2010/main" val="12699007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lstStyle/>
          <a:p>
            <a:r>
              <a:rPr lang="en-US" dirty="0" smtClean="0"/>
              <a:t>Program</a:t>
            </a:r>
            <a:endParaRPr lang="en-US" dirty="0"/>
          </a:p>
        </p:txBody>
      </p:sp>
      <p:pic>
        <p:nvPicPr>
          <p:cNvPr id="4" name="Picture 3"/>
          <p:cNvPicPr/>
          <p:nvPr/>
        </p:nvPicPr>
        <p:blipFill rotWithShape="1">
          <a:blip r:embed="rId2"/>
          <a:srcRect l="11355" t="7167" r="51831" b="31259"/>
          <a:stretch/>
        </p:blipFill>
        <p:spPr bwMode="auto">
          <a:xfrm>
            <a:off x="152400" y="1371600"/>
            <a:ext cx="8839200" cy="5486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2686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1" y="-16349"/>
            <a:ext cx="8229600" cy="1143000"/>
          </a:xfrm>
        </p:spPr>
        <p:txBody>
          <a:bodyPr/>
          <a:lstStyle/>
          <a:p>
            <a:r>
              <a:rPr lang="en-US" dirty="0" smtClean="0"/>
              <a:t>Output</a:t>
            </a:r>
            <a:endParaRPr lang="en-US" dirty="0"/>
          </a:p>
        </p:txBody>
      </p:sp>
      <p:sp>
        <p:nvSpPr>
          <p:cNvPr id="3" name="Content Placeholder 2"/>
          <p:cNvSpPr>
            <a:spLocks noGrp="1"/>
          </p:cNvSpPr>
          <p:nvPr>
            <p:ph idx="1"/>
          </p:nvPr>
        </p:nvSpPr>
        <p:spPr>
          <a:xfrm>
            <a:off x="76200" y="1219200"/>
            <a:ext cx="4724400" cy="4953000"/>
          </a:xfrm>
        </p:spPr>
        <p:txBody>
          <a:bodyPr>
            <a:normAutofit/>
          </a:bodyPr>
          <a:lstStyle/>
          <a:p>
            <a:pPr marL="0" indent="0">
              <a:buNone/>
            </a:pPr>
            <a:r>
              <a:rPr lang="en-US" sz="2400" dirty="0"/>
              <a:t> temp=a[i];</a:t>
            </a:r>
          </a:p>
          <a:p>
            <a:pPr marL="0" indent="0">
              <a:buNone/>
            </a:pPr>
            <a:r>
              <a:rPr lang="en-US" sz="2400" dirty="0"/>
              <a:t>        a[i]=a[</a:t>
            </a:r>
            <a:r>
              <a:rPr lang="en-US" sz="2400" dirty="0" err="1"/>
              <a:t>loc</a:t>
            </a:r>
            <a:r>
              <a:rPr lang="en-US" sz="2400" dirty="0"/>
              <a:t>];</a:t>
            </a:r>
          </a:p>
          <a:p>
            <a:pPr marL="0" indent="0">
              <a:buNone/>
            </a:pPr>
            <a:r>
              <a:rPr lang="en-US" sz="2400" dirty="0"/>
              <a:t>        a[</a:t>
            </a:r>
            <a:r>
              <a:rPr lang="en-US" sz="2400" dirty="0" err="1"/>
              <a:t>loc</a:t>
            </a:r>
            <a:r>
              <a:rPr lang="en-US" sz="2400" dirty="0"/>
              <a:t>]=temp</a:t>
            </a:r>
            <a:r>
              <a:rPr lang="en-US" sz="2400" dirty="0" smtClean="0"/>
              <a:t>;    </a:t>
            </a:r>
            <a:r>
              <a:rPr lang="en-US" sz="2400" dirty="0"/>
              <a:t>}</a:t>
            </a:r>
          </a:p>
          <a:p>
            <a:pPr marL="0" indent="0">
              <a:buNone/>
            </a:pPr>
            <a:r>
              <a:rPr lang="en-US" sz="2400" dirty="0"/>
              <a:t>     </a:t>
            </a:r>
            <a:r>
              <a:rPr lang="en-US" sz="2400" dirty="0" err="1"/>
              <a:t>cout</a:t>
            </a:r>
            <a:r>
              <a:rPr lang="en-US" sz="2400" dirty="0"/>
              <a:t>&lt;&lt;"\</a:t>
            </a:r>
            <a:r>
              <a:rPr lang="en-US" sz="2400" dirty="0" err="1"/>
              <a:t>nSorted</a:t>
            </a:r>
            <a:r>
              <a:rPr lang="en-US" sz="2400" dirty="0"/>
              <a:t> list is as follows\n";</a:t>
            </a:r>
          </a:p>
          <a:p>
            <a:pPr marL="0" indent="0">
              <a:buNone/>
            </a:pPr>
            <a:r>
              <a:rPr lang="en-US" sz="2400" dirty="0"/>
              <a:t>    for(i=0;i&lt;</a:t>
            </a:r>
            <a:r>
              <a:rPr lang="en-US" sz="2400" dirty="0" err="1"/>
              <a:t>n;i</a:t>
            </a:r>
            <a:r>
              <a:rPr lang="en-US" sz="2400" dirty="0" smtClean="0"/>
              <a:t>++)    </a:t>
            </a:r>
            <a:r>
              <a:rPr lang="en-US" sz="2400" dirty="0"/>
              <a:t>{</a:t>
            </a:r>
          </a:p>
          <a:p>
            <a:pPr marL="0" indent="0">
              <a:buNone/>
            </a:pPr>
            <a:r>
              <a:rPr lang="en-US" sz="2400" dirty="0"/>
              <a:t>        </a:t>
            </a:r>
            <a:r>
              <a:rPr lang="en-US" sz="2400" dirty="0" err="1"/>
              <a:t>cout</a:t>
            </a:r>
            <a:r>
              <a:rPr lang="en-US" sz="2400" dirty="0"/>
              <a:t>&lt;&lt;a[i]&lt;&lt;" </a:t>
            </a:r>
            <a:r>
              <a:rPr lang="en-US" sz="2400" dirty="0" smtClean="0"/>
              <a:t>";    </a:t>
            </a:r>
            <a:r>
              <a:rPr lang="en-US" sz="2400" dirty="0"/>
              <a:t>}</a:t>
            </a:r>
          </a:p>
          <a:p>
            <a:pPr marL="0" indent="0">
              <a:buNone/>
            </a:pPr>
            <a:r>
              <a:rPr lang="en-US" sz="2400" dirty="0"/>
              <a:t>     return 0</a:t>
            </a:r>
            <a:r>
              <a:rPr lang="en-US" sz="2400" dirty="0" smtClean="0"/>
              <a:t>; }</a:t>
            </a:r>
            <a:endParaRPr lang="en-US" sz="2400" dirty="0"/>
          </a:p>
        </p:txBody>
      </p:sp>
      <p:pic>
        <p:nvPicPr>
          <p:cNvPr id="4" name="Picture 3"/>
          <p:cNvPicPr/>
          <p:nvPr/>
        </p:nvPicPr>
        <p:blipFill rotWithShape="1">
          <a:blip r:embed="rId2"/>
          <a:srcRect l="4029" t="8796" r="60623" b="40707"/>
          <a:stretch/>
        </p:blipFill>
        <p:spPr bwMode="auto">
          <a:xfrm>
            <a:off x="3962400" y="1219199"/>
            <a:ext cx="5181600" cy="53062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47007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28600"/>
            <a:ext cx="8229600" cy="1143000"/>
          </a:xfrm>
        </p:spPr>
        <p:txBody>
          <a:bodyPr/>
          <a:lstStyle/>
          <a:p>
            <a:r>
              <a:rPr lang="en-US" dirty="0" smtClean="0"/>
              <a:t>Selection Sort</a:t>
            </a:r>
          </a:p>
        </p:txBody>
      </p:sp>
      <p:sp>
        <p:nvSpPr>
          <p:cNvPr id="15363" name="Content Placeholder 2"/>
          <p:cNvSpPr>
            <a:spLocks noGrp="1"/>
          </p:cNvSpPr>
          <p:nvPr>
            <p:ph idx="1"/>
          </p:nvPr>
        </p:nvSpPr>
        <p:spPr/>
        <p:txBody>
          <a:bodyPr/>
          <a:lstStyle/>
          <a:p>
            <a:r>
              <a:rPr lang="en-US" dirty="0" smtClean="0"/>
              <a:t>It is simple and easy to implement</a:t>
            </a:r>
          </a:p>
          <a:p>
            <a:endParaRPr lang="en-US" dirty="0" smtClean="0"/>
          </a:p>
          <a:p>
            <a:r>
              <a:rPr lang="en-US" dirty="0" smtClean="0"/>
              <a:t>It is inefficient for large list, usually used to sort lists of no more than 1000 items</a:t>
            </a:r>
          </a:p>
          <a:p>
            <a:endParaRPr lang="en-US" dirty="0" smtClean="0"/>
          </a:p>
          <a:p>
            <a:r>
              <a:rPr lang="en-US" dirty="0" smtClean="0"/>
              <a:t>In array of n elements, n-1 iterations are required to sort the array</a:t>
            </a:r>
          </a:p>
        </p:txBody>
      </p:sp>
    </p:spTree>
    <p:extLst>
      <p:ext uri="{BB962C8B-B14F-4D97-AF65-F5344CB8AC3E}">
        <p14:creationId xmlns:p14="http://schemas.microsoft.com/office/powerpoint/2010/main" val="228541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28600"/>
            <a:ext cx="8229600" cy="1143000"/>
          </a:xfrm>
        </p:spPr>
        <p:txBody>
          <a:bodyPr/>
          <a:lstStyle/>
          <a:p>
            <a:r>
              <a:rPr lang="en-US" dirty="0" smtClean="0"/>
              <a:t>Selection Sort</a:t>
            </a:r>
          </a:p>
        </p:txBody>
      </p:sp>
      <p:sp>
        <p:nvSpPr>
          <p:cNvPr id="16387" name="Content Placeholder 2"/>
          <p:cNvSpPr>
            <a:spLocks noGrp="1"/>
          </p:cNvSpPr>
          <p:nvPr>
            <p:ph idx="1"/>
          </p:nvPr>
        </p:nvSpPr>
        <p:spPr>
          <a:xfrm>
            <a:off x="228600" y="1371600"/>
            <a:ext cx="8686800" cy="5181600"/>
          </a:xfrm>
        </p:spPr>
        <p:txBody>
          <a:bodyPr>
            <a:noAutofit/>
          </a:bodyPr>
          <a:lstStyle/>
          <a:p>
            <a:pPr>
              <a:lnSpc>
                <a:spcPct val="110000"/>
              </a:lnSpc>
            </a:pPr>
            <a:r>
              <a:rPr lang="en-US" sz="2400" dirty="0" smtClean="0"/>
              <a:t>It process to sort an array in ascending order consists of the following iterations:</a:t>
            </a:r>
          </a:p>
          <a:p>
            <a:pPr lvl="1">
              <a:lnSpc>
                <a:spcPct val="110000"/>
              </a:lnSpc>
            </a:pPr>
            <a:endParaRPr lang="en-US" dirty="0" smtClean="0"/>
          </a:p>
          <a:p>
            <a:pPr lvl="1">
              <a:lnSpc>
                <a:spcPct val="110000"/>
              </a:lnSpc>
            </a:pPr>
            <a:r>
              <a:rPr lang="en-US" dirty="0" smtClean="0"/>
              <a:t>In first iteration, the array is scanned from the first to the last element and the element that has the smallest is selected. The value of the selected smallest element is interchanged with the first element of the array</a:t>
            </a:r>
          </a:p>
          <a:p>
            <a:pPr lvl="1">
              <a:lnSpc>
                <a:spcPct val="110000"/>
              </a:lnSpc>
            </a:pPr>
            <a:endParaRPr lang="en-US" dirty="0" smtClean="0"/>
          </a:p>
          <a:p>
            <a:pPr lvl="1">
              <a:lnSpc>
                <a:spcPct val="110000"/>
              </a:lnSpc>
            </a:pPr>
            <a:r>
              <a:rPr lang="en-US" dirty="0" smtClean="0"/>
              <a:t>In second iteration, the array is scanned from second to the last element and the element that has smallest value is selected. The value of smallest element is interchanged with the second element of the array</a:t>
            </a:r>
          </a:p>
          <a:p>
            <a:pPr lvl="1">
              <a:lnSpc>
                <a:spcPct val="110000"/>
              </a:lnSpc>
            </a:pPr>
            <a:endParaRPr lang="en-US" dirty="0" smtClean="0"/>
          </a:p>
          <a:p>
            <a:pPr lvl="1">
              <a:lnSpc>
                <a:spcPct val="110000"/>
              </a:lnSpc>
            </a:pPr>
            <a:r>
              <a:rPr lang="en-US" dirty="0" smtClean="0"/>
              <a:t>This process is repeated until the entire array is sorted</a:t>
            </a:r>
          </a:p>
        </p:txBody>
      </p:sp>
    </p:spTree>
    <p:extLst>
      <p:ext uri="{BB962C8B-B14F-4D97-AF65-F5344CB8AC3E}">
        <p14:creationId xmlns:p14="http://schemas.microsoft.com/office/powerpoint/2010/main" val="1047540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19545" y="457200"/>
            <a:ext cx="8229600" cy="1143000"/>
          </a:xfrm>
        </p:spPr>
        <p:txBody>
          <a:bodyPr/>
          <a:lstStyle/>
          <a:p>
            <a:r>
              <a:rPr lang="en-US" dirty="0" smtClean="0"/>
              <a:t>Selection Sort</a:t>
            </a:r>
          </a:p>
        </p:txBody>
      </p:sp>
      <p:sp>
        <p:nvSpPr>
          <p:cNvPr id="17411" name="Content Placeholder 2"/>
          <p:cNvSpPr>
            <a:spLocks noGrp="1"/>
          </p:cNvSpPr>
          <p:nvPr>
            <p:ph idx="1"/>
          </p:nvPr>
        </p:nvSpPr>
        <p:spPr>
          <a:xfrm>
            <a:off x="566738" y="1752600"/>
            <a:ext cx="8001000" cy="1600200"/>
          </a:xfrm>
        </p:spPr>
        <p:txBody>
          <a:bodyPr/>
          <a:lstStyle/>
          <a:p>
            <a:r>
              <a:rPr lang="en-US" smtClean="0"/>
              <a:t>Suppose the name of the array is A and it has four elements with the following values:</a:t>
            </a:r>
          </a:p>
        </p:txBody>
      </p:sp>
      <p:graphicFrame>
        <p:nvGraphicFramePr>
          <p:cNvPr id="4" name="Table 3"/>
          <p:cNvGraphicFramePr>
            <a:graphicFrameLocks noGrp="1"/>
          </p:cNvGraphicFramePr>
          <p:nvPr/>
        </p:nvGraphicFramePr>
        <p:xfrm>
          <a:off x="1524000" y="3352800"/>
          <a:ext cx="6096000" cy="371475"/>
        </p:xfrm>
        <a:graphic>
          <a:graphicData uri="http://schemas.openxmlformats.org/drawingml/2006/table">
            <a:tbl>
              <a:tblPr firstRow="1" bandRow="1">
                <a:tableStyleId>{5C22544A-7EE6-4342-B048-85BDC9FD1C3A}</a:tableStyleId>
              </a:tblPr>
              <a:tblGrid>
                <a:gridCol w="1524000"/>
                <a:gridCol w="1524000"/>
                <a:gridCol w="1524000"/>
                <a:gridCol w="1524000"/>
              </a:tblGrid>
              <a:tr h="371475">
                <a:tc>
                  <a:txBody>
                    <a:bodyPr/>
                    <a:lstStyle/>
                    <a:p>
                      <a:r>
                        <a:rPr lang="en-US" sz="1800" dirty="0" smtClean="0">
                          <a:solidFill>
                            <a:schemeClr val="tx1"/>
                          </a:solidFill>
                        </a:rPr>
                        <a:t>4</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19</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1</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3</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Content Placeholder 2"/>
          <p:cNvSpPr txBox="1">
            <a:spLocks/>
          </p:cNvSpPr>
          <p:nvPr/>
        </p:nvSpPr>
        <p:spPr bwMode="auto">
          <a:xfrm>
            <a:off x="533400" y="4114800"/>
            <a:ext cx="8001000" cy="1600200"/>
          </a:xfrm>
          <a:prstGeom prst="rect">
            <a:avLst/>
          </a:prstGeom>
          <a:noFill/>
          <a:ln w="9525">
            <a:noFill/>
            <a:miter lim="800000"/>
            <a:headEnd/>
            <a:tailEnd/>
          </a:ln>
        </p:spPr>
        <p:txBody>
          <a:bodyPr/>
          <a:lstStyle/>
          <a:p>
            <a:pPr marL="469900" indent="-469900">
              <a:spcBef>
                <a:spcPct val="20000"/>
              </a:spcBef>
              <a:buClr>
                <a:schemeClr val="accent2"/>
              </a:buClr>
              <a:buFont typeface="Wingdings" pitchFamily="2" charset="2"/>
              <a:buChar char="o"/>
              <a:defRPr/>
            </a:pPr>
            <a:r>
              <a:rPr lang="en-US" sz="3000" kern="0" dirty="0">
                <a:latin typeface="+mn-lt"/>
              </a:rPr>
              <a:t>To sort this array in ascending order, n-1, i.e. three iterations will be required.</a:t>
            </a:r>
          </a:p>
        </p:txBody>
      </p:sp>
    </p:spTree>
    <p:extLst>
      <p:ext uri="{BB962C8B-B14F-4D97-AF65-F5344CB8AC3E}">
        <p14:creationId xmlns:p14="http://schemas.microsoft.com/office/powerpoint/2010/main" val="143741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381000"/>
            <a:ext cx="8229600" cy="1143000"/>
          </a:xfrm>
        </p:spPr>
        <p:txBody>
          <a:bodyPr/>
          <a:lstStyle/>
          <a:p>
            <a:r>
              <a:rPr lang="en-US" dirty="0" smtClean="0"/>
              <a:t>Selection Sort</a:t>
            </a:r>
          </a:p>
        </p:txBody>
      </p:sp>
      <p:sp>
        <p:nvSpPr>
          <p:cNvPr id="18435" name="Content Placeholder 2"/>
          <p:cNvSpPr>
            <a:spLocks noGrp="1"/>
          </p:cNvSpPr>
          <p:nvPr>
            <p:ph idx="1"/>
          </p:nvPr>
        </p:nvSpPr>
        <p:spPr>
          <a:xfrm>
            <a:off x="457200" y="1600200"/>
            <a:ext cx="8229600" cy="4724400"/>
          </a:xfrm>
        </p:spPr>
        <p:txBody>
          <a:bodyPr/>
          <a:lstStyle/>
          <a:p>
            <a:endParaRPr lang="en-US" sz="2000" dirty="0" smtClean="0"/>
          </a:p>
          <a:p>
            <a:endParaRPr lang="en-US" sz="2000" dirty="0" smtClean="0"/>
          </a:p>
          <a:p>
            <a:r>
              <a:rPr lang="en-US" sz="2400" b="1" dirty="0" smtClean="0"/>
              <a:t>Iteration-1</a:t>
            </a:r>
          </a:p>
          <a:p>
            <a:pPr>
              <a:buFont typeface="Wingdings" pitchFamily="2" charset="2"/>
              <a:buNone/>
            </a:pPr>
            <a:r>
              <a:rPr lang="en-US" sz="2000" dirty="0" smtClean="0"/>
              <a:t>	The array is scanned starting from the first to the last element and the element that has the smallest value is selected. The smallest value is 1 at location 3. The address of element that has the smallest value is noted and the selected value is interchanged with the first element  i.e. </a:t>
            </a:r>
          </a:p>
          <a:p>
            <a:pPr>
              <a:buFont typeface="Wingdings" pitchFamily="2" charset="2"/>
              <a:buNone/>
            </a:pPr>
            <a:r>
              <a:rPr lang="en-US" sz="2000" dirty="0" smtClean="0"/>
              <a:t>			A[1] and A[3] are swapped</a:t>
            </a:r>
          </a:p>
        </p:txBody>
      </p:sp>
      <p:graphicFrame>
        <p:nvGraphicFramePr>
          <p:cNvPr id="4" name="Table 3"/>
          <p:cNvGraphicFramePr>
            <a:graphicFrameLocks noGrp="1"/>
          </p:cNvGraphicFramePr>
          <p:nvPr/>
        </p:nvGraphicFramePr>
        <p:xfrm>
          <a:off x="1600200" y="1990725"/>
          <a:ext cx="6096000" cy="371475"/>
        </p:xfrm>
        <a:graphic>
          <a:graphicData uri="http://schemas.openxmlformats.org/drawingml/2006/table">
            <a:tbl>
              <a:tblPr firstRow="1" bandRow="1">
                <a:tableStyleId>{5C22544A-7EE6-4342-B048-85BDC9FD1C3A}</a:tableStyleId>
              </a:tblPr>
              <a:tblGrid>
                <a:gridCol w="1524000"/>
                <a:gridCol w="1524000"/>
                <a:gridCol w="1524000"/>
                <a:gridCol w="1524000"/>
              </a:tblGrid>
              <a:tr h="371475">
                <a:tc>
                  <a:txBody>
                    <a:bodyPr/>
                    <a:lstStyle/>
                    <a:p>
                      <a:r>
                        <a:rPr lang="en-US" sz="1800" dirty="0" smtClean="0">
                          <a:solidFill>
                            <a:schemeClr val="tx1"/>
                          </a:solidFill>
                        </a:rPr>
                        <a:t>4</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19</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1</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3</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1676400" y="5486400"/>
          <a:ext cx="6096000" cy="371475"/>
        </p:xfrm>
        <a:graphic>
          <a:graphicData uri="http://schemas.openxmlformats.org/drawingml/2006/table">
            <a:tbl>
              <a:tblPr firstRow="1" bandRow="1">
                <a:tableStyleId>{5C22544A-7EE6-4342-B048-85BDC9FD1C3A}</a:tableStyleId>
              </a:tblPr>
              <a:tblGrid>
                <a:gridCol w="1524000"/>
                <a:gridCol w="1524000"/>
                <a:gridCol w="1524000"/>
                <a:gridCol w="1524000"/>
              </a:tblGrid>
              <a:tr h="371475">
                <a:tc>
                  <a:txBody>
                    <a:bodyPr/>
                    <a:lstStyle/>
                    <a:p>
                      <a:r>
                        <a:rPr lang="en-US" sz="1800" dirty="0" smtClean="0">
                          <a:solidFill>
                            <a:schemeClr val="tx1"/>
                          </a:solidFill>
                        </a:rPr>
                        <a:t>1</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19</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4</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3</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524698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Selection Sort</a:t>
            </a:r>
          </a:p>
        </p:txBody>
      </p:sp>
      <p:sp>
        <p:nvSpPr>
          <p:cNvPr id="19459" name="Content Placeholder 2"/>
          <p:cNvSpPr>
            <a:spLocks noGrp="1"/>
          </p:cNvSpPr>
          <p:nvPr>
            <p:ph idx="1"/>
          </p:nvPr>
        </p:nvSpPr>
        <p:spPr/>
        <p:txBody>
          <a:bodyPr/>
          <a:lstStyle/>
          <a:p>
            <a:endParaRPr lang="en-US" sz="2000" smtClean="0"/>
          </a:p>
          <a:p>
            <a:endParaRPr lang="en-US" sz="2000" smtClean="0"/>
          </a:p>
          <a:p>
            <a:r>
              <a:rPr lang="en-US" sz="2400" b="1" smtClean="0"/>
              <a:t>Iteration-2</a:t>
            </a:r>
          </a:p>
          <a:p>
            <a:pPr>
              <a:buFont typeface="Wingdings" pitchFamily="2" charset="2"/>
              <a:buNone/>
            </a:pPr>
            <a:r>
              <a:rPr lang="en-US" sz="2000" smtClean="0"/>
              <a:t>	The array is scanned starting from the second to the last element and the element that has the smallest value is selected. The smallest value is 3 at location 4. The address of element that has the smallest value is noted. The selected value is interchanged with the second element  i.e. </a:t>
            </a:r>
          </a:p>
          <a:p>
            <a:pPr>
              <a:buFont typeface="Wingdings" pitchFamily="2" charset="2"/>
              <a:buNone/>
            </a:pPr>
            <a:r>
              <a:rPr lang="en-US" sz="2000" smtClean="0"/>
              <a:t>			A[2] and A[4] are swapped</a:t>
            </a:r>
          </a:p>
        </p:txBody>
      </p:sp>
      <p:graphicFrame>
        <p:nvGraphicFramePr>
          <p:cNvPr id="4" name="Table 3"/>
          <p:cNvGraphicFramePr>
            <a:graphicFrameLocks noGrp="1"/>
          </p:cNvGraphicFramePr>
          <p:nvPr/>
        </p:nvGraphicFramePr>
        <p:xfrm>
          <a:off x="1600200" y="1990725"/>
          <a:ext cx="6096000" cy="371475"/>
        </p:xfrm>
        <a:graphic>
          <a:graphicData uri="http://schemas.openxmlformats.org/drawingml/2006/table">
            <a:tbl>
              <a:tblPr firstRow="1" bandRow="1">
                <a:tableStyleId>{5C22544A-7EE6-4342-B048-85BDC9FD1C3A}</a:tableStyleId>
              </a:tblPr>
              <a:tblGrid>
                <a:gridCol w="1524000"/>
                <a:gridCol w="1524000"/>
                <a:gridCol w="1524000"/>
                <a:gridCol w="1524000"/>
              </a:tblGrid>
              <a:tr h="371475">
                <a:tc>
                  <a:txBody>
                    <a:bodyPr/>
                    <a:lstStyle/>
                    <a:p>
                      <a:r>
                        <a:rPr lang="en-US" sz="1800" dirty="0" smtClean="0">
                          <a:solidFill>
                            <a:schemeClr val="tx1"/>
                          </a:solidFill>
                        </a:rPr>
                        <a:t>1</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19</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4</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3</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1676400" y="5486400"/>
          <a:ext cx="6096000" cy="371475"/>
        </p:xfrm>
        <a:graphic>
          <a:graphicData uri="http://schemas.openxmlformats.org/drawingml/2006/table">
            <a:tbl>
              <a:tblPr firstRow="1" bandRow="1">
                <a:tableStyleId>{5C22544A-7EE6-4342-B048-85BDC9FD1C3A}</a:tableStyleId>
              </a:tblPr>
              <a:tblGrid>
                <a:gridCol w="1524000"/>
                <a:gridCol w="1524000"/>
                <a:gridCol w="1524000"/>
                <a:gridCol w="1524000"/>
              </a:tblGrid>
              <a:tr h="371475">
                <a:tc>
                  <a:txBody>
                    <a:bodyPr/>
                    <a:lstStyle/>
                    <a:p>
                      <a:r>
                        <a:rPr lang="en-US" sz="1800" dirty="0" smtClean="0">
                          <a:solidFill>
                            <a:schemeClr val="tx1"/>
                          </a:solidFill>
                        </a:rPr>
                        <a:t>1</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3</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4</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19</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615414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Selection Sort</a:t>
            </a:r>
          </a:p>
        </p:txBody>
      </p:sp>
      <p:sp>
        <p:nvSpPr>
          <p:cNvPr id="20483" name="Content Placeholder 2"/>
          <p:cNvSpPr>
            <a:spLocks noGrp="1"/>
          </p:cNvSpPr>
          <p:nvPr>
            <p:ph idx="1"/>
          </p:nvPr>
        </p:nvSpPr>
        <p:spPr/>
        <p:txBody>
          <a:bodyPr/>
          <a:lstStyle/>
          <a:p>
            <a:endParaRPr lang="en-US" sz="2000" smtClean="0"/>
          </a:p>
          <a:p>
            <a:endParaRPr lang="en-US" sz="2000" smtClean="0"/>
          </a:p>
          <a:p>
            <a:r>
              <a:rPr lang="en-US" sz="2400" b="1" smtClean="0"/>
              <a:t>Iteration-3</a:t>
            </a:r>
          </a:p>
          <a:p>
            <a:pPr>
              <a:buFont typeface="Wingdings" pitchFamily="2" charset="2"/>
              <a:buNone/>
            </a:pPr>
            <a:r>
              <a:rPr lang="en-US" sz="2000" smtClean="0"/>
              <a:t>	The array is scanned starting from the third to the last element and the element that has the smallest value is selected. The smallest value is 4 at location 3. The address of element that has the smallest value is noted. The selected value is interchanged with the third element  i.e. </a:t>
            </a:r>
          </a:p>
          <a:p>
            <a:pPr>
              <a:buFont typeface="Wingdings" pitchFamily="2" charset="2"/>
              <a:buNone/>
            </a:pPr>
            <a:r>
              <a:rPr lang="en-US" sz="2000" smtClean="0"/>
              <a:t>			A[3] and A[3] are swapped</a:t>
            </a:r>
          </a:p>
        </p:txBody>
      </p:sp>
      <p:graphicFrame>
        <p:nvGraphicFramePr>
          <p:cNvPr id="4" name="Table 3"/>
          <p:cNvGraphicFramePr>
            <a:graphicFrameLocks noGrp="1"/>
          </p:cNvGraphicFramePr>
          <p:nvPr/>
        </p:nvGraphicFramePr>
        <p:xfrm>
          <a:off x="1600200" y="1990725"/>
          <a:ext cx="6096000" cy="371475"/>
        </p:xfrm>
        <a:graphic>
          <a:graphicData uri="http://schemas.openxmlformats.org/drawingml/2006/table">
            <a:tbl>
              <a:tblPr firstRow="1" bandRow="1">
                <a:tableStyleId>{5C22544A-7EE6-4342-B048-85BDC9FD1C3A}</a:tableStyleId>
              </a:tblPr>
              <a:tblGrid>
                <a:gridCol w="1524000"/>
                <a:gridCol w="1524000"/>
                <a:gridCol w="1524000"/>
                <a:gridCol w="1524000"/>
              </a:tblGrid>
              <a:tr h="371475">
                <a:tc>
                  <a:txBody>
                    <a:bodyPr/>
                    <a:lstStyle/>
                    <a:p>
                      <a:r>
                        <a:rPr lang="en-US" sz="1800" dirty="0" smtClean="0">
                          <a:solidFill>
                            <a:schemeClr val="tx1"/>
                          </a:solidFill>
                        </a:rPr>
                        <a:t>1</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3</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4</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19</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1676400" y="5486400"/>
          <a:ext cx="6096000" cy="371475"/>
        </p:xfrm>
        <a:graphic>
          <a:graphicData uri="http://schemas.openxmlformats.org/drawingml/2006/table">
            <a:tbl>
              <a:tblPr firstRow="1" bandRow="1">
                <a:tableStyleId>{5C22544A-7EE6-4342-B048-85BDC9FD1C3A}</a:tableStyleId>
              </a:tblPr>
              <a:tblGrid>
                <a:gridCol w="1524000"/>
                <a:gridCol w="1524000"/>
                <a:gridCol w="1524000"/>
                <a:gridCol w="1524000"/>
              </a:tblGrid>
              <a:tr h="371475">
                <a:tc>
                  <a:txBody>
                    <a:bodyPr/>
                    <a:lstStyle/>
                    <a:p>
                      <a:r>
                        <a:rPr lang="en-US" sz="1800" dirty="0" smtClean="0">
                          <a:solidFill>
                            <a:schemeClr val="tx1"/>
                          </a:solidFill>
                        </a:rPr>
                        <a:t>1</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3</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4</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rPr>
                        <a:t>19</a:t>
                      </a:r>
                      <a:endParaRPr lang="en-US" sz="1800" dirty="0">
                        <a:solidFill>
                          <a:schemeClr val="tx1"/>
                        </a:solidFill>
                      </a:endParaRPr>
                    </a:p>
                  </a:txBody>
                  <a:tcPr marT="45798" marB="4579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010977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1143000"/>
          </a:xfrm>
        </p:spPr>
        <p:txBody>
          <a:bodyPr/>
          <a:lstStyle/>
          <a:p>
            <a:pPr>
              <a:defRPr/>
            </a:pPr>
            <a:r>
              <a:rPr lang="en-US" dirty="0" smtClean="0"/>
              <a:t>Sorting an Array of Integers</a:t>
            </a:r>
          </a:p>
        </p:txBody>
      </p:sp>
      <p:sp>
        <p:nvSpPr>
          <p:cNvPr id="1028" name="Rectangle 3"/>
          <p:cNvSpPr>
            <a:spLocks noGrp="1" noChangeArrowheads="1"/>
          </p:cNvSpPr>
          <p:nvPr>
            <p:ph type="body" sz="half" idx="1"/>
          </p:nvPr>
        </p:nvSpPr>
        <p:spPr>
          <a:xfrm>
            <a:off x="381000" y="1143000"/>
            <a:ext cx="2740025" cy="5514975"/>
          </a:xfrm>
          <a:noFill/>
        </p:spPr>
        <p:txBody>
          <a:bodyPr/>
          <a:lstStyle/>
          <a:p>
            <a:r>
              <a:rPr lang="en-US" dirty="0" smtClean="0">
                <a:effectLst/>
              </a:rPr>
              <a:t>The picture shows an array of six integers that we want to sort from smallest to largest</a:t>
            </a:r>
          </a:p>
        </p:txBody>
      </p:sp>
      <p:graphicFrame>
        <p:nvGraphicFramePr>
          <p:cNvPr id="1026" name="Object 4"/>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030" name="Chart" r:id="rId4" imgW="6095951" imgH="4057674" progId="MSGraph.Chart.8">
                  <p:embed followColorScheme="full"/>
                </p:oleObj>
              </mc:Choice>
              <mc:Fallback>
                <p:oleObj name="Chart" r:id="rId4" imgW="6095951" imgH="4057674" progId="MSGraph.Chart.8">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extLst>
      <p:ext uri="{BB962C8B-B14F-4D97-AF65-F5344CB8AC3E}">
        <p14:creationId xmlns:p14="http://schemas.microsoft.com/office/powerpoint/2010/main" val="2693478322"/>
      </p:ext>
    </p:extLst>
  </p:cSld>
  <p:clrMapOvr>
    <a:masterClrMapping/>
  </p:clrMapOvr>
  <p:transition>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TotalTime>
  <Words>1409</Words>
  <Application>Microsoft Office PowerPoint</Application>
  <PresentationFormat>On-screen Show (4:3)</PresentationFormat>
  <Paragraphs>204</Paragraphs>
  <Slides>27</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7" baseType="lpstr">
      <vt:lpstr>Arial</vt:lpstr>
      <vt:lpstr>Calibri</vt:lpstr>
      <vt:lpstr>Constantia</vt:lpstr>
      <vt:lpstr>Helvetica</vt:lpstr>
      <vt:lpstr>Symbol</vt:lpstr>
      <vt:lpstr>Verdana</vt:lpstr>
      <vt:lpstr>Wingdings</vt:lpstr>
      <vt:lpstr>Wingdings 2</vt:lpstr>
      <vt:lpstr>Flow</vt:lpstr>
      <vt:lpstr>Chart</vt:lpstr>
      <vt:lpstr>Sorting</vt:lpstr>
      <vt:lpstr>Objectives Overview</vt:lpstr>
      <vt:lpstr>Selection Sort</vt:lpstr>
      <vt:lpstr>Selection Sort</vt:lpstr>
      <vt:lpstr>Selection Sort</vt:lpstr>
      <vt:lpstr>Selection Sort</vt:lpstr>
      <vt:lpstr>Selection Sort</vt:lpstr>
      <vt:lpstr>Selection Sort</vt:lpstr>
      <vt:lpstr>Sorting an Array of Integers</vt:lpstr>
      <vt:lpstr>The Selection Sort Algorithm</vt:lpstr>
      <vt:lpstr>The Selection Sort Algorithm</vt:lpstr>
      <vt:lpstr>The Selection Sort Algorithm</vt:lpstr>
      <vt:lpstr>The Selection Sort Algorithm</vt:lpstr>
      <vt:lpstr>The Selection Sort Algorithm</vt:lpstr>
      <vt:lpstr>The Selection Sort Algorithm</vt:lpstr>
      <vt:lpstr>The Selection Sort Algorithm</vt:lpstr>
      <vt:lpstr>The Selection Sort Algorithm</vt:lpstr>
      <vt:lpstr>The Selection Sort Algorithm</vt:lpstr>
      <vt:lpstr>The Selection Sort Algorithm</vt:lpstr>
      <vt:lpstr>The Selection Sort Algorithm</vt:lpstr>
      <vt:lpstr>The Selection Sort Algorithm</vt:lpstr>
      <vt:lpstr>The Selection Sort Algorithm</vt:lpstr>
      <vt:lpstr>Selection Sort – Pseudocode</vt:lpstr>
      <vt:lpstr>Selection Sort  - Step through</vt:lpstr>
      <vt:lpstr>Algorithm – Selection Sort</vt:lpstr>
      <vt:lpstr>Program</vt:lpstr>
      <vt:lpstr>Output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Pavilion</dc:creator>
  <cp:lastModifiedBy>Administrator</cp:lastModifiedBy>
  <cp:revision>12</cp:revision>
  <dcterms:created xsi:type="dcterms:W3CDTF">2017-04-23T15:59:06Z</dcterms:created>
  <dcterms:modified xsi:type="dcterms:W3CDTF">2018-12-04T04:03:42Z</dcterms:modified>
</cp:coreProperties>
</file>