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79" r:id="rId3"/>
    <p:sldId id="280" r:id="rId4"/>
    <p:sldId id="282" r:id="rId5"/>
    <p:sldId id="338" r:id="rId6"/>
    <p:sldId id="342" r:id="rId7"/>
    <p:sldId id="343" r:id="rId8"/>
    <p:sldId id="284" r:id="rId9"/>
    <p:sldId id="281" r:id="rId10"/>
    <p:sldId id="285" r:id="rId11"/>
    <p:sldId id="344" r:id="rId12"/>
    <p:sldId id="345" r:id="rId13"/>
    <p:sldId id="286" r:id="rId14"/>
    <p:sldId id="288" r:id="rId15"/>
    <p:sldId id="289" r:id="rId16"/>
    <p:sldId id="339" r:id="rId17"/>
    <p:sldId id="352" r:id="rId18"/>
    <p:sldId id="351" r:id="rId19"/>
    <p:sldId id="346" r:id="rId20"/>
    <p:sldId id="353" r:id="rId21"/>
    <p:sldId id="354" r:id="rId22"/>
    <p:sldId id="355" r:id="rId23"/>
    <p:sldId id="356" r:id="rId24"/>
    <p:sldId id="357" r:id="rId25"/>
    <p:sldId id="358" r:id="rId26"/>
    <p:sldId id="287" r:id="rId27"/>
    <p:sldId id="347" r:id="rId28"/>
    <p:sldId id="257" r:id="rId29"/>
    <p:sldId id="273" r:id="rId30"/>
    <p:sldId id="264" r:id="rId31"/>
    <p:sldId id="290" r:id="rId32"/>
    <p:sldId id="291" r:id="rId33"/>
    <p:sldId id="292" r:id="rId34"/>
    <p:sldId id="293" r:id="rId35"/>
    <p:sldId id="348" r:id="rId36"/>
    <p:sldId id="261" r:id="rId37"/>
    <p:sldId id="294" r:id="rId38"/>
    <p:sldId id="295" r:id="rId39"/>
    <p:sldId id="296" r:id="rId40"/>
    <p:sldId id="298" r:id="rId41"/>
    <p:sldId id="299" r:id="rId42"/>
    <p:sldId id="276" r:id="rId43"/>
    <p:sldId id="278" r:id="rId44"/>
    <p:sldId id="297" r:id="rId45"/>
    <p:sldId id="300" r:id="rId46"/>
    <p:sldId id="301" r:id="rId47"/>
    <p:sldId id="340" r:id="rId48"/>
    <p:sldId id="341" r:id="rId49"/>
    <p:sldId id="349" r:id="rId50"/>
    <p:sldId id="302" r:id="rId51"/>
    <p:sldId id="303" r:id="rId52"/>
    <p:sldId id="274" r:id="rId53"/>
    <p:sldId id="311" r:id="rId54"/>
    <p:sldId id="312" r:id="rId55"/>
    <p:sldId id="313" r:id="rId56"/>
    <p:sldId id="314" r:id="rId57"/>
    <p:sldId id="315" r:id="rId58"/>
    <p:sldId id="323" r:id="rId59"/>
    <p:sldId id="324" r:id="rId60"/>
    <p:sldId id="325" r:id="rId61"/>
    <p:sldId id="262" r:id="rId62"/>
    <p:sldId id="263" r:id="rId63"/>
    <p:sldId id="304" r:id="rId64"/>
    <p:sldId id="270" r:id="rId65"/>
    <p:sldId id="308" r:id="rId66"/>
    <p:sldId id="309" r:id="rId67"/>
    <p:sldId id="316" r:id="rId68"/>
    <p:sldId id="320" r:id="rId69"/>
    <p:sldId id="321" r:id="rId70"/>
    <p:sldId id="322" r:id="rId71"/>
    <p:sldId id="318" r:id="rId72"/>
    <p:sldId id="319" r:id="rId73"/>
    <p:sldId id="350" r:id="rId74"/>
    <p:sldId id="330" r:id="rId75"/>
    <p:sldId id="327" r:id="rId76"/>
    <p:sldId id="328" r:id="rId77"/>
    <p:sldId id="329" r:id="rId78"/>
    <p:sldId id="331" r:id="rId79"/>
    <p:sldId id="332" r:id="rId80"/>
    <p:sldId id="333" r:id="rId81"/>
    <p:sldId id="334" r:id="rId82"/>
    <p:sldId id="335" r:id="rId83"/>
    <p:sldId id="336" r:id="rId84"/>
    <p:sldId id="337" r:id="rId8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46" autoAdjust="0"/>
    <p:restoredTop sz="94660"/>
  </p:normalViewPr>
  <p:slideViewPr>
    <p:cSldViewPr>
      <p:cViewPr varScale="1">
        <p:scale>
          <a:sx n="72" d="100"/>
          <a:sy n="72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2BA153D-5ADE-4848-9D44-000C6D2BC7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1638C4F-FE61-46E9-8BEE-3C76A713CF89}" type="slidenum">
              <a:rPr lang="en-US"/>
              <a:pPr defTabSz="965200"/>
              <a:t>7</a:t>
            </a:fld>
            <a:endParaRPr 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D43B1-41BB-49C1-8E21-68D10DF131DC}" type="slidenum">
              <a:rPr lang="en-US"/>
              <a:pPr/>
              <a:t>84</a:t>
            </a:fld>
            <a:endParaRPr lang="en-US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3D912DD-CF2A-426E-923F-730E8B659F22}" type="slidenum">
              <a:rPr lang="en-US"/>
              <a:pPr defTabSz="965200"/>
              <a:t>12</a:t>
            </a:fld>
            <a:endParaRPr lang="en-US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BED5F-CD02-4AEE-8936-5B5E66D6BC2E}" type="slidenum">
              <a:rPr lang="en-US"/>
              <a:pPr/>
              <a:t>17</a:t>
            </a:fld>
            <a:endParaRPr 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2E74A42-3740-451E-B2A1-4C9F33D629CA}" type="slidenum">
              <a:rPr lang="en-US"/>
              <a:pPr defTabSz="965200"/>
              <a:t>20</a:t>
            </a:fld>
            <a:endParaRPr lang="en-US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37273DF-5ADE-457A-B607-B3CC7B317648}" type="slidenum">
              <a:rPr lang="en-US"/>
              <a:pPr defTabSz="965200"/>
              <a:t>24</a:t>
            </a:fld>
            <a:endParaRPr 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4E75B0E-88A7-4DD2-A2D4-E39A8E3977A5}" type="slidenum">
              <a:rPr lang="en-US"/>
              <a:pPr defTabSz="965200"/>
              <a:t>25</a:t>
            </a:fld>
            <a:endParaRPr lang="en-US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DDF6658-93BF-402A-B090-70EE3BB8610C}" type="slidenum">
              <a:rPr lang="en-US"/>
              <a:pPr defTabSz="965200"/>
              <a:t>48</a:t>
            </a:fld>
            <a:endParaRPr 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D0171-87BE-4676-BFFF-870C890B8D58}" type="slidenum">
              <a:rPr lang="en-US"/>
              <a:pPr/>
              <a:t>78</a:t>
            </a:fld>
            <a:endParaRPr lang="en-US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1C45F-139F-4AB5-B240-1878A70739B1}" type="slidenum">
              <a:rPr lang="en-US"/>
              <a:pPr/>
              <a:t>81</a:t>
            </a:fld>
            <a:endParaRPr 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AB4A-D5E3-4718-876D-69321B945B24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4DCE2-8496-4C70-9CAD-0C6C42984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F9D10-A3D9-488E-9FE0-F99678B1D368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A4DCC-CD44-4C7F-ADA2-668A2A0EA0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8806B-73DB-435A-94B6-4FB9662E773F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CAD63-044C-4C84-BC66-A7265AE62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8D753-5DA1-4232-9E3B-E0200438A3FD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872E-312E-4746-8CF1-B8530E261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17B33-8D0E-425D-8765-DC6D1236F2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0BB2B-91D8-4B72-B7B6-DE06DA0AC9CB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FBA76-6E90-4EC3-B12D-A1F44EF70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FD5E-A05C-43F6-8A3A-5DDA307C1AF6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F8F3F-FE24-4AA9-9A26-8E6AF02D5D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58BD8-7EB6-48CB-A5C3-8D11ED9E1981}" type="datetime1">
              <a:rPr lang="en-US" smtClean="0"/>
              <a:t>5/22/2014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67223-F577-423F-B589-7904488CD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CAB84-9384-4DC7-9993-CEC2856488AD}" type="datetime1">
              <a:rPr lang="en-US" smtClean="0"/>
              <a:t>5/22/2014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B4514-C77D-4CEB-A24C-BE9C41EE4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6E515-B5C6-4D30-B877-43D3488DFBB4}" type="datetime1">
              <a:rPr lang="en-US" smtClean="0"/>
              <a:t>5/22/2014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635F8-E815-43E9-96D3-782B1A1CBD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3A95-B72C-4D0E-B790-E1BA3F393521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4E188-9F8A-4395-A1AE-F79BC5C405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3474-B9ED-4CB5-9A3F-0FBF91D27B0F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4D5DC-1F7F-44FB-93F8-7377286E65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3595BB7-C962-4B3E-AE33-D6CB9C192DDC}" type="datetime1">
              <a:rPr lang="en-US" smtClean="0"/>
              <a:t>5/22/2014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C83512-78E6-414B-840C-C334EA8180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3E077-6BF2-49B7-BA87-3A3ABF7A797E}" type="slidenum">
              <a:rPr lang="en-US"/>
              <a:pPr/>
              <a:t>1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16E303-EDE1-4A01-B9DF-601361356B0D}" type="slidenum">
              <a:rPr lang="en-US"/>
              <a:pPr/>
              <a:t>10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literalString2.cpp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</a:rPr>
              <a:t>cout &lt;&lt; s &lt;&lt; endl;</a:t>
            </a:r>
          </a:p>
          <a:p>
            <a:pPr eaLnBrk="1" hangingPunct="1"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i = 0;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while(s[i] != '\0')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{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  cout &lt;&lt; s[i] &lt;&lt; ",";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  i++;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endl;</a:t>
            </a:r>
          </a:p>
          <a:p>
            <a:pPr eaLnBrk="1" hangingPunct="1"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"s[" &lt;&lt; i &lt;&lt; "] = " &lt;&lt; int(s[i]) &lt;&lt; endl;</a:t>
            </a:r>
          </a:p>
          <a:p>
            <a:pPr eaLnBrk="1" hangingPunct="1">
              <a:buFontTx/>
              <a:buNone/>
            </a:pPr>
            <a:endParaRPr lang="en-US" sz="1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&gt; literalString2.exe</a:t>
            </a:r>
          </a:p>
          <a:p>
            <a:pPr eaLnBrk="1" hangingPunct="1"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Hello World</a:t>
            </a:r>
          </a:p>
          <a:p>
            <a:pPr eaLnBrk="1" hangingPunct="1"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H,e,l,l,o, ,W,o,r,l,d,</a:t>
            </a:r>
          </a:p>
          <a:p>
            <a:pPr eaLnBrk="1" hangingPunct="1">
              <a:buFontTx/>
              <a:buNone/>
            </a:pPr>
            <a:r>
              <a:rPr lang="pt-BR" sz="1800" b="1" smtClean="0">
                <a:latin typeface="Courier New" pitchFamily="49" charset="0"/>
              </a:rPr>
              <a:t>s[11] = 0</a:t>
            </a:r>
          </a:p>
          <a:p>
            <a:pPr eaLnBrk="1" hangingPunct="1">
              <a:buFontTx/>
              <a:buNone/>
            </a:pPr>
            <a:endParaRPr lang="pt-BR" sz="1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0CF5F-CA8B-47C0-9F0B-EC65CF72CF7A}" type="slidenum">
              <a:rPr lang="en-US"/>
              <a:pPr/>
              <a:t>11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ascii2.cpp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 =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while(s[i] != '\0')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cout &lt;&lt; setw(4) &lt;&lt; s[i] &lt;&lt; ",";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i++;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endl;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 =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while(s[i] != '\0')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cout &lt;&lt; setw(4) &lt;&lt; int(s[i]) &lt;&lt; ",";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i++;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setw(4) &lt;&lt; int(s[i]);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endl;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41C41D-3AB3-49AE-B66D-52DF31D4CC1C}" type="slidenum">
              <a:rPr lang="en-US"/>
              <a:pPr/>
              <a:t>12</a:t>
            </a:fld>
            <a:endParaRPr lang="en-US"/>
          </a:p>
        </p:txBody>
      </p:sp>
      <p:sp>
        <p:nvSpPr>
          <p:cNvPr id="13317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4267200"/>
            <a:ext cx="8229600" cy="1981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&gt; </a:t>
            </a:r>
            <a:r>
              <a:rPr lang="en-US" sz="1800" smtClean="0">
                <a:solidFill>
                  <a:srgbClr val="009900"/>
                </a:solidFill>
              </a:rPr>
              <a:t>ascii2.exe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smtClean="0"/>
              <a:t>Hello World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smtClean="0"/>
              <a:t>   H,     e,      l,      l,     o,      ,   W,     o,      r,      l,     d,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smtClean="0"/>
              <a:t>  72, 101, 108, 108, 111,  32,  87, 111, 114, 108, 100,   0</a:t>
            </a: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&gt;</a:t>
            </a: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457200" y="609600"/>
            <a:ext cx="8229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...</a:t>
            </a:r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  i = 0;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while(s[i] != '\0')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  cout &lt;&lt; setw(4) &lt;&lt; int(s[i]) &lt;&lt; ",";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  i++;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}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cout &lt;&lt; setw(4) &lt;&lt; int(s[i]);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cout &lt;&lt; endl;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486D7-2919-490C-B748-F7A50A6891C6}" type="slidenum">
              <a:rPr lang="en-US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C-style strings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C-style string is stored in an array of char;</a:t>
            </a:r>
          </a:p>
          <a:p>
            <a:pPr eaLnBrk="1" hangingPunct="1"/>
            <a:r>
              <a:rPr lang="en-US" sz="2800" smtClean="0"/>
              <a:t>C-style strings should always end in ‘\0’;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sz="2400" b="1" smtClean="0">
                <a:latin typeface="Courier New" pitchFamily="49" charset="0"/>
              </a:rPr>
              <a:t>const int MAX_LENGTH(20);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char s[MAX_LENGTH] =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{ 'H', 'e', 'l', 'l', 'o', ' ',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'W', 'o', 'r', 'l', 'd', '\0'};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cout &lt;&lt; "String = " &lt;&lt; s &lt;&lt; endl;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EE6D0D-F3FC-42CD-B8C6-57F441D80C4D}" type="slidenum">
              <a:rPr lang="en-US"/>
              <a:pPr/>
              <a:t>14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cString.cpp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const int MAX_LENGTH(20);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// C-style strings should always end in '\0'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char s[MAX_LENGTH] = 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{ 'H', 'e', 'l', 'l', 'o', ' ', 'W', 'o', 'r', 'l', 'd', '\0'};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"String = " &lt;&lt; s &lt;&lt; endl;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s[1] = 'o';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s[2] = 'w';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s[3] = 'd';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s[4] = 'y';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"String = " &lt;&lt; s &lt;&lt; endl;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s[5] = '\0';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"String = " &lt;&lt; s &lt;&lt; endl;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6BF8C-0199-42F9-9FCD-FB293DDFF350}" type="slidenum">
              <a:rPr lang="en-US"/>
              <a:pPr/>
              <a:t>15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cString.cpp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</a:rPr>
              <a:t>const int MAX_LENGTH(20);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// C-style strings should always end in '\0'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char s[MAX_LENGTH] =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{ 'H', 'e', 'l', 'l', 'o', ' ', 'W', 'o', 'r', 'l', 'd', '\0'};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"String = " &lt;&lt; s &lt;&lt; endl;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s[1] = 'o';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s[2] = 'w';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s[3] = 'd';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s[4] = 'y';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"String = " &lt;&lt; s &lt;&lt; endl;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s[5] = '\0';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"String = " &lt;&lt; s &lt;&lt; endl;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&gt; cString.exe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String = Hello World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String = Howdy World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String = Howdy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56CF1-0B0A-459B-B49A-8EA90253D10B}" type="slidenum">
              <a:rPr lang="en-US"/>
              <a:pPr/>
              <a:t>16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 String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literal string variable cannot be changed, i.e., the following will generate a syntax error: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char s[] = “Hello World”;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	s = “Goodbye World”; 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// Syntax Error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individual characters within the string can be changed:</a:t>
            </a:r>
          </a:p>
          <a:p>
            <a:pPr marL="914400" lvl="2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  s[1] = 'o';</a:t>
            </a:r>
          </a:p>
          <a:p>
            <a:pPr marL="914400" lvl="2"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  s[2] = 'w';</a:t>
            </a:r>
          </a:p>
          <a:p>
            <a:pPr marL="914400" lvl="2" eaLnBrk="1" hangingPunct="1">
              <a:spcBef>
                <a:spcPct val="0"/>
              </a:spcBef>
              <a:buFontTx/>
              <a:buNone/>
            </a:pPr>
            <a:endParaRPr lang="en-US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smtClean="0"/>
              <a:t>A literal string should ALWAYS contain ‘\0’.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37396-AFEE-4919-9474-85735AFB5671}" type="slidenum">
              <a:rPr lang="en-US"/>
              <a:pPr/>
              <a:t>17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Capitalize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Change all characters in a string to capitals.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Input:  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Hello World</a:t>
            </a:r>
          </a:p>
          <a:p>
            <a:pPr eaLnBrk="1" hangingPunct="1">
              <a:buFontTx/>
              <a:buNone/>
            </a:pPr>
            <a:r>
              <a:rPr lang="en-US" smtClean="0"/>
              <a:t>Output: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 Code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480D9-4166-4E34-AAAA-831BDE0DC17E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1447800"/>
          <a:ext cx="1600200" cy="4457700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43200" y="1447800"/>
          <a:ext cx="1524000" cy="4457700"/>
        </p:xfrm>
        <a:graphic>
          <a:graphicData uri="http://schemas.openxmlformats.org/drawingml/2006/table">
            <a:tbl>
              <a:tblPr/>
              <a:tblGrid>
                <a:gridCol w="801688"/>
                <a:gridCol w="7223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1447800"/>
          <a:ext cx="1524000" cy="4457700"/>
        </p:xfrm>
        <a:graphic>
          <a:graphicData uri="http://schemas.openxmlformats.org/drawingml/2006/table">
            <a:tbl>
              <a:tblPr/>
              <a:tblGrid>
                <a:gridCol w="801688"/>
                <a:gridCol w="7223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00800" y="1447800"/>
          <a:ext cx="1524000" cy="4457700"/>
        </p:xfrm>
        <a:graphic>
          <a:graphicData uri="http://schemas.openxmlformats.org/drawingml/2006/table">
            <a:tbl>
              <a:tblPr/>
              <a:tblGrid>
                <a:gridCol w="801688"/>
                <a:gridCol w="7223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1BC-54CF-452F-AEEC-72B0E99EA851}" type="slidenum">
              <a:rPr lang="en-US"/>
              <a:pPr/>
              <a:t>19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capitalize.cpp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char s[] = "Hello World";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ascii_code(0);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i(0);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s &lt;&lt; endl;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 =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while(s[i] != '\0')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ascii_code = int(s[i]);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if (97 &lt;= ascii_code &amp;&amp; ascii_code &lt;= 122)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 ascii_code = ascii_code-32; 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cout &lt;&lt; char(ascii_code);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i++;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endl;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C2B51D-2A9B-46A4-BF0A-0ED6EE541A26}" type="slidenum">
              <a:rPr lang="en-US"/>
              <a:pPr/>
              <a:t>2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Strings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String Literals: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</a:t>
            </a:r>
            <a:r>
              <a:rPr lang="en-US" sz="2800" b="1" smtClean="0">
                <a:latin typeface="Courier New" pitchFamily="49" charset="0"/>
              </a:rPr>
              <a:t>“Hello World”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	“xyz 123 *&amp;^#$!”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z="2800" smtClean="0"/>
              <a:t>C-style strings: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char s[20];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sz="2800" smtClean="0"/>
              <a:t>C++ class string;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string s;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b="1" smtClean="0">
              <a:solidFill>
                <a:schemeClr val="hlink"/>
              </a:solidFill>
              <a:latin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FDC83-63E1-4057-A3DB-59C19EEBF025}" type="slidenum">
              <a:rPr lang="en-US"/>
              <a:pPr/>
              <a:t>20</a:t>
            </a:fld>
            <a:endParaRPr lang="en-US"/>
          </a:p>
        </p:txBody>
      </p:sp>
      <p:sp>
        <p:nvSpPr>
          <p:cNvPr id="21509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4648200"/>
            <a:ext cx="8229600" cy="1524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capitalize.exe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Hello World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HELLO WORLD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457200" y="685800"/>
            <a:ext cx="8229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…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i = 0;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while(s[i] != '\0')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{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  ascii_code = int(s[i]);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  if (97 &lt;= ascii_code &amp;&amp; ascii_code &lt;= 122)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    { ascii_code = ascii_code-32; }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  cout &lt;&lt; char(ascii_code);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  i++;</a:t>
            </a:r>
          </a:p>
          <a:p>
            <a:pPr marL="342900" indent="-342900"/>
            <a:r>
              <a:rPr lang="en-US" sz="2000" b="1">
                <a:latin typeface="Courier New" pitchFamily="49" charset="0"/>
              </a:rPr>
              <a:t>    }</a:t>
            </a:r>
            <a:endParaRPr lang="en-US" sz="2000"/>
          </a:p>
          <a:p>
            <a:pPr marL="342900" indent="-342900">
              <a:lnSpc>
                <a:spcPct val="80000"/>
              </a:lnSpc>
            </a:pPr>
            <a:r>
              <a:rPr lang="en-US" sz="20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A23290-2B3D-46FA-A391-FE0EB5661A7F}" type="slidenum">
              <a:rPr lang="en-US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passLiteral.cpp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x1, y1;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x2, y2;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read_point("Enter first point: ", x1, y1);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read_point("Enter second point: ", x2, y2);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write_point("First point: ", x1, y1);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write_point("Second point: ", x2, y2);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E8B87-D3FC-4102-A83E-35ADA7F33B16}" type="slidenum">
              <a:rPr lang="en-US"/>
              <a:pPr/>
              <a:t>22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passLiteral.cpp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read_point(const char prompt[], int &amp; x, int &amp; y);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write_point(const char label[], int x, int y);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x1, y1;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int x2, y2;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read_point("Enter first point: ", x1, y1);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read_point("Enter second point: ", x2, y2);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write_point("First point: ", x1, y1);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write_point("Second point: ", x2, y2);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17066-A777-45D8-BC07-5643DE35B4EA}" type="slidenum">
              <a:rPr lang="en-US"/>
              <a:pPr/>
              <a:t>23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Functions read_point() and write_point()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read_point(const char prompt[], int &amp; x, int &amp; y)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prompt;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cin &gt;&gt; x;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cin &gt;&gt; y;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write_point(const char label[], int x, int y)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label;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"(" &lt;&lt; x &lt;&lt; "," &lt;&lt; y &lt;&lt; ")" &lt;&lt; endl;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5855F-4C38-49ED-8EA2-04D2AB86A8D9}" type="slidenum">
              <a:rPr lang="en-US"/>
              <a:pPr/>
              <a:t>24</a:t>
            </a:fld>
            <a:endParaRPr lang="en-US"/>
          </a:p>
        </p:txBody>
      </p:sp>
      <p:sp>
        <p:nvSpPr>
          <p:cNvPr id="25605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4267200"/>
            <a:ext cx="8229600" cy="190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passLiteral.exe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Enter first point: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10 20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Enter second point: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First point: (10,20)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Second point: (3,5)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457200" y="685800"/>
            <a:ext cx="8229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…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read_point("Enter first point: ", x1, y1);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read_point("Enter second point: ", x2, y2);</a:t>
            </a:r>
          </a:p>
          <a:p>
            <a:pPr marL="342900" indent="-342900">
              <a:lnSpc>
                <a:spcPct val="80000"/>
              </a:lnSpc>
            </a:pPr>
            <a:r>
              <a:rPr lang="en-US"/>
              <a:t>…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void read_point(const char prompt[], int &amp; x, int &amp; y)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cout &lt;&lt; prompt;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cin &gt;&gt; x;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cin &gt;&gt; y;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9B358-A696-45CC-841D-0D11EA5F190F}" type="slidenum">
              <a:rPr lang="en-US"/>
              <a:pPr/>
              <a:t>25</a:t>
            </a:fld>
            <a:endParaRPr lang="en-US"/>
          </a:p>
        </p:txBody>
      </p:sp>
      <p:sp>
        <p:nvSpPr>
          <p:cNvPr id="26629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4267200"/>
            <a:ext cx="8229600" cy="190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passLiteral.exe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Enter first point: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10 20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Enter second point: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First point: (10,20)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Second point: (3,5)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457200" y="685800"/>
            <a:ext cx="8229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…</a:t>
            </a:r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  write_point("First point: ", x1, y1);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write_point("Second point: ", x2, y2);</a:t>
            </a:r>
            <a:endParaRPr lang="en-US"/>
          </a:p>
          <a:p>
            <a:pPr marL="342900" indent="-342900">
              <a:lnSpc>
                <a:spcPct val="80000"/>
              </a:lnSpc>
            </a:pPr>
            <a:r>
              <a:rPr lang="en-US"/>
              <a:t>…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void write_point(const char label[], int x, int y)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cout &lt;&lt; label;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cout &lt;&lt; "(" &lt;&lt; x &lt;&lt; "," &lt;&lt; y &lt;&lt; ")" &lt;&lt; endl;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D1A9E-EFE9-4563-BBCE-D9395035C54A}" type="slidenum">
              <a:rPr lang="en-US"/>
              <a:pPr/>
              <a:t>26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(Major) Problems with C-style Strings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	const int MAX_LENGTH(20);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	char s[MAX_LENGTH] = { 'H', 'e', 'l', 'l', 'o', '\0'};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cout &lt;&lt; "String = " &lt;&lt; s &lt;&lt; endl;</a:t>
            </a:r>
            <a:endParaRPr lang="en-US" sz="16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Forgetting to end the string with ‘\0’;</a:t>
            </a:r>
          </a:p>
          <a:p>
            <a:pPr eaLnBrk="1" hangingPunct="1"/>
            <a:r>
              <a:rPr lang="en-US" sz="2800" smtClean="0"/>
              <a:t>Not allocating enough memory for the string;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How do you add an element to a string?</a:t>
            </a:r>
          </a:p>
          <a:p>
            <a:pPr eaLnBrk="1" hangingPunct="1"/>
            <a:r>
              <a:rPr lang="en-US" sz="2800" smtClean="0"/>
              <a:t>How do you delete an element from a string?</a:t>
            </a:r>
          </a:p>
          <a:p>
            <a:pPr eaLnBrk="1" hangingPunct="1"/>
            <a:r>
              <a:rPr lang="en-US" sz="2800" smtClean="0"/>
              <a:t>How do you concatenate two strings?</a:t>
            </a: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BD753-415E-4534-8F49-593CAEF94B71}" type="slidenum">
              <a:rPr lang="en-US"/>
              <a:pPr/>
              <a:t>27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F0589-74E7-4968-964A-7A50A2540D98}" type="slidenum">
              <a:rPr lang="en-US"/>
              <a:pPr/>
              <a:t>28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class string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C++ class string requires: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	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create a variable of type string, simply: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	string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Assignment, as always is the same: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	lastName = “Marx”;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 combine the two with an initialization:</a:t>
            </a: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string lastName(“Marx”);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2000" smtClean="0"/>
              <a:t>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	string lastname = “Marx”;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BF420-57B8-4138-AE88-F887C4295C81}" type="slidenum">
              <a:rPr lang="en-US"/>
              <a:pPr/>
              <a:t>29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Operators: Assignment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(=): As with before, assign a string to a variable of type string.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string lastName(“Marx”), anothername;</a:t>
            </a: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anothername = lastName;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Both now hold “Marx”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39A1B6-B5D8-499D-9FA9-7DEC67637A1D}" type="slidenum">
              <a:rPr lang="en-US"/>
              <a:pPr/>
              <a:t>3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literalString.cpp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char s[] = "Hello World";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s &lt;&lt; endl;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for (int i = 0; i &lt; 11; i++)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{ cout &lt;&lt; s[i] &lt;&lt; ","; }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endl;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369D7-72FA-498E-903C-338DE30936D7}" type="slidenum">
              <a:rPr lang="en-US"/>
              <a:pPr/>
              <a:t>30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String Operators: Concatentation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Concatenation (+): Puts a string on the end of another.</a:t>
            </a:r>
          </a:p>
          <a:p>
            <a:pPr eaLnBrk="1" hangingPunct="1">
              <a:buFontTx/>
              <a:buNone/>
            </a:pPr>
            <a:endParaRPr lang="en-US" sz="4000" smtClean="0"/>
          </a:p>
          <a:p>
            <a:pPr eaLnBrk="1" hangingPunct="1">
              <a:buFontTx/>
              <a:buNone/>
            </a:pPr>
            <a:r>
              <a:rPr lang="en-US" sz="2200" smtClean="0"/>
              <a:t>	</a:t>
            </a:r>
            <a:r>
              <a:rPr lang="en-US" sz="2200" b="1" smtClean="0">
                <a:latin typeface="Courier New" pitchFamily="49" charset="0"/>
              </a:rPr>
              <a:t>string firstName(“Groucho”);</a:t>
            </a:r>
          </a:p>
          <a:p>
            <a:pPr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	string lastName(“Marx”);</a:t>
            </a:r>
          </a:p>
          <a:p>
            <a:pPr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	string fullname = firstName + lastname;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63A8B-023E-410F-8866-F32B16DF518C}" type="slidenum">
              <a:rPr lang="en-US"/>
              <a:pPr/>
              <a:t>31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concatString.cpp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#include &lt;string&gt;    // &lt;--------- Note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string name1("Groucho“), name2(“Harpo”);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string lastName("Marx“);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string fullName1 = name1 +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string fullName2 = name2 +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fullName1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fullName2 &lt;&lt; endl;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7D95AB-4257-40E3-95A2-473BBD0271A6}" type="slidenum">
              <a:rPr lang="en-US"/>
              <a:pPr/>
              <a:t>32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concatString.cpp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#include &lt;string&gt;    // &lt;--------- Note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name1("Groucho“), name2(“Harpo”);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lastName("Marx“);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fullName1 = name1 + lastName;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fullName2 = name2 + lastName;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fullName1 &lt;&lt; endl;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fullName2 &lt;&lt; endl;</a:t>
            </a:r>
          </a:p>
          <a:p>
            <a:pPr eaLnBrk="1" hangingPunct="1">
              <a:buFontTx/>
              <a:buNone/>
            </a:pPr>
            <a:endParaRPr lang="en-US" sz="1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&gt; concatString.exe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GrouchoMarx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HarpoMarx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70B19-3EEF-4E6D-A1D8-D881053F4C82}" type="slidenum">
              <a:rPr lang="en-US"/>
              <a:pPr/>
              <a:t>33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concatString2.cpp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#include &lt;string&gt;    // &lt;--------- Note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name1("Groucho“), name2(“Harpo”);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lastName("Marx“);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// separate first and last names with a blank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fullName1 = name1 + " " +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fullName2 = name2 + " " +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fullName1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fullName2 &lt;&lt; endl;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26A55-ADF6-4EA8-B04B-9016C378AC35}" type="slidenum">
              <a:rPr lang="en-US"/>
              <a:pPr/>
              <a:t>34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concatString2.cpp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#include &lt;string&gt;    // &lt;--------- Note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name1("Groucho“), name2(“Harpo”);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lastName("Marx“);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// separate first and last names with a blank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fullName1 = name1 + " " + lastName;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string fullName2 = name2 + " " + lastName;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fullName1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cout &lt;&lt; fullName2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&gt; concatString.exe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Groucho Marx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Harpo Marx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CFA12-3C08-4E7F-BFB8-285E2FDD44F5}" type="slidenum">
              <a:rPr lang="en-US"/>
              <a:pPr/>
              <a:t>35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String I/O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2AC960-E79E-4BA3-BA40-69AAB0BD9ECA}" type="slidenum">
              <a:rPr lang="en-US"/>
              <a:pPr/>
              <a:t>36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 with Strings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with Strings are as before: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>
                <a:latin typeface="Courier New" pitchFamily="49" charset="0"/>
              </a:rPr>
              <a:t>string lastName;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cout &lt;&lt; “Please enter your last name: “;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cin  &gt;&gt; lastName;	// get the last name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cout &lt;&lt; “Your last name is “ &lt;&lt; lastName;</a:t>
            </a: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FFA9E-2BAD-4421-B4EF-B8173CA4CF84}" type="slidenum">
              <a:rPr lang="en-US"/>
              <a:pPr/>
              <a:t>37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getName.cpp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#include &lt;string&gt;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firstName, lastName, fullName;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your first name: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cin &gt;&gt; firstName;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your last name: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cin &gt;&gt;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// concatenate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fullName = firstName + " " +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"Your name is: " &lt;&lt; fullName &lt;&lt; endl;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37B43-76EE-4E04-94D2-96E709AE287B}" type="slidenum">
              <a:rPr lang="en-US"/>
              <a:pPr/>
              <a:t>38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getName.cpp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string firstName, lastName, fullName;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your first name: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cin &gt;&gt; firstName;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your last name: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cin &gt;&gt;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// concatenate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fullName = firstName + " " + lastName;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"Your name is: " &lt;&lt; fullName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getName.exe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your first name: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Groucho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your last name: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Marx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Your name is: Groucho Marx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E1339-9724-4994-AE22-D5A0476B94B8}" type="slidenum">
              <a:rPr lang="en-US"/>
              <a:pPr/>
              <a:t>39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getName2.cpp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string fullName;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"Enter your full name: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cin &gt;&gt; fullName;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"Your name is: " &lt;&lt; fullName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6C82FD-1B92-4A9A-AEBB-F39BB0313E1E}" type="slidenum">
              <a:rPr lang="en-US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literalString.cpp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char s[] = "Hello World";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s &lt;&lt; endl;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for (int i = 0; i &lt; 11; i++)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 cout &lt;&lt; s[i] &lt;&lt; ","; }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endl;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literalString.exe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Hello World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H,e,l,l,o, ,W,o,r,l,d,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F0217-1FC6-4C5A-BE9B-E87CEDF68BCF}" type="slidenum">
              <a:rPr lang="en-US"/>
              <a:pPr/>
              <a:t>40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getName2.cpp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string fullName;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"Enter your full name: ";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cin &gt;&gt; fullName;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cout &lt;&lt; "Your name is: " &lt;&lt; fullName &lt;&lt; endl;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getName2.exe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your full name: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Groucho Marx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Your name is: Groucho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8BA70-429C-4790-A6A0-96406982ECC9}" type="slidenum">
              <a:rPr lang="en-US"/>
              <a:pPr/>
              <a:t>41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 with Strings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common problem with reading strings from user input is that it could contain white spaces.</a:t>
            </a:r>
          </a:p>
          <a:p>
            <a:pPr eaLnBrk="1" hangingPunct="1"/>
            <a:r>
              <a:rPr lang="en-US" sz="2800" smtClean="0"/>
              <a:t>cin uses white space (e.g. space, tab, newline) as a delimiter between inputs;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cin &gt;&gt; fullName;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getName2.exe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your full name: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Groucho Marx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Your name is: Groucho</a:t>
            </a: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A1198-BD95-4115-B217-D85CB9F532E2}" type="slidenum">
              <a:rPr lang="en-US"/>
              <a:pPr/>
              <a:t>42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I/O: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getline()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Fortunately, the string class let’s us get around this with the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getline()</a:t>
            </a:r>
            <a:r>
              <a:rPr lang="en-US" smtClean="0"/>
              <a:t> function.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Syntax: 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getline(source, destination)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source</a:t>
            </a:r>
            <a:r>
              <a:rPr lang="en-US" smtClean="0"/>
              <a:t> is the source of the string. In our case, we want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cin</a:t>
            </a:r>
            <a:r>
              <a:rPr lang="en-US" smtClean="0"/>
              <a:t> here.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destination</a:t>
            </a:r>
            <a:r>
              <a:rPr lang="en-US" smtClean="0"/>
              <a:t> is the string variable where we want the string to be read into.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225DE-E8A1-4DBA-8C16-6F26DAAD6AF7}" type="slidenum">
              <a:rPr lang="en-US"/>
              <a:pPr/>
              <a:t>43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I/O: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getline()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fix our code by rewriting it as follows: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string fullname;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cout &lt;&lt; “Enter your full name: ”;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getline(cin, fullname);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B267C-404A-4740-B7FC-196A61A0D6CC}" type="slidenum">
              <a:rPr lang="en-US"/>
              <a:pPr/>
              <a:t>44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getName3.cpp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 string fullName;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 cout &lt;&lt; "Enter your full name: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 getline(cin, fullName);   </a:t>
            </a: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// &lt;--------- Note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 cout &lt;&lt; "Your name is: " &lt;&lt; fullName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E1FC6-5CF5-418C-A60C-218E48D9E097}" type="slidenum">
              <a:rPr lang="en-US"/>
              <a:pPr/>
              <a:t>45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getName3.cpp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cout &lt;&lt; "Enter your full name: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getline(cin, fullName);   </a:t>
            </a: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// &lt;--------- Note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cout &lt;&lt; "Your name is: " &lt;&lt; fullName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getName3.exe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your full name: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Groucho Marx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Your name is: Groucho Marx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getName3.exe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your full name: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Groucho G. Marx III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Your name is: Groucho G. Marx III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0A194-7E84-4E8A-81F7-575F201CD08D}" type="slidenum">
              <a:rPr lang="en-US"/>
              <a:pPr/>
              <a:t>46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getName3.cpp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cout &lt;&lt; "Enter your full name: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getline(cin, fullName);   </a:t>
            </a: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// &lt;--------- Note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 cout &lt;&lt; "Your name is: " &lt;&lt; fullName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getName3.exe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your full name: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Groucho     Marx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Your name is: Groucho     Marx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getName3.exe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your full name: </a:t>
            </a:r>
            <a:endParaRPr lang="en-US" sz="2400" b="1" smtClean="0">
              <a:solidFill>
                <a:srgbClr val="0099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Your name 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0C4E5-D7BD-4EAB-BC98-E0C07B30FB06}" type="slidenum">
              <a:rPr lang="en-US"/>
              <a:pPr/>
              <a:t>47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literalError.cpp (BAD CODE)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char firstName[10], lastName[10];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first name: ";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// DO NOT DO THIS.  THIS IS VERY, VERY BAD!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cin &gt;&gt; firstName;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last name: ";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// DO NOT DO THIS.  THIS IS VERY, VERY BAD!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cin &gt;&gt; lastName;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"Your name is: " 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&lt;&lt; firstName &lt;&lt; " " &lt;&lt; lastName &lt;&lt; endl;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622BB-9012-44AC-A03B-0E4A3143F5E1}" type="slidenum">
              <a:rPr lang="en-US"/>
              <a:pPr/>
              <a:t>48</a:t>
            </a:fld>
            <a:endParaRPr lang="en-US"/>
          </a:p>
        </p:txBody>
      </p:sp>
      <p:sp>
        <p:nvSpPr>
          <p:cNvPr id="50181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4267200"/>
            <a:ext cx="8229600" cy="1981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&gt; </a:t>
            </a:r>
            <a:r>
              <a:rPr lang="en-US" sz="1800" smtClean="0">
                <a:solidFill>
                  <a:srgbClr val="009900"/>
                </a:solidFill>
              </a:rPr>
              <a:t>literalError.exe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Enter first name: </a:t>
            </a:r>
            <a:r>
              <a:rPr lang="en-US" sz="1800" smtClean="0">
                <a:solidFill>
                  <a:srgbClr val="009900"/>
                </a:solidFill>
              </a:rPr>
              <a:t>John</a:t>
            </a:r>
          </a:p>
          <a:p>
            <a:pPr eaLnBrk="1" hangingPunct="1">
              <a:buFontTx/>
              <a:buNone/>
            </a:pPr>
            <a:r>
              <a:rPr lang="en-US" sz="1800" smtClean="0"/>
              <a:t>Enter last name: </a:t>
            </a:r>
            <a:r>
              <a:rPr lang="en-US" sz="1800" smtClean="0">
                <a:solidFill>
                  <a:srgbClr val="009900"/>
                </a:solidFill>
              </a:rPr>
              <a:t>MacGhilleseatheanaich</a:t>
            </a:r>
          </a:p>
          <a:p>
            <a:pPr eaLnBrk="1" hangingPunct="1">
              <a:buFontTx/>
              <a:buNone/>
            </a:pPr>
            <a:r>
              <a:rPr lang="en-US" sz="1800" smtClean="0"/>
              <a:t>Your name is: </a:t>
            </a:r>
            <a:r>
              <a:rPr lang="en-US" sz="1800" smtClean="0">
                <a:solidFill>
                  <a:srgbClr val="009900"/>
                </a:solidFill>
              </a:rPr>
              <a:t>naich MacGhilleseatheanaich</a:t>
            </a: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&gt;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57200" y="609600"/>
            <a:ext cx="8229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char firstName[10], lastName[10];</a:t>
            </a:r>
          </a:p>
          <a:p>
            <a:pPr marL="342900" indent="-342900"/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cout &lt;&lt; "Enter first name: ";</a:t>
            </a:r>
          </a:p>
          <a:p>
            <a:pPr marL="342900" indent="-342900"/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  // DO NOT DO THIS.  THIS IS VERY, VERY BAD!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cin &gt;&gt; firstName;</a:t>
            </a:r>
          </a:p>
          <a:p>
            <a:pPr marL="342900" indent="-342900"/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cout &lt;&lt; "Enter last name: ";</a:t>
            </a:r>
          </a:p>
          <a:p>
            <a:pPr marL="342900" indent="-342900"/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  // DO NOT DO THIS.  THIS IS VERY, VERY BAD!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cin &gt;&gt; lastName;</a:t>
            </a:r>
          </a:p>
          <a:p>
            <a:pPr marL="342900" indent="-342900"/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cout &lt;&lt; "Your name is: " 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    &lt;&lt; firstName &lt;&lt; " " &lt;&lt; lastName &lt;&lt; endl;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CD931-322C-4273-8E6B-692EA4B4C460}" type="slidenum">
              <a:rPr lang="en-US"/>
              <a:pPr/>
              <a:t>49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String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EBA7F-6B81-45AA-8945-B5E80C7F074C}" type="slidenum">
              <a:rPr lang="en-US"/>
              <a:pPr/>
              <a:t>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 String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To create a variable containing a literal string: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  char s[] = “Hello World”;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char s[]</a:t>
            </a:r>
            <a:r>
              <a:rPr lang="en-US" sz="2400" smtClean="0"/>
              <a:t> means an array of characters;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variable cannot be changed, i.e., the following will generate a syntax error: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char s[] = “Hello World”;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	s = “Goodbye World”; 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// Syntax Error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92DA6-37DE-4687-BEFA-41C78EBDDEFE}" type="slidenum">
              <a:rPr lang="en-US"/>
              <a:pPr/>
              <a:t>50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str[k]</a:t>
            </a:r>
            <a:endParaRPr lang="en-US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s[k] represents the k’th character in string s: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string s(“Hello World”);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	// the character ‘H’ will be output.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	cout &lt;&lt; s[0]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	// the character ‘W’ will be output.</a:t>
            </a:r>
            <a:endParaRPr lang="en-US" sz="2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	cout &lt;&lt; s[6]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61C46-6DB5-4ED8-A86E-168DA6FC223B}" type="slidenum">
              <a:rPr lang="en-US"/>
              <a:pPr/>
              <a:t>51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Processing (2)</a:t>
            </a:r>
            <a:endParaRPr lang="en-US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s[k] represents the (k+1)’st character in string s: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string s(“Hello World”);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s[1] = ‘o’;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s[2] = ‘w’;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s[3] = ‘d’;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s[4] = ‘y’;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// output “Howdy World”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cout &lt;&lt; s &lt;&lt; endl;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9728F-9571-4E12-A366-73ACEBDF509F}" type="slidenum">
              <a:rPr lang="en-US"/>
              <a:pPr/>
              <a:t>52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String Operators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!=</a:t>
            </a:r>
            <a:r>
              <a:rPr lang="en-US" sz="2800" smtClean="0"/>
              <a:t> are same as before, but the others are not exactly like usage with numbers…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For instance, what exactly does it mean if one string is “less than” another?</a:t>
            </a:r>
          </a:p>
        </p:txBody>
      </p:sp>
      <p:graphicFrame>
        <p:nvGraphicFramePr>
          <p:cNvPr id="23573" name="Group 21"/>
          <p:cNvGraphicFramePr>
            <a:graphicFrameLocks noGrp="1"/>
          </p:cNvGraphicFramePr>
          <p:nvPr>
            <p:ph sz="half" idx="2"/>
          </p:nvPr>
        </p:nvGraphicFramePr>
        <p:xfrm>
          <a:off x="2362200" y="1447800"/>
          <a:ext cx="4038600" cy="18288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D80D6-A6AA-480F-A15F-C0A90421D069}" type="slidenum">
              <a:rPr lang="en-US"/>
              <a:pPr/>
              <a:t>53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relationOps.cpp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s1, s2;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first string: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getline(cin, s1);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second string: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getline(cin, s2);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if (s1 ==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equals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 if (s1 &lt;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&lt;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&gt;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E945FC-B2DB-400D-9A19-344C2F1927BC}" type="slidenum">
              <a:rPr lang="en-US"/>
              <a:pPr/>
              <a:t>54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relationOps.cpp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if (s1 ==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equals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 if (s1 &lt;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&lt;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&gt;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relationOps.exe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first string: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hello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last string: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howdy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hello &lt; howdy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07B23-2A31-485D-A4BF-C71FBFF6DBD3}" type="slidenum">
              <a:rPr lang="en-US"/>
              <a:pPr/>
              <a:t>55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relationOps.cpp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if (s1 ==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equals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 if (s1 &lt;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&lt;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&gt;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relationOps.exe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first string: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hello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last string: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Howdy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hello &gt; Howdy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C2D414-48D5-439A-874E-E25C70E9DDB0}" type="slidenum">
              <a:rPr lang="en-US"/>
              <a:pPr/>
              <a:t>56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relationOps.cpp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if (s1 ==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equals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 if (s1 &lt;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&lt;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s1 &lt;&lt; " &gt; " &lt;&lt; s2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relationOps.exe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first string: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Hello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Enter last string: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Hello World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smtClean="0"/>
              <a:t>(What will be the output?)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BD11DD-35EB-4338-BA49-11780000A071}" type="slidenum">
              <a:rPr lang="en-US"/>
              <a:pPr/>
              <a:t>57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relationOps.cpp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smtClean="0"/>
              <a:t>Blanks matter:</a:t>
            </a:r>
          </a:p>
          <a:p>
            <a:pPr eaLnBrk="1" hangingPunct="1"/>
            <a:endParaRPr lang="en-US" sz="3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&gt;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relationOps.exe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first string: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HelloWorld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Enter last string: </a:t>
            </a:r>
            <a:r>
              <a:rPr lang="en-US" sz="2400" b="1" smtClean="0">
                <a:solidFill>
                  <a:srgbClr val="009900"/>
                </a:solidFill>
                <a:latin typeface="Courier New" pitchFamily="49" charset="0"/>
              </a:rPr>
              <a:t>Hello World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HelloWorld &gt; Hello World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67B2F-CD85-42F1-89A0-FEDA609299CA}" type="slidenum">
              <a:rPr lang="en-US"/>
              <a:pPr/>
              <a:t>58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sortNames.cpp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const int MAX_SIZE(50);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name[MAX_SIZE];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int num_names(0), i(0);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s;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// Read names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 =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name: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cin &gt;&gt; s;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while (s != ".“ &amp;&amp; i &lt; MAX_SIZE)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name[i] = s;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i++;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"Enter name: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cin &gt;&gt; s;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num_names = i;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B577D-608D-4799-B593-38E2B082ACC4}" type="slidenum">
              <a:rPr lang="en-US"/>
              <a:pPr/>
              <a:t>59</a:t>
            </a:fld>
            <a:endParaRPr lang="en-US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sortNames.cpp (2)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// Sort names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for (int i = num_names-1; i &gt; 0; i--)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// Compare name[j] with name[i], j &lt; i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for (int j = 0; j &lt; i; j++)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if (name[j] &gt; name[i])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swap(name[j], name[i]);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}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// name[i] is now in its correct location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CD0E84-E696-41AD-A9A8-1BCCDCE77E4D}" type="slidenum">
              <a:rPr lang="en-US"/>
              <a:pPr/>
              <a:t>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ascii.cpp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...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char s[] = "Hello World";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s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11;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{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setw</a:t>
            </a:r>
            <a:r>
              <a:rPr lang="en-US" sz="1800" b="1" dirty="0" smtClean="0">
                <a:latin typeface="Courier New" pitchFamily="49" charset="0"/>
              </a:rPr>
              <a:t>(4) &lt;&lt; s[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&lt;&lt; ","; 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11;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{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setw</a:t>
            </a:r>
            <a:r>
              <a:rPr lang="en-US" sz="1800" b="1" dirty="0" smtClean="0">
                <a:latin typeface="Courier New" pitchFamily="49" charset="0"/>
              </a:rPr>
              <a:t>(4) &lt;&lt;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(s[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]) &lt;&lt; ","; }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return 0;</a:t>
            </a:r>
          </a:p>
          <a:p>
            <a:pPr marL="273050" eaLnBrk="1" hangingPunct="1">
              <a:spcBef>
                <a:spcPct val="0"/>
              </a:spcBef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7F473-C8AE-4132-80DA-63909FF9DAB0}" type="slidenum">
              <a:rPr lang="en-US"/>
              <a:pPr/>
              <a:t>60</a:t>
            </a:fld>
            <a:endParaRPr lang="en-US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sortNames.cpp (3)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// Output names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endl;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"Names in alphabetic order:" &lt;&lt; endl;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for (int i = 0; i &lt; num_names; i++)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cout &lt;&lt; name[i] &lt;&lt; endl;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2AD1C-3D2F-4269-B4A6-29BE90DDECCF}" type="slidenum">
              <a:rPr lang="en-US"/>
              <a:pPr/>
              <a:t>61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Processing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addition to giving us a new data type to hold strings, the string library offers many useful string processing methods.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You can find most of them of them in the book, but here are a few useful 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BB74D-95B4-49B1-99E7-D8A26AA3CF09}" type="slidenum">
              <a:rPr lang="en-US"/>
              <a:pPr/>
              <a:t>62</a:t>
            </a:fld>
            <a:endParaRPr lang="en-US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length()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This method returns the integer length of the string.  (Note: Parentheses “()” after length().)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string s1(“Super!”);</a:t>
            </a:r>
          </a:p>
          <a:p>
            <a:pPr eaLnBrk="1" hangingPunct="1">
              <a:buFontTx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folHlink"/>
                </a:solidFill>
                <a:latin typeface="Courier New" pitchFamily="49" charset="0"/>
              </a:rPr>
              <a:t>	//the integer 6 will be output.</a:t>
            </a:r>
            <a:endParaRPr lang="en-US" sz="280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	cout &lt;&lt; s1.length()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20449-7BA7-48CC-AE3F-5079A665AEDA}" type="slidenum">
              <a:rPr lang="en-US"/>
              <a:pPr/>
              <a:t>63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easyFrench.cpp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phrase in English: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getline(cin, 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for (int i = 0; i &lt; s.length();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if (s[i] == 's')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s[i] = 'z';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else if (s[i] == 'w')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s[i] = 'v';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"French version: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s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98A95-A7E9-4E43-9E59-7EBE29A36FCA}" type="slidenum">
              <a:rPr lang="en-US"/>
              <a:pPr/>
              <a:t>64</a:t>
            </a:fld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substr(index, n)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Returns the string consisting of n characters starting from the specified index.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string transport(“Cruise Ship”);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//outputs “Ship”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cout &lt;&lt; transport.substr(7, 4)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C4EAC5-E75C-44B4-8629-433E8176016C}" type="slidenum">
              <a:rPr lang="en-US"/>
              <a:pPr/>
              <a:t>65</a:t>
            </a:fld>
            <a:endParaRPr lang="en-US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replace(index, n, str)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Removes n characters in the string starting from the specified index, and inserts the specified string, str, in its place.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string transport(“Speed Boat”);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transport.replace(0, 5, “Sail”);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// outputs “Sail Boat”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cout &lt;&lt; transport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AE1D1-351F-41E0-8009-D2C651642A9E}" type="slidenum">
              <a:rPr lang="en-US"/>
              <a:pPr/>
              <a:t>66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advancedFrench.cpp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// example of using C++ class string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#include &lt;iostream&gt;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#include &lt;string&gt;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using namespace std;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s;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phrase in English: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getline(cin, s);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61F6C-2488-40CC-B156-16EAAF52D891}" type="slidenum">
              <a:rPr lang="en-US"/>
              <a:pPr/>
              <a:t>67</a:t>
            </a:fld>
            <a:endParaRPr 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advancedFrench.cpp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for (int i = 0; i &lt; s.length(); i++)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if (s[i] == 's')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 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s[i] = 'z';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else if (s[i] == 'w')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s[i] = 'v';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else if (s.substr(i, 5) == " the ")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s.replace(i, 5, " la ");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"French version: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s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C5A55-45F3-4AE2-BB51-ECF85AD02075}" type="slidenum">
              <a:rPr lang="en-US"/>
              <a:pPr/>
              <a:t>68</a:t>
            </a:fld>
            <a:endParaRPr lang="en-US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insert(index, str)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Inserts the specified string at the specified index.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2400" b="1" smtClean="0">
                <a:latin typeface="Courier New" pitchFamily="49" charset="0"/>
              </a:rPr>
              <a:t>string animal(“Hippo”);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animal.insert(0, “Happy 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//outputs “Happy Hippo”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cout &lt;&lt; animal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FFDD2-B30B-40C8-BC02-C5174FDF446E}" type="slidenum">
              <a:rPr lang="en-US"/>
              <a:pPr/>
              <a:t>69</a:t>
            </a:fld>
            <a:endParaRPr 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outputFileName.cpp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// construct an output file name from the input file name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#include &lt;iostream&gt;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#include &lt;string&gt;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using namespace std;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input_filename, output_filename;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int length(0);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input file name: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cin &gt;&gt; input_filename;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FC469-763C-41CB-B802-3B3D9EE3D6A0}" type="slidenum">
              <a:rPr lang="en-US"/>
              <a:pPr/>
              <a:t>7</a:t>
            </a:fld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4267200"/>
            <a:ext cx="8229600" cy="1981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&gt; </a:t>
            </a:r>
            <a:r>
              <a:rPr lang="en-US" sz="1800" smtClean="0">
                <a:solidFill>
                  <a:srgbClr val="009900"/>
                </a:solidFill>
              </a:rPr>
              <a:t>ascii.exe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smtClean="0"/>
              <a:t>Hello World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smtClean="0"/>
              <a:t>   H,     e,      l,      l,     o,      ,   W,     o,      r,      l,     d,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 smtClean="0"/>
              <a:t>  72, 101, 108, 108, 111,  32,  87, 111, 114, 108, 100,</a:t>
            </a: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&gt;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457200" y="609600"/>
            <a:ext cx="8229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char s[] = "Hello World";</a:t>
            </a:r>
          </a:p>
          <a:p>
            <a:pPr marL="342900" indent="-342900"/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cout &lt;&lt; s &lt;&lt; endl;</a:t>
            </a:r>
          </a:p>
          <a:p>
            <a:pPr marL="342900" indent="-342900"/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for (int i = 0; i &lt; 11; i++)</a:t>
            </a: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  { cout &lt;&lt; setw(4) &lt;&lt; s[i] &lt;&lt; ","; }</a:t>
            </a: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cout &lt;&lt; endl;</a:t>
            </a:r>
          </a:p>
          <a:p>
            <a:pPr marL="342900" indent="-342900"/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for (int i = 0; i &lt; 11; i++)</a:t>
            </a: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  { cout &lt;&lt; setw(4) &lt;&lt; int(s[i]) &lt;&lt; ","; }</a:t>
            </a:r>
          </a:p>
          <a:p>
            <a:pPr marL="342900" indent="-342900"/>
            <a:r>
              <a:rPr lang="en-US" sz="1600" b="1">
                <a:latin typeface="Courier New" pitchFamily="49" charset="0"/>
              </a:rPr>
              <a:t>  cout &lt;&lt; endl;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19B8ED-A69E-45FC-B710-E069CC7975FE}" type="slidenum">
              <a:rPr lang="en-US"/>
              <a:pPr/>
              <a:t>70</a:t>
            </a:fld>
            <a:endParaRPr lang="en-US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outputFileName.cpp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length = input_filename.length();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output_filename = input_filename;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(input_filename.substr(0,2) == "in")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output_filename.replace(0,2,"out");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output_filename.insert(0, "out.");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"Output file name: " &lt;&lt; output_filename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A05D8-8741-4027-9120-DE82A23BC154}" type="slidenum">
              <a:rPr lang="en-US"/>
              <a:pPr/>
              <a:t>71</a:t>
            </a:fld>
            <a:endParaRPr lang="en-US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CanadianError.cpp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int main()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s;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phrase in English: ";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getline(cin, s);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for (int i = 0; i &lt; s.length(); i++)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if (s[i] == '.' || s[i] == '?') 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s.replace(i, 1, ", eh?");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"Canadian version: ";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s &lt;&lt; endl;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9F7749-03CF-47BC-8ADC-EF002E76D23B}" type="slidenum">
              <a:rPr lang="en-US"/>
              <a:pPr/>
              <a:t>72</a:t>
            </a:fld>
            <a:endParaRPr lang="en-US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Canadian.cpp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int main()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string s;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"Enter phrase in English: ";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getline(cin, s);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for (int i = 0; i &lt; s.length(); i++)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if (s[i] == '.' || s[i] == '?') 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{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s.replace(i, 1, ", eh?");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i = i + 4;    // Why 4?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"Canadian version: ";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s &lt;&lt; endl;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D3D3B-6070-4A44-9A22-5A880CB898B0}" type="slidenum">
              <a:rPr lang="en-US"/>
              <a:pPr/>
              <a:t>73</a:t>
            </a:fld>
            <a:endParaRPr lang="en-US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 vs. C++ strings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Literal strings end in a null character: ‘\0’. (Character ‘\0’ has ASCII code 0.)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char s[] = “Hello World”;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s[11]</a:t>
            </a:r>
            <a:r>
              <a:rPr lang="en-US" smtClean="0"/>
              <a:t> equals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‘\0’</a:t>
            </a:r>
            <a:r>
              <a:rPr lang="en-US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C++ strings DO NOT end in a null character: ‘\0’.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string s2(“Hello World”);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s2[11]</a:t>
            </a:r>
            <a:r>
              <a:rPr lang="en-US" smtClean="0"/>
              <a:t> DOES NOT exist!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4E6E9-6234-4368-AE4B-9EAA431E5E07}" type="slidenum">
              <a:rPr lang="en-US"/>
              <a:pPr/>
              <a:t>74</a:t>
            </a:fld>
            <a:endParaRPr lang="en-US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Strings to Functions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3A15C-9259-4FBA-8C7A-45EBD6083A35}" type="slidenum">
              <a:rPr lang="en-US"/>
              <a:pPr/>
              <a:t>75</a:t>
            </a:fld>
            <a:endParaRPr lang="en-US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outputFileName.cpp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length = input_filename.length();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output_filename = input_filename;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(input_filename.substr(0,2) == "in")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output_filename.replace(0,2,"out");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output_filename.insert(0, "out.");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cout &lt;&lt; "Output file name: " &lt;&lt; output_filename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E041A-64D7-427F-9133-A4079AA1C213}" type="slidenum">
              <a:rPr lang="en-US"/>
              <a:pPr/>
              <a:t>76</a:t>
            </a:fld>
            <a:endParaRPr lang="en-US"/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Function construct_output_filename()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(string &amp; in_name, string &amp; out_name)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out_name = in_name;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(in_name.substr(0,2) == "in")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out_name.replace(0,2,"out");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out_name.insert(0, "out.");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BDE7A-C0C5-4A6A-AF75-D2E7D31B7261}" type="slidenum">
              <a:rPr lang="en-US"/>
              <a:pPr/>
              <a:t>77</a:t>
            </a:fld>
            <a:endParaRPr lang="en-US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outputFileName2.cpp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(string &amp; in_name, string &amp; out_name);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input_filename, output_filename;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input file name: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cin &gt;&gt; input_filename;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construct_output_filename(input_filename, output_filename);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"Output file name: " &lt;&lt; output_filename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// Define function construct_output_filename here.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72FAE-E890-4860-82DC-3859733B1446}" type="slidenum">
              <a:rPr lang="en-US"/>
              <a:pPr/>
              <a:t>78</a:t>
            </a:fld>
            <a:endParaRPr lang="en-US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Strings by Reference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Strings are complicated objects of arbitrarily large size.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Usually strings should be passed by reference (string &amp;).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8AF15-6023-4FF7-830A-259B732E281A}" type="slidenum">
              <a:rPr lang="en-US"/>
              <a:pPr/>
              <a:t>79</a:t>
            </a:fld>
            <a:endParaRPr lang="en-US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Function construct_output_filename()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(const string &amp; in_name, string &amp; out_name)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out_name = in_name;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(in_name.substr(0,2) == "in")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out_name.replace(0,2,"out");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out_name.insert(0, "out.");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D9334-1FE4-47DF-8040-E490E6304949}" type="slidenum">
              <a:rPr lang="en-US"/>
              <a:pPr/>
              <a:t>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Character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Literal strings end in a null character: ‘\0’. (Character ‘\0’ has ASCII code 0.)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</a:rPr>
              <a:t>char s[] = “Hello World”;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s[0]</a:t>
            </a:r>
            <a:r>
              <a:rPr lang="en-US" sz="2400" smtClean="0"/>
              <a:t>   equals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‘H’</a:t>
            </a:r>
            <a:r>
              <a:rPr lang="en-US" sz="240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s[1]</a:t>
            </a:r>
            <a:r>
              <a:rPr lang="en-US" sz="2400" smtClean="0"/>
              <a:t>   equals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‘e’</a:t>
            </a:r>
            <a:r>
              <a:rPr lang="en-US" sz="2400" smtClean="0"/>
              <a:t>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 .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s[8]</a:t>
            </a:r>
            <a:r>
              <a:rPr lang="en-US" sz="2400" smtClean="0"/>
              <a:t>   equals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‘r’</a:t>
            </a:r>
            <a:r>
              <a:rPr lang="en-US" sz="240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s[9]</a:t>
            </a:r>
            <a:r>
              <a:rPr lang="en-US" sz="2400" smtClean="0"/>
              <a:t>   equals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‘l’</a:t>
            </a:r>
            <a:r>
              <a:rPr lang="en-US" sz="240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s[10]</a:t>
            </a:r>
            <a:r>
              <a:rPr lang="en-US" sz="2400" smtClean="0"/>
              <a:t> equals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‘d’</a:t>
            </a:r>
            <a:r>
              <a:rPr lang="en-US" sz="240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s[11]</a:t>
            </a:r>
            <a:r>
              <a:rPr lang="en-US" sz="2400" smtClean="0"/>
              <a:t> equals 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</a:rPr>
              <a:t>‘\0’</a:t>
            </a:r>
            <a:r>
              <a:rPr lang="en-US" sz="240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5DAC98-C049-4190-AFF9-B70E2F173021}" type="slidenum">
              <a:rPr lang="en-US"/>
              <a:pPr/>
              <a:t>80</a:t>
            </a:fld>
            <a:endParaRPr lang="en-US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outputFileName3.cpp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(const string &amp; in_name, string &amp; out_name);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input_filename, output_filename;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"Enter input file name: ";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cin &gt;&gt; input_filename;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construct_output_filename(input_filename, output_filename);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"Output file name: " &lt;&lt; output_filename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// Define function construct_output_filename here.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5F8FF-2495-405D-9A79-119DDB65E040}" type="slidenum">
              <a:rPr lang="en-US"/>
              <a:pPr/>
              <a:t>81</a:t>
            </a:fld>
            <a:endParaRPr lang="en-US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Strings by Reference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Strings are complicated objects of arbitrarily large size.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Usually strings should be passed by reference (string &amp;).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Strings which should not be modified in the function should be passed as constants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(const string &amp;).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8BF730-DCDE-4DE0-A0BC-B8C29234E544}" type="slidenum">
              <a:rPr lang="en-US"/>
              <a:pPr/>
              <a:t>82</a:t>
            </a:fld>
            <a:endParaRPr lang="en-US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outputFileNameError.cpp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(string &amp; in_name, string &amp; out_name);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output_filename;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construct_output_filename(“indata1.txt”, output_filename);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"Output file name: " &lt;&lt; output_filename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(string &amp; in_name, string &amp; out_name)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1CED8-C020-46DC-86CB-C3292FB0D70F}" type="slidenum">
              <a:rPr lang="en-US"/>
              <a:pPr/>
              <a:t>83</a:t>
            </a:fld>
            <a:endParaRPr 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outputFileName4.cpp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(const string &amp; in_name, string &amp; out_name);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main()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string output_filename;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construct_output_filename(“indata1.txt”, output_filename);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"Output file name: " &lt;&lt; output_filename &lt;&lt; endl;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return 0;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void construct_output_filename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(const string &amp; in_name, string &amp; out_name)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...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95847-E7D9-4BDA-ACE0-64590D594B92}" type="slidenum">
              <a:rPr lang="en-US"/>
              <a:pPr/>
              <a:t>84</a:t>
            </a:fld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Strings by Reference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Strings are complicated objects of arbitrarily large size.</a:t>
            </a:r>
          </a:p>
          <a:p>
            <a:pPr eaLnBrk="1" hangingPunct="1"/>
            <a:r>
              <a:rPr lang="en-US" sz="2800" smtClean="0"/>
              <a:t>Usually strings should be passed by reference (string &amp;).</a:t>
            </a:r>
          </a:p>
          <a:p>
            <a:pPr eaLnBrk="1" hangingPunct="1"/>
            <a:r>
              <a:rPr lang="en-US" sz="2800" smtClean="0"/>
              <a:t>Strings which should not be modified in the function should be passed as constants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(const string &amp;).</a:t>
            </a:r>
          </a:p>
          <a:p>
            <a:pPr eaLnBrk="1" hangingPunct="1"/>
            <a:r>
              <a:rPr lang="en-US" sz="2800" smtClean="0"/>
              <a:t>Literal strings may be passed by reference to constant parameters (const string &amp;).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E8956-5A29-4B28-85FB-574CCAE9A147}" type="slidenum">
              <a:rPr lang="en-US"/>
              <a:pPr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literalString2.cpp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int i;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char s[] = "Hello World";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s &lt;&lt; endl;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i = 0;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while(s[i] != '\0')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{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cout &lt;&lt; s[i] &lt;&lt; ",";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i++;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endl;</a:t>
            </a:r>
          </a:p>
          <a:p>
            <a:pPr eaLnBrk="1" hangingPunct="1"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cout &lt;&lt; "s[" &lt;&lt; i &lt;&lt; "] = " &lt;&lt; int(s[i]) &lt;&lt; endl;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4804</Words>
  <Application>Microsoft Office PowerPoint</Application>
  <PresentationFormat>On-screen Show (4:3)</PresentationFormat>
  <Paragraphs>1310</Paragraphs>
  <Slides>84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Courier New</vt:lpstr>
      <vt:lpstr>Wingdings</vt:lpstr>
      <vt:lpstr>Default Design</vt:lpstr>
      <vt:lpstr>C Strings</vt:lpstr>
      <vt:lpstr>Types of Strings</vt:lpstr>
      <vt:lpstr>literalString.cpp</vt:lpstr>
      <vt:lpstr>literalString.cpp</vt:lpstr>
      <vt:lpstr>Literal String</vt:lpstr>
      <vt:lpstr>ascii.cpp</vt:lpstr>
      <vt:lpstr>Slide 7</vt:lpstr>
      <vt:lpstr>null Character</vt:lpstr>
      <vt:lpstr>literalString2.cpp</vt:lpstr>
      <vt:lpstr>literalString2.cpp</vt:lpstr>
      <vt:lpstr>ascii2.cpp</vt:lpstr>
      <vt:lpstr>Slide 12</vt:lpstr>
      <vt:lpstr>C-style strings</vt:lpstr>
      <vt:lpstr>cString.cpp</vt:lpstr>
      <vt:lpstr>cString.cpp</vt:lpstr>
      <vt:lpstr>Literal String</vt:lpstr>
      <vt:lpstr>Capitalize</vt:lpstr>
      <vt:lpstr>ASCII Code</vt:lpstr>
      <vt:lpstr>capitalize.cpp</vt:lpstr>
      <vt:lpstr>Slide 20</vt:lpstr>
      <vt:lpstr>passLiteral.cpp</vt:lpstr>
      <vt:lpstr>passLiteral.cpp</vt:lpstr>
      <vt:lpstr>Functions read_point() and write_point()</vt:lpstr>
      <vt:lpstr>Slide 24</vt:lpstr>
      <vt:lpstr>Slide 25</vt:lpstr>
      <vt:lpstr>(Major) Problems with C-style Strings</vt:lpstr>
      <vt:lpstr>C++ Strings</vt:lpstr>
      <vt:lpstr>C++ class string</vt:lpstr>
      <vt:lpstr>String Operators: Assignment</vt:lpstr>
      <vt:lpstr>String Operators: Concatentation</vt:lpstr>
      <vt:lpstr>concatString.cpp</vt:lpstr>
      <vt:lpstr>concatString.cpp</vt:lpstr>
      <vt:lpstr>concatString2.cpp</vt:lpstr>
      <vt:lpstr>concatString2.cpp</vt:lpstr>
      <vt:lpstr>C++ String I/O</vt:lpstr>
      <vt:lpstr>Input/Output with Strings</vt:lpstr>
      <vt:lpstr>getName.cpp</vt:lpstr>
      <vt:lpstr>getName.cpp</vt:lpstr>
      <vt:lpstr>getName2.cpp</vt:lpstr>
      <vt:lpstr>getName2.cpp</vt:lpstr>
      <vt:lpstr>Input/Output with Strings</vt:lpstr>
      <vt:lpstr>String I/O: getline()</vt:lpstr>
      <vt:lpstr>String I/O: getline()</vt:lpstr>
      <vt:lpstr>getName3.cpp</vt:lpstr>
      <vt:lpstr>getName3.cpp</vt:lpstr>
      <vt:lpstr>getName3.cpp</vt:lpstr>
      <vt:lpstr>literalError.cpp (BAD CODE)</vt:lpstr>
      <vt:lpstr>Slide 48</vt:lpstr>
      <vt:lpstr>C++ String Processing</vt:lpstr>
      <vt:lpstr>str[k]</vt:lpstr>
      <vt:lpstr>String Processing (2)</vt:lpstr>
      <vt:lpstr>Relational String Operators</vt:lpstr>
      <vt:lpstr>relationOps.cpp</vt:lpstr>
      <vt:lpstr>relationOps.cpp</vt:lpstr>
      <vt:lpstr>relationOps.cpp</vt:lpstr>
      <vt:lpstr>relationOps.cpp</vt:lpstr>
      <vt:lpstr>relationOps.cpp</vt:lpstr>
      <vt:lpstr>sortNames.cpp</vt:lpstr>
      <vt:lpstr>sortNames.cpp (2)</vt:lpstr>
      <vt:lpstr>sortNames.cpp (3)</vt:lpstr>
      <vt:lpstr>String Processing</vt:lpstr>
      <vt:lpstr>length()</vt:lpstr>
      <vt:lpstr>easyFrench.cpp</vt:lpstr>
      <vt:lpstr>substr(index, n)</vt:lpstr>
      <vt:lpstr>replace(index, n, str)</vt:lpstr>
      <vt:lpstr>advancedFrench.cpp</vt:lpstr>
      <vt:lpstr>advancedFrench.cpp</vt:lpstr>
      <vt:lpstr>insert(index, str)</vt:lpstr>
      <vt:lpstr>outputFileName.cpp</vt:lpstr>
      <vt:lpstr>outputFileName.cpp</vt:lpstr>
      <vt:lpstr>CanadianError.cpp</vt:lpstr>
      <vt:lpstr>Canadian.cpp</vt:lpstr>
      <vt:lpstr>Literal vs. C++ strings</vt:lpstr>
      <vt:lpstr>Passing Strings to Functions</vt:lpstr>
      <vt:lpstr>outputFileName.cpp</vt:lpstr>
      <vt:lpstr>Function construct_output_filename()</vt:lpstr>
      <vt:lpstr>outputFileName2.cpp</vt:lpstr>
      <vt:lpstr>Pass Strings by Reference</vt:lpstr>
      <vt:lpstr>Function construct_output_filename()</vt:lpstr>
      <vt:lpstr>outputFileName3.cpp</vt:lpstr>
      <vt:lpstr>Pass Strings by Reference</vt:lpstr>
      <vt:lpstr>outputFileNameError.cpp</vt:lpstr>
      <vt:lpstr>outputFileName4.cpp</vt:lpstr>
      <vt:lpstr>Pass Strings by Reference</vt:lpstr>
    </vt:vector>
  </TitlesOfParts>
  <Company>Dept. of Computer and Information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Strings</dc:title>
  <dc:creator>chiud</dc:creator>
  <cp:lastModifiedBy>Faiq</cp:lastModifiedBy>
  <cp:revision>112</cp:revision>
  <dcterms:created xsi:type="dcterms:W3CDTF">2006-05-16T20:27:23Z</dcterms:created>
  <dcterms:modified xsi:type="dcterms:W3CDTF">2014-05-22T05:51:53Z</dcterms:modified>
</cp:coreProperties>
</file>