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684" r:id="rId2"/>
    <p:sldMasterId id="2147483686" r:id="rId3"/>
  </p:sldMasterIdLst>
  <p:notesMasterIdLst>
    <p:notesMasterId r:id="rId31"/>
  </p:notesMasterIdLst>
  <p:sldIdLst>
    <p:sldId id="256" r:id="rId4"/>
    <p:sldId id="311" r:id="rId5"/>
    <p:sldId id="259" r:id="rId6"/>
    <p:sldId id="260" r:id="rId7"/>
    <p:sldId id="261" r:id="rId8"/>
    <p:sldId id="262" r:id="rId9"/>
    <p:sldId id="263" r:id="rId10"/>
    <p:sldId id="266" r:id="rId11"/>
    <p:sldId id="268" r:id="rId12"/>
    <p:sldId id="269" r:id="rId13"/>
    <p:sldId id="271" r:id="rId14"/>
    <p:sldId id="274" r:id="rId15"/>
    <p:sldId id="275" r:id="rId16"/>
    <p:sldId id="276" r:id="rId17"/>
    <p:sldId id="279" r:id="rId18"/>
    <p:sldId id="280" r:id="rId19"/>
    <p:sldId id="298" r:id="rId20"/>
    <p:sldId id="297" r:id="rId21"/>
    <p:sldId id="299" r:id="rId22"/>
    <p:sldId id="300" r:id="rId23"/>
    <p:sldId id="301" r:id="rId24"/>
    <p:sldId id="304" r:id="rId25"/>
    <p:sldId id="305" r:id="rId26"/>
    <p:sldId id="306" r:id="rId27"/>
    <p:sldId id="307" r:id="rId28"/>
    <p:sldId id="309" r:id="rId29"/>
    <p:sldId id="310"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2" autoAdjust="0"/>
    <p:restoredTop sz="68223" autoAdjust="0"/>
  </p:normalViewPr>
  <p:slideViewPr>
    <p:cSldViewPr snapToObjects="1">
      <p:cViewPr varScale="1">
        <p:scale>
          <a:sx n="51" d="100"/>
          <a:sy n="51" d="100"/>
        </p:scale>
        <p:origin x="1314" y="36"/>
      </p:cViewPr>
      <p:guideLst>
        <p:guide orient="horz" pos="2160"/>
        <p:guide pos="2880"/>
      </p:guideLst>
    </p:cSldViewPr>
  </p:slideViewPr>
  <p:outlineViewPr>
    <p:cViewPr>
      <p:scale>
        <a:sx n="33" d="100"/>
        <a:sy n="33" d="100"/>
      </p:scale>
      <p:origin x="0" y="2621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CCA84-5F6D-49BB-B854-223861874D1F}" type="datetimeFigureOut">
              <a:rPr lang="en-US" smtClean="0"/>
              <a:t>2/24/2023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0F14F-5865-4583-BB0C-60227C86714B}" type="slidenum">
              <a:rPr lang="en-US" smtClean="0"/>
              <a:t>‹#›</a:t>
            </a:fld>
            <a:endParaRPr lang="en-US"/>
          </a:p>
        </p:txBody>
      </p:sp>
    </p:spTree>
    <p:extLst>
      <p:ext uri="{BB962C8B-B14F-4D97-AF65-F5344CB8AC3E}">
        <p14:creationId xmlns:p14="http://schemas.microsoft.com/office/powerpoint/2010/main" val="2667664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Tilt and moving</a:t>
            </a:r>
          </a:p>
          <a:p>
            <a:r>
              <a:rPr lang="en-US" dirty="0"/>
              <a:t>Automatically adjust picture to </a:t>
            </a:r>
            <a:r>
              <a:rPr lang="en-US" dirty="0" err="1"/>
              <a:t>landsacpeng</a:t>
            </a:r>
            <a:r>
              <a:rPr lang="en-US" dirty="0"/>
              <a:t> of phone</a:t>
            </a:r>
          </a:p>
          <a:p>
            <a:r>
              <a:rPr lang="en-US" dirty="0"/>
              <a:t>2008 –app store</a:t>
            </a:r>
          </a:p>
        </p:txBody>
      </p:sp>
      <p:sp>
        <p:nvSpPr>
          <p:cNvPr id="4" name="Slide Number Placeholder 3"/>
          <p:cNvSpPr>
            <a:spLocks noGrp="1"/>
          </p:cNvSpPr>
          <p:nvPr>
            <p:ph type="sldNum" sz="quarter" idx="5"/>
          </p:nvPr>
        </p:nvSpPr>
        <p:spPr/>
        <p:txBody>
          <a:bodyPr/>
          <a:lstStyle/>
          <a:p>
            <a:fld id="{4F50F14F-5865-4583-BB0C-60227C86714B}" type="slidenum">
              <a:rPr lang="en-US" smtClean="0"/>
              <a:t>5</a:t>
            </a:fld>
            <a:endParaRPr lang="en-US"/>
          </a:p>
        </p:txBody>
      </p:sp>
    </p:spTree>
    <p:extLst>
      <p:ext uri="{BB962C8B-B14F-4D97-AF65-F5344CB8AC3E}">
        <p14:creationId xmlns:p14="http://schemas.microsoft.com/office/powerpoint/2010/main" val="70527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Longer good experience and more </a:t>
            </a:r>
            <a:r>
              <a:rPr lang="en-US"/>
              <a:t>buisness</a:t>
            </a:r>
          </a:p>
        </p:txBody>
      </p:sp>
      <p:sp>
        <p:nvSpPr>
          <p:cNvPr id="4" name="Slide Number Placeholder 3"/>
          <p:cNvSpPr>
            <a:spLocks noGrp="1"/>
          </p:cNvSpPr>
          <p:nvPr>
            <p:ph type="sldNum" sz="quarter" idx="5"/>
          </p:nvPr>
        </p:nvSpPr>
        <p:spPr/>
        <p:txBody>
          <a:bodyPr/>
          <a:lstStyle/>
          <a:p>
            <a:fld id="{4F50F14F-5865-4583-BB0C-60227C86714B}" type="slidenum">
              <a:rPr lang="en-US" smtClean="0"/>
              <a:t>26</a:t>
            </a:fld>
            <a:endParaRPr lang="en-US"/>
          </a:p>
        </p:txBody>
      </p:sp>
    </p:spTree>
    <p:extLst>
      <p:ext uri="{BB962C8B-B14F-4D97-AF65-F5344CB8AC3E}">
        <p14:creationId xmlns:p14="http://schemas.microsoft.com/office/powerpoint/2010/main" val="23835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Wii is </a:t>
            </a:r>
            <a:r>
              <a:rPr lang="en-US" b="1" i="0" dirty="0">
                <a:solidFill>
                  <a:srgbClr val="BDC1C6"/>
                </a:solidFill>
                <a:effectLst/>
                <a:latin typeface="arial" panose="020B0604020202020204" pitchFamily="34" charset="0"/>
              </a:rPr>
              <a:t>a home console from Nintendo</a:t>
            </a:r>
            <a:r>
              <a:rPr lang="en-US" b="0" i="0" dirty="0">
                <a:solidFill>
                  <a:srgbClr val="BDC1C6"/>
                </a:solidFill>
                <a:effectLst/>
                <a:latin typeface="arial" panose="020B0604020202020204" pitchFamily="34" charset="0"/>
              </a:rPr>
              <a:t>. Launched in 2006, it introduced motion controlled gaming to a wide audience of Nintendo fans and people who didn't traditionally play video games.</a:t>
            </a:r>
            <a:endParaRPr lang="en-US" dirty="0"/>
          </a:p>
        </p:txBody>
      </p:sp>
      <p:sp>
        <p:nvSpPr>
          <p:cNvPr id="4" name="Slide Number Placeholder 3"/>
          <p:cNvSpPr>
            <a:spLocks noGrp="1"/>
          </p:cNvSpPr>
          <p:nvPr>
            <p:ph type="sldNum" sz="quarter" idx="5"/>
          </p:nvPr>
        </p:nvSpPr>
        <p:spPr/>
        <p:txBody>
          <a:bodyPr/>
          <a:lstStyle/>
          <a:p>
            <a:fld id="{4F50F14F-5865-4583-BB0C-60227C86714B}" type="slidenum">
              <a:rPr lang="en-US" smtClean="0"/>
              <a:t>6</a:t>
            </a:fld>
            <a:endParaRPr lang="en-US"/>
          </a:p>
        </p:txBody>
      </p:sp>
    </p:spTree>
    <p:extLst>
      <p:ext uri="{BB962C8B-B14F-4D97-AF65-F5344CB8AC3E}">
        <p14:creationId xmlns:p14="http://schemas.microsoft.com/office/powerpoint/2010/main" val="422439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Responsive design : which changes </a:t>
            </a:r>
            <a:r>
              <a:rPr lang="en-US" dirty="0" err="1"/>
              <a:t>acooding</a:t>
            </a:r>
            <a:r>
              <a:rPr lang="en-US" dirty="0"/>
              <a:t> to needs of people</a:t>
            </a:r>
          </a:p>
          <a:p>
            <a:r>
              <a:rPr lang="en-US" dirty="0"/>
              <a:t>Adaptive design which is adapted by user own device</a:t>
            </a:r>
          </a:p>
          <a:p>
            <a:endParaRPr lang="en-US" dirty="0"/>
          </a:p>
          <a:p>
            <a:r>
              <a:rPr lang="en-US" dirty="0"/>
              <a:t>Activities : </a:t>
            </a:r>
            <a:r>
              <a:rPr lang="en-US" dirty="0" err="1"/>
              <a:t>defent</a:t>
            </a:r>
            <a:r>
              <a:rPr lang="en-US" dirty="0"/>
              <a:t> people want to perform different task with in different context and environment</a:t>
            </a:r>
          </a:p>
        </p:txBody>
      </p:sp>
      <p:sp>
        <p:nvSpPr>
          <p:cNvPr id="4" name="Slide Number Placeholder 3"/>
          <p:cNvSpPr>
            <a:spLocks noGrp="1"/>
          </p:cNvSpPr>
          <p:nvPr>
            <p:ph type="sldNum" sz="quarter" idx="5"/>
          </p:nvPr>
        </p:nvSpPr>
        <p:spPr/>
        <p:txBody>
          <a:bodyPr/>
          <a:lstStyle/>
          <a:p>
            <a:fld id="{4F50F14F-5865-4583-BB0C-60227C86714B}" type="slidenum">
              <a:rPr lang="en-US" smtClean="0"/>
              <a:t>9</a:t>
            </a:fld>
            <a:endParaRPr lang="en-US"/>
          </a:p>
        </p:txBody>
      </p:sp>
    </p:spTree>
    <p:extLst>
      <p:ext uri="{BB962C8B-B14F-4D97-AF65-F5344CB8AC3E}">
        <p14:creationId xmlns:p14="http://schemas.microsoft.com/office/powerpoint/2010/main" val="411085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and representing idea </a:t>
            </a:r>
          </a:p>
        </p:txBody>
      </p:sp>
      <p:sp>
        <p:nvSpPr>
          <p:cNvPr id="4" name="Slide Number Placeholder 3"/>
          <p:cNvSpPr>
            <a:spLocks noGrp="1"/>
          </p:cNvSpPr>
          <p:nvPr>
            <p:ph type="sldNum" sz="quarter" idx="5"/>
          </p:nvPr>
        </p:nvSpPr>
        <p:spPr/>
        <p:txBody>
          <a:bodyPr/>
          <a:lstStyle/>
          <a:p>
            <a:fld id="{4F50F14F-5865-4583-BB0C-60227C86714B}" type="slidenum">
              <a:rPr lang="en-US" smtClean="0"/>
              <a:t>10</a:t>
            </a:fld>
            <a:endParaRPr lang="en-US"/>
          </a:p>
        </p:txBody>
      </p:sp>
    </p:spTree>
    <p:extLst>
      <p:ext uri="{BB962C8B-B14F-4D97-AF65-F5344CB8AC3E}">
        <p14:creationId xmlns:p14="http://schemas.microsoft.com/office/powerpoint/2010/main" val="152615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Adaptive , responsive ( </a:t>
            </a:r>
            <a:r>
              <a:rPr lang="en-US" dirty="0" err="1"/>
              <a:t>wrt</a:t>
            </a:r>
            <a:r>
              <a:rPr lang="en-US" dirty="0"/>
              <a:t>  interface )</a:t>
            </a:r>
          </a:p>
          <a:p>
            <a:endParaRPr lang="en-US" dirty="0"/>
          </a:p>
          <a:p>
            <a:r>
              <a:rPr lang="en-US" dirty="0"/>
              <a:t>Other </a:t>
            </a:r>
            <a:r>
              <a:rPr lang="en-US" dirty="0" err="1"/>
              <a:t>prespective</a:t>
            </a:r>
            <a:endParaRPr lang="en-US" dirty="0"/>
          </a:p>
          <a:p>
            <a:r>
              <a:rPr lang="en-US" dirty="0"/>
              <a:t> conceptual is ( mental model)</a:t>
            </a:r>
          </a:p>
          <a:p>
            <a:endParaRPr lang="en-US" dirty="0"/>
          </a:p>
          <a:p>
            <a:r>
              <a:rPr lang="en-US" dirty="0"/>
              <a:t>Physical/Logical  (  how things are </a:t>
            </a:r>
            <a:r>
              <a:rPr lang="en-US" dirty="0" err="1"/>
              <a:t>goin</a:t>
            </a:r>
            <a:r>
              <a:rPr lang="en-US" dirty="0"/>
              <a:t> to be happen)</a:t>
            </a:r>
          </a:p>
          <a:p>
            <a:r>
              <a:rPr lang="en-US" dirty="0"/>
              <a:t> interaction Design( interaction mode)</a:t>
            </a:r>
          </a:p>
        </p:txBody>
      </p:sp>
      <p:sp>
        <p:nvSpPr>
          <p:cNvPr id="4" name="Slide Number Placeholder 3"/>
          <p:cNvSpPr>
            <a:spLocks noGrp="1"/>
          </p:cNvSpPr>
          <p:nvPr>
            <p:ph type="sldNum" sz="quarter" idx="5"/>
          </p:nvPr>
        </p:nvSpPr>
        <p:spPr/>
        <p:txBody>
          <a:bodyPr/>
          <a:lstStyle/>
          <a:p>
            <a:fld id="{4F50F14F-5865-4583-BB0C-60227C86714B}" type="slidenum">
              <a:rPr lang="en-US" smtClean="0"/>
              <a:t>11</a:t>
            </a:fld>
            <a:endParaRPr lang="en-US"/>
          </a:p>
        </p:txBody>
      </p:sp>
    </p:spTree>
    <p:extLst>
      <p:ext uri="{BB962C8B-B14F-4D97-AF65-F5344CB8AC3E}">
        <p14:creationId xmlns:p14="http://schemas.microsoft.com/office/powerpoint/2010/main" val="311148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50F14F-5865-4583-BB0C-60227C86714B}" type="slidenum">
              <a:rPr lang="en-US" smtClean="0"/>
              <a:t>17</a:t>
            </a:fld>
            <a:endParaRPr lang="en-US"/>
          </a:p>
        </p:txBody>
      </p:sp>
    </p:spTree>
    <p:extLst>
      <p:ext uri="{BB962C8B-B14F-4D97-AF65-F5344CB8AC3E}">
        <p14:creationId xmlns:p14="http://schemas.microsoft.com/office/powerpoint/2010/main" val="42473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Paying attention to the needs of people, to the usability of the product,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results in reduced calls to customer help lines, fewer training materials, increased throughput, increased sales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itchFamily="34" charset="0"/>
                <a:cs typeface="Times New Roman" pitchFamily="18" charset="0"/>
              </a:rPr>
              <a:t>Systems will be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Verdana" pitchFamily="34"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itchFamily="34" charset="0"/>
                <a:cs typeface="Times New Roman" pitchFamily="18" charset="0"/>
              </a:rPr>
              <a:t>economic argument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endParaRPr>
          </a:p>
          <a:p>
            <a:endParaRPr lang="en-US" dirty="0"/>
          </a:p>
        </p:txBody>
      </p:sp>
      <p:sp>
        <p:nvSpPr>
          <p:cNvPr id="4" name="Slide Number Placeholder 3"/>
          <p:cNvSpPr>
            <a:spLocks noGrp="1"/>
          </p:cNvSpPr>
          <p:nvPr>
            <p:ph type="sldNum" sz="quarter" idx="5"/>
          </p:nvPr>
        </p:nvSpPr>
        <p:spPr/>
        <p:txBody>
          <a:bodyPr/>
          <a:lstStyle/>
          <a:p>
            <a:fld id="{4F50F14F-5865-4583-BB0C-60227C86714B}" type="slidenum">
              <a:rPr lang="en-US" smtClean="0"/>
              <a:t>23</a:t>
            </a:fld>
            <a:endParaRPr lang="en-US"/>
          </a:p>
        </p:txBody>
      </p:sp>
    </p:spTree>
    <p:extLst>
      <p:ext uri="{BB962C8B-B14F-4D97-AF65-F5344CB8AC3E}">
        <p14:creationId xmlns:p14="http://schemas.microsoft.com/office/powerpoint/2010/main" val="228371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interface </a:t>
            </a:r>
          </a:p>
          <a:p>
            <a:r>
              <a:rPr lang="en-US" dirty="0"/>
              <a:t>Plane crash ( complex  plane interface design)</a:t>
            </a:r>
          </a:p>
          <a:p>
            <a:r>
              <a:rPr lang="en-US" dirty="0"/>
              <a:t> less chance of human error </a:t>
            </a:r>
          </a:p>
        </p:txBody>
      </p:sp>
      <p:sp>
        <p:nvSpPr>
          <p:cNvPr id="4" name="Slide Number Placeholder 3"/>
          <p:cNvSpPr>
            <a:spLocks noGrp="1"/>
          </p:cNvSpPr>
          <p:nvPr>
            <p:ph type="sldNum" sz="quarter" idx="5"/>
          </p:nvPr>
        </p:nvSpPr>
        <p:spPr/>
        <p:txBody>
          <a:bodyPr/>
          <a:lstStyle/>
          <a:p>
            <a:fld id="{4F50F14F-5865-4583-BB0C-60227C86714B}" type="slidenum">
              <a:rPr lang="en-US" smtClean="0"/>
              <a:t>24</a:t>
            </a:fld>
            <a:endParaRPr lang="en-US"/>
          </a:p>
        </p:txBody>
      </p:sp>
    </p:spTree>
    <p:extLst>
      <p:ext uri="{BB962C8B-B14F-4D97-AF65-F5344CB8AC3E}">
        <p14:creationId xmlns:p14="http://schemas.microsoft.com/office/powerpoint/2010/main" val="1753506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0000"/>
              </a:lnSpc>
            </a:pPr>
            <a:r>
              <a:rPr lang="en-US" sz="1200" dirty="0">
                <a:latin typeface="Verdana" pitchFamily="34" charset="0"/>
                <a:cs typeface="Times New Roman" pitchFamily="18" charset="0"/>
              </a:rPr>
              <a:t>Good practice</a:t>
            </a:r>
          </a:p>
          <a:p>
            <a:pPr eaLnBrk="1" hangingPunct="1">
              <a:lnSpc>
                <a:spcPct val="120000"/>
              </a:lnSpc>
            </a:pPr>
            <a:r>
              <a:rPr lang="en-US" sz="1200" dirty="0">
                <a:latin typeface="Verdana" pitchFamily="34" charset="0"/>
                <a:cs typeface="Times New Roman" pitchFamily="18" charset="0"/>
              </a:rPr>
              <a:t>Being human-</a:t>
            </a:r>
            <a:r>
              <a:rPr lang="en-US" sz="1200" dirty="0" err="1">
                <a:latin typeface="Verdana" pitchFamily="34" charset="0"/>
                <a:cs typeface="Times New Roman" pitchFamily="18" charset="0"/>
              </a:rPr>
              <a:t>centred</a:t>
            </a:r>
            <a:r>
              <a:rPr lang="en-US" sz="1200" dirty="0">
                <a:latin typeface="Verdana" pitchFamily="34" charset="0"/>
                <a:cs typeface="Times New Roman" pitchFamily="18" charset="0"/>
              </a:rPr>
              <a:t> also ensures that designers are truthful and open in their design practice. </a:t>
            </a:r>
          </a:p>
          <a:p>
            <a:pPr eaLnBrk="1" hangingPunct="1">
              <a:lnSpc>
                <a:spcPct val="120000"/>
              </a:lnSpc>
            </a:pPr>
            <a:r>
              <a:rPr lang="en-US" sz="1200" dirty="0">
                <a:latin typeface="Verdana" pitchFamily="34" charset="0"/>
                <a:cs typeface="Times New Roman" pitchFamily="18" charset="0"/>
              </a:rPr>
              <a:t>Now that it is so easy to collect data surreptitiously and to use that data for purposes other than what it was intended for, designers need to be ever more vigilant. </a:t>
            </a:r>
          </a:p>
          <a:p>
            <a:endParaRPr lang="en-US" dirty="0"/>
          </a:p>
        </p:txBody>
      </p:sp>
      <p:sp>
        <p:nvSpPr>
          <p:cNvPr id="4" name="Slide Number Placeholder 3"/>
          <p:cNvSpPr>
            <a:spLocks noGrp="1"/>
          </p:cNvSpPr>
          <p:nvPr>
            <p:ph type="sldNum" sz="quarter" idx="5"/>
          </p:nvPr>
        </p:nvSpPr>
        <p:spPr/>
        <p:txBody>
          <a:bodyPr/>
          <a:lstStyle/>
          <a:p>
            <a:fld id="{4F50F14F-5865-4583-BB0C-60227C86714B}" type="slidenum">
              <a:rPr lang="en-US" smtClean="0"/>
              <a:t>25</a:t>
            </a:fld>
            <a:endParaRPr lang="en-US"/>
          </a:p>
        </p:txBody>
      </p:sp>
    </p:spTree>
    <p:extLst>
      <p:ext uri="{BB962C8B-B14F-4D97-AF65-F5344CB8AC3E}">
        <p14:creationId xmlns:p14="http://schemas.microsoft.com/office/powerpoint/2010/main" val="2845073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0"/>
            <a:ext cx="9143999" cy="6858675"/>
          </a:xfrm>
          <a:prstGeom prst="rect">
            <a:avLst/>
          </a:prstGeom>
          <a:noFill/>
          <a:ln>
            <a:noFill/>
          </a:ln>
        </p:spPr>
      </p:pic>
      <p:sp>
        <p:nvSpPr>
          <p:cNvPr id="10" name="Google Shape;10;p2"/>
          <p:cNvSpPr txBox="1">
            <a:spLocks noGrp="1"/>
          </p:cNvSpPr>
          <p:nvPr>
            <p:ph type="ctrTitle"/>
          </p:nvPr>
        </p:nvSpPr>
        <p:spPr>
          <a:xfrm>
            <a:off x="4149000" y="1293600"/>
            <a:ext cx="3852000" cy="32140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4149000" y="4507600"/>
            <a:ext cx="3852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extLst>
      <p:ext uri="{BB962C8B-B14F-4D97-AF65-F5344CB8AC3E}">
        <p14:creationId xmlns:p14="http://schemas.microsoft.com/office/powerpoint/2010/main" val="26619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6858000"/>
          </a:xfrm>
          <a:prstGeom prst="rect">
            <a:avLst/>
          </a:prstGeom>
          <a:noFill/>
          <a:ln>
            <a:noFill/>
          </a:ln>
        </p:spPr>
      </p:pic>
      <p:sp>
        <p:nvSpPr>
          <p:cNvPr id="48" name="Google Shape;48;p11"/>
          <p:cNvSpPr txBox="1">
            <a:spLocks noGrp="1"/>
          </p:cNvSpPr>
          <p:nvPr>
            <p:ph type="title" hasCustomPrompt="1"/>
          </p:nvPr>
        </p:nvSpPr>
        <p:spPr>
          <a:xfrm>
            <a:off x="1284000" y="2077967"/>
            <a:ext cx="6576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284000" y="4092833"/>
            <a:ext cx="6576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Oxygen"/>
                <a:ea typeface="Oxygen"/>
                <a:cs typeface="Oxygen"/>
                <a:sym typeface="Oxygen"/>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r>
              <a:rPr lang="en-US"/>
              <a:t>Click to edit Master subtitle style</a:t>
            </a:r>
            <a:endParaRPr/>
          </a:p>
        </p:txBody>
      </p:sp>
    </p:spTree>
    <p:extLst>
      <p:ext uri="{BB962C8B-B14F-4D97-AF65-F5344CB8AC3E}">
        <p14:creationId xmlns:p14="http://schemas.microsoft.com/office/powerpoint/2010/main" val="203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129972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6858000"/>
          </a:xfrm>
          <a:prstGeom prst="rect">
            <a:avLst/>
          </a:prstGeom>
          <a:noFill/>
          <a:ln>
            <a:noFill/>
          </a:ln>
        </p:spPr>
      </p:pic>
      <p:sp>
        <p:nvSpPr>
          <p:cNvPr id="53" name="Google Shape;53;p13"/>
          <p:cNvSpPr txBox="1">
            <a:spLocks noGrp="1"/>
          </p:cNvSpPr>
          <p:nvPr>
            <p:ph type="title"/>
          </p:nvPr>
        </p:nvSpPr>
        <p:spPr>
          <a:xfrm>
            <a:off x="720000" y="3739251"/>
            <a:ext cx="2336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54" name="Google Shape;54;p13"/>
          <p:cNvSpPr txBox="1">
            <a:spLocks noGrp="1"/>
          </p:cNvSpPr>
          <p:nvPr>
            <p:ph type="title" idx="2" hasCustomPrompt="1"/>
          </p:nvPr>
        </p:nvSpPr>
        <p:spPr>
          <a:xfrm>
            <a:off x="720000" y="2119368"/>
            <a:ext cx="2336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4236147"/>
            <a:ext cx="23364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6" name="Google Shape;56;p13"/>
          <p:cNvSpPr txBox="1">
            <a:spLocks noGrp="1"/>
          </p:cNvSpPr>
          <p:nvPr>
            <p:ph type="title" idx="3"/>
          </p:nvPr>
        </p:nvSpPr>
        <p:spPr>
          <a:xfrm>
            <a:off x="3403800" y="3739251"/>
            <a:ext cx="2336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57" name="Google Shape;57;p13"/>
          <p:cNvSpPr txBox="1">
            <a:spLocks noGrp="1"/>
          </p:cNvSpPr>
          <p:nvPr>
            <p:ph type="title" idx="4" hasCustomPrompt="1"/>
          </p:nvPr>
        </p:nvSpPr>
        <p:spPr>
          <a:xfrm>
            <a:off x="3403800" y="2119368"/>
            <a:ext cx="2336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4236147"/>
            <a:ext cx="23364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9" name="Google Shape;59;p13"/>
          <p:cNvSpPr txBox="1">
            <a:spLocks noGrp="1"/>
          </p:cNvSpPr>
          <p:nvPr>
            <p:ph type="title" idx="6"/>
          </p:nvPr>
        </p:nvSpPr>
        <p:spPr>
          <a:xfrm>
            <a:off x="6087600" y="3739251"/>
            <a:ext cx="2336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60" name="Google Shape;60;p13"/>
          <p:cNvSpPr txBox="1">
            <a:spLocks noGrp="1"/>
          </p:cNvSpPr>
          <p:nvPr>
            <p:ph type="title" idx="7" hasCustomPrompt="1"/>
          </p:nvPr>
        </p:nvSpPr>
        <p:spPr>
          <a:xfrm>
            <a:off x="6087600" y="2119368"/>
            <a:ext cx="2336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4236147"/>
            <a:ext cx="23364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62" name="Google Shape;62;p13"/>
          <p:cNvSpPr txBox="1">
            <a:spLocks noGrp="1"/>
          </p:cNvSpPr>
          <p:nvPr>
            <p:ph type="title" idx="9"/>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00113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a:stretch/>
        </p:blipFill>
        <p:spPr>
          <a:xfrm>
            <a:off x="0" y="1"/>
            <a:ext cx="9144000" cy="6857985"/>
          </a:xfrm>
          <a:prstGeom prst="rect">
            <a:avLst/>
          </a:prstGeom>
          <a:noFill/>
          <a:ln>
            <a:noFill/>
          </a:ln>
        </p:spPr>
      </p:pic>
      <p:sp>
        <p:nvSpPr>
          <p:cNvPr id="65" name="Google Shape;65;p14"/>
          <p:cNvSpPr txBox="1">
            <a:spLocks noGrp="1"/>
          </p:cNvSpPr>
          <p:nvPr>
            <p:ph type="title"/>
          </p:nvPr>
        </p:nvSpPr>
        <p:spPr>
          <a:xfrm>
            <a:off x="720000" y="914133"/>
            <a:ext cx="4211100" cy="4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100" b="1">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r>
              <a:rPr lang="en-US"/>
              <a:t>Click to edit Master title style</a:t>
            </a:r>
            <a:endParaRPr/>
          </a:p>
        </p:txBody>
      </p:sp>
    </p:spTree>
    <p:extLst>
      <p:ext uri="{BB962C8B-B14F-4D97-AF65-F5344CB8AC3E}">
        <p14:creationId xmlns:p14="http://schemas.microsoft.com/office/powerpoint/2010/main" val="406206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6858000"/>
          </a:xfrm>
          <a:prstGeom prst="rect">
            <a:avLst/>
          </a:prstGeom>
          <a:noFill/>
          <a:ln>
            <a:noFill/>
          </a:ln>
        </p:spPr>
      </p:pic>
      <p:sp>
        <p:nvSpPr>
          <p:cNvPr id="68" name="Google Shape;68;p15"/>
          <p:cNvSpPr txBox="1">
            <a:spLocks noGrp="1"/>
          </p:cNvSpPr>
          <p:nvPr>
            <p:ph type="subTitle" idx="1"/>
          </p:nvPr>
        </p:nvSpPr>
        <p:spPr>
          <a:xfrm>
            <a:off x="720000" y="1936767"/>
            <a:ext cx="4461600" cy="379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r>
              <a:rPr lang="en-US"/>
              <a:t>Click to edit Master subtitle style</a:t>
            </a:r>
            <a:endParaRPr/>
          </a:p>
        </p:txBody>
      </p:sp>
      <p:sp>
        <p:nvSpPr>
          <p:cNvPr id="69" name="Google Shape;69;p1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414742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6858007"/>
          </a:xfrm>
          <a:prstGeom prst="rect">
            <a:avLst/>
          </a:prstGeom>
          <a:noFill/>
          <a:ln>
            <a:noFill/>
          </a:ln>
        </p:spPr>
      </p:pic>
      <p:sp>
        <p:nvSpPr>
          <p:cNvPr id="72" name="Google Shape;72;p16"/>
          <p:cNvSpPr txBox="1">
            <a:spLocks noGrp="1"/>
          </p:cNvSpPr>
          <p:nvPr>
            <p:ph type="title"/>
          </p:nvPr>
        </p:nvSpPr>
        <p:spPr>
          <a:xfrm>
            <a:off x="2290025" y="4471300"/>
            <a:ext cx="4563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73" name="Google Shape;73;p16"/>
          <p:cNvSpPr txBox="1">
            <a:spLocks noGrp="1"/>
          </p:cNvSpPr>
          <p:nvPr>
            <p:ph type="subTitle" idx="1"/>
          </p:nvPr>
        </p:nvSpPr>
        <p:spPr>
          <a:xfrm>
            <a:off x="1454700" y="2736633"/>
            <a:ext cx="6234600" cy="166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65231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6858000"/>
          </a:xfrm>
          <a:prstGeom prst="rect">
            <a:avLst/>
          </a:prstGeom>
          <a:noFill/>
          <a:ln>
            <a:noFill/>
          </a:ln>
        </p:spPr>
      </p:pic>
      <p:sp>
        <p:nvSpPr>
          <p:cNvPr id="76" name="Google Shape;76;p17"/>
          <p:cNvSpPr txBox="1">
            <a:spLocks noGrp="1"/>
          </p:cNvSpPr>
          <p:nvPr>
            <p:ph type="subTitle" idx="1"/>
          </p:nvPr>
        </p:nvSpPr>
        <p:spPr>
          <a:xfrm>
            <a:off x="1057950" y="4919467"/>
            <a:ext cx="27858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7" name="Google Shape;77;p17"/>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8" name="Google Shape;78;p17"/>
          <p:cNvSpPr txBox="1">
            <a:spLocks noGrp="1"/>
          </p:cNvSpPr>
          <p:nvPr>
            <p:ph type="subTitle" idx="2"/>
          </p:nvPr>
        </p:nvSpPr>
        <p:spPr>
          <a:xfrm>
            <a:off x="5275850" y="4919467"/>
            <a:ext cx="27858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9" name="Google Shape;79;p17"/>
          <p:cNvSpPr txBox="1">
            <a:spLocks noGrp="1"/>
          </p:cNvSpPr>
          <p:nvPr>
            <p:ph type="subTitle" idx="3"/>
          </p:nvPr>
        </p:nvSpPr>
        <p:spPr>
          <a:xfrm>
            <a:off x="1057800" y="4171467"/>
            <a:ext cx="2785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80" name="Google Shape;80;p17"/>
          <p:cNvSpPr txBox="1">
            <a:spLocks noGrp="1"/>
          </p:cNvSpPr>
          <p:nvPr>
            <p:ph type="subTitle" idx="4"/>
          </p:nvPr>
        </p:nvSpPr>
        <p:spPr>
          <a:xfrm>
            <a:off x="5275850" y="4171467"/>
            <a:ext cx="2785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43515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6858000"/>
          </a:xfrm>
          <a:prstGeom prst="rect">
            <a:avLst/>
          </a:prstGeom>
          <a:noFill/>
          <a:ln>
            <a:noFill/>
          </a:ln>
        </p:spPr>
      </p:pic>
      <p:sp>
        <p:nvSpPr>
          <p:cNvPr id="83" name="Google Shape;83;p18"/>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4" name="Google Shape;84;p18"/>
          <p:cNvSpPr txBox="1">
            <a:spLocks noGrp="1"/>
          </p:cNvSpPr>
          <p:nvPr>
            <p:ph type="title" idx="2"/>
          </p:nvPr>
        </p:nvSpPr>
        <p:spPr>
          <a:xfrm>
            <a:off x="720000" y="3931384"/>
            <a:ext cx="2336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5" name="Google Shape;85;p18"/>
          <p:cNvSpPr txBox="1">
            <a:spLocks noGrp="1"/>
          </p:cNvSpPr>
          <p:nvPr>
            <p:ph type="subTitle" idx="1"/>
          </p:nvPr>
        </p:nvSpPr>
        <p:spPr>
          <a:xfrm>
            <a:off x="720000" y="4420367"/>
            <a:ext cx="23364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86" name="Google Shape;86;p18"/>
          <p:cNvSpPr txBox="1">
            <a:spLocks noGrp="1"/>
          </p:cNvSpPr>
          <p:nvPr>
            <p:ph type="title" idx="3"/>
          </p:nvPr>
        </p:nvSpPr>
        <p:spPr>
          <a:xfrm>
            <a:off x="3403800" y="3931384"/>
            <a:ext cx="2336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7" name="Google Shape;87;p18"/>
          <p:cNvSpPr txBox="1">
            <a:spLocks noGrp="1"/>
          </p:cNvSpPr>
          <p:nvPr>
            <p:ph type="subTitle" idx="4"/>
          </p:nvPr>
        </p:nvSpPr>
        <p:spPr>
          <a:xfrm>
            <a:off x="3403800" y="4420367"/>
            <a:ext cx="23364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88" name="Google Shape;88;p18"/>
          <p:cNvSpPr txBox="1">
            <a:spLocks noGrp="1"/>
          </p:cNvSpPr>
          <p:nvPr>
            <p:ph type="title" idx="5"/>
          </p:nvPr>
        </p:nvSpPr>
        <p:spPr>
          <a:xfrm>
            <a:off x="6087600" y="3931384"/>
            <a:ext cx="2336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89" name="Google Shape;89;p18"/>
          <p:cNvSpPr txBox="1">
            <a:spLocks noGrp="1"/>
          </p:cNvSpPr>
          <p:nvPr>
            <p:ph type="subTitle" idx="6"/>
          </p:nvPr>
        </p:nvSpPr>
        <p:spPr>
          <a:xfrm>
            <a:off x="6087600" y="4420367"/>
            <a:ext cx="23364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16718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92" name="Google Shape;92;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3" name="Google Shape;93;p19"/>
          <p:cNvSpPr txBox="1">
            <a:spLocks noGrp="1"/>
          </p:cNvSpPr>
          <p:nvPr>
            <p:ph type="title" idx="2"/>
          </p:nvPr>
        </p:nvSpPr>
        <p:spPr>
          <a:xfrm>
            <a:off x="1811453" y="1972567"/>
            <a:ext cx="24801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4" name="Google Shape;94;p19"/>
          <p:cNvSpPr txBox="1">
            <a:spLocks noGrp="1"/>
          </p:cNvSpPr>
          <p:nvPr>
            <p:ph type="subTitle" idx="1"/>
          </p:nvPr>
        </p:nvSpPr>
        <p:spPr>
          <a:xfrm>
            <a:off x="1811453" y="2469000"/>
            <a:ext cx="24801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5" name="Google Shape;95;p19"/>
          <p:cNvSpPr txBox="1">
            <a:spLocks noGrp="1"/>
          </p:cNvSpPr>
          <p:nvPr>
            <p:ph type="title" idx="3"/>
          </p:nvPr>
        </p:nvSpPr>
        <p:spPr>
          <a:xfrm>
            <a:off x="5749500" y="1972567"/>
            <a:ext cx="24801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6" name="Google Shape;96;p19"/>
          <p:cNvSpPr txBox="1">
            <a:spLocks noGrp="1"/>
          </p:cNvSpPr>
          <p:nvPr>
            <p:ph type="subTitle" idx="4"/>
          </p:nvPr>
        </p:nvSpPr>
        <p:spPr>
          <a:xfrm>
            <a:off x="5749500" y="2469003"/>
            <a:ext cx="24801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7" name="Google Shape;97;p19"/>
          <p:cNvSpPr txBox="1">
            <a:spLocks noGrp="1"/>
          </p:cNvSpPr>
          <p:nvPr>
            <p:ph type="title" idx="5"/>
          </p:nvPr>
        </p:nvSpPr>
        <p:spPr>
          <a:xfrm>
            <a:off x="1811450" y="4122167"/>
            <a:ext cx="24801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8" name="Google Shape;98;p19"/>
          <p:cNvSpPr txBox="1">
            <a:spLocks noGrp="1"/>
          </p:cNvSpPr>
          <p:nvPr>
            <p:ph type="subTitle" idx="6"/>
          </p:nvPr>
        </p:nvSpPr>
        <p:spPr>
          <a:xfrm>
            <a:off x="1811450" y="4618600"/>
            <a:ext cx="24801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9" name="Google Shape;99;p19"/>
          <p:cNvSpPr txBox="1">
            <a:spLocks noGrp="1"/>
          </p:cNvSpPr>
          <p:nvPr>
            <p:ph type="title" idx="7"/>
          </p:nvPr>
        </p:nvSpPr>
        <p:spPr>
          <a:xfrm>
            <a:off x="5749500" y="4122164"/>
            <a:ext cx="24801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0" name="Google Shape;100;p19"/>
          <p:cNvSpPr txBox="1">
            <a:spLocks noGrp="1"/>
          </p:cNvSpPr>
          <p:nvPr>
            <p:ph type="subTitle" idx="8"/>
          </p:nvPr>
        </p:nvSpPr>
        <p:spPr>
          <a:xfrm>
            <a:off x="5749500" y="4618600"/>
            <a:ext cx="24801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187461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a:stretch/>
        </p:blipFill>
        <p:spPr>
          <a:xfrm>
            <a:off x="1" y="0"/>
            <a:ext cx="9143999" cy="6858003"/>
          </a:xfrm>
          <a:prstGeom prst="rect">
            <a:avLst/>
          </a:prstGeom>
          <a:noFill/>
          <a:ln>
            <a:noFill/>
          </a:ln>
        </p:spPr>
      </p:pic>
      <p:sp>
        <p:nvSpPr>
          <p:cNvPr id="103" name="Google Shape;103;p20"/>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4" name="Google Shape;104;p20"/>
          <p:cNvSpPr txBox="1">
            <a:spLocks noGrp="1"/>
          </p:cNvSpPr>
          <p:nvPr>
            <p:ph type="title" idx="2"/>
          </p:nvPr>
        </p:nvSpPr>
        <p:spPr>
          <a:xfrm>
            <a:off x="788550" y="2508416"/>
            <a:ext cx="23055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5" name="Google Shape;105;p20"/>
          <p:cNvSpPr txBox="1">
            <a:spLocks noGrp="1"/>
          </p:cNvSpPr>
          <p:nvPr>
            <p:ph type="subTitle" idx="1"/>
          </p:nvPr>
        </p:nvSpPr>
        <p:spPr>
          <a:xfrm>
            <a:off x="720013" y="2924233"/>
            <a:ext cx="2442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6" name="Google Shape;106;p20"/>
          <p:cNvSpPr txBox="1">
            <a:spLocks noGrp="1"/>
          </p:cNvSpPr>
          <p:nvPr>
            <p:ph type="title" idx="3"/>
          </p:nvPr>
        </p:nvSpPr>
        <p:spPr>
          <a:xfrm>
            <a:off x="3419250" y="2508416"/>
            <a:ext cx="23055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7" name="Google Shape;107;p20"/>
          <p:cNvSpPr txBox="1">
            <a:spLocks noGrp="1"/>
          </p:cNvSpPr>
          <p:nvPr>
            <p:ph type="subTitle" idx="4"/>
          </p:nvPr>
        </p:nvSpPr>
        <p:spPr>
          <a:xfrm>
            <a:off x="3331962" y="2924233"/>
            <a:ext cx="24801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08" name="Google Shape;108;p20"/>
          <p:cNvSpPr txBox="1">
            <a:spLocks noGrp="1"/>
          </p:cNvSpPr>
          <p:nvPr>
            <p:ph type="title" idx="5"/>
          </p:nvPr>
        </p:nvSpPr>
        <p:spPr>
          <a:xfrm>
            <a:off x="788550" y="4999449"/>
            <a:ext cx="23055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09" name="Google Shape;109;p20"/>
          <p:cNvSpPr txBox="1">
            <a:spLocks noGrp="1"/>
          </p:cNvSpPr>
          <p:nvPr>
            <p:ph type="subTitle" idx="6"/>
          </p:nvPr>
        </p:nvSpPr>
        <p:spPr>
          <a:xfrm>
            <a:off x="720000" y="5415133"/>
            <a:ext cx="2442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0" name="Google Shape;110;p20"/>
          <p:cNvSpPr txBox="1">
            <a:spLocks noGrp="1"/>
          </p:cNvSpPr>
          <p:nvPr>
            <p:ph type="title" idx="7"/>
          </p:nvPr>
        </p:nvSpPr>
        <p:spPr>
          <a:xfrm>
            <a:off x="3419250" y="4999449"/>
            <a:ext cx="23055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11" name="Google Shape;111;p20"/>
          <p:cNvSpPr txBox="1">
            <a:spLocks noGrp="1"/>
          </p:cNvSpPr>
          <p:nvPr>
            <p:ph type="subTitle" idx="8"/>
          </p:nvPr>
        </p:nvSpPr>
        <p:spPr>
          <a:xfrm>
            <a:off x="3331950" y="5415133"/>
            <a:ext cx="24801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2" name="Google Shape;112;p20"/>
          <p:cNvSpPr txBox="1">
            <a:spLocks noGrp="1"/>
          </p:cNvSpPr>
          <p:nvPr>
            <p:ph type="title" idx="9"/>
          </p:nvPr>
        </p:nvSpPr>
        <p:spPr>
          <a:xfrm>
            <a:off x="6049924" y="2508416"/>
            <a:ext cx="23055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13" name="Google Shape;113;p20"/>
          <p:cNvSpPr txBox="1">
            <a:spLocks noGrp="1"/>
          </p:cNvSpPr>
          <p:nvPr>
            <p:ph type="subTitle" idx="13"/>
          </p:nvPr>
        </p:nvSpPr>
        <p:spPr>
          <a:xfrm>
            <a:off x="5981387" y="2924233"/>
            <a:ext cx="2442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4" name="Google Shape;114;p20"/>
          <p:cNvSpPr txBox="1">
            <a:spLocks noGrp="1"/>
          </p:cNvSpPr>
          <p:nvPr>
            <p:ph type="title" idx="14"/>
          </p:nvPr>
        </p:nvSpPr>
        <p:spPr>
          <a:xfrm>
            <a:off x="6049924" y="4999449"/>
            <a:ext cx="23055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115" name="Google Shape;115;p20"/>
          <p:cNvSpPr txBox="1">
            <a:spLocks noGrp="1"/>
          </p:cNvSpPr>
          <p:nvPr>
            <p:ph type="subTitle" idx="15"/>
          </p:nvPr>
        </p:nvSpPr>
        <p:spPr>
          <a:xfrm>
            <a:off x="5981374" y="5415133"/>
            <a:ext cx="2442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6144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6857979"/>
          </a:xfrm>
          <a:prstGeom prst="rect">
            <a:avLst/>
          </a:prstGeom>
          <a:noFill/>
          <a:ln>
            <a:noFill/>
          </a:ln>
        </p:spPr>
      </p:pic>
      <p:sp>
        <p:nvSpPr>
          <p:cNvPr id="14" name="Google Shape;14;p3"/>
          <p:cNvSpPr txBox="1">
            <a:spLocks noGrp="1"/>
          </p:cNvSpPr>
          <p:nvPr>
            <p:ph type="title"/>
          </p:nvPr>
        </p:nvSpPr>
        <p:spPr>
          <a:xfrm>
            <a:off x="5139007" y="3123500"/>
            <a:ext cx="3285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title" idx="2" hasCustomPrompt="1"/>
          </p:nvPr>
        </p:nvSpPr>
        <p:spPr>
          <a:xfrm>
            <a:off x="5138900" y="1474900"/>
            <a:ext cx="3285000" cy="168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4431933"/>
            <a:ext cx="3285000" cy="9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98896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e text 3">
  <p:cSld name="Title and the text 3">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6858000"/>
          </a:xfrm>
          <a:prstGeom prst="rect">
            <a:avLst/>
          </a:prstGeom>
          <a:noFill/>
          <a:ln>
            <a:noFill/>
          </a:ln>
        </p:spPr>
      </p:pic>
      <p:sp>
        <p:nvSpPr>
          <p:cNvPr id="118" name="Google Shape;118;p21"/>
          <p:cNvSpPr txBox="1">
            <a:spLocks noGrp="1"/>
          </p:cNvSpPr>
          <p:nvPr>
            <p:ph type="subTitle" idx="1"/>
          </p:nvPr>
        </p:nvSpPr>
        <p:spPr>
          <a:xfrm>
            <a:off x="1759800" y="2675667"/>
            <a:ext cx="2659800" cy="2625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119" name="Google Shape;119;p21"/>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90554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1"/>
            <a:ext cx="9144000" cy="6858017"/>
          </a:xfrm>
          <a:prstGeom prst="rect">
            <a:avLst/>
          </a:prstGeom>
          <a:noFill/>
          <a:ln>
            <a:noFill/>
          </a:ln>
        </p:spPr>
      </p:pic>
      <p:sp>
        <p:nvSpPr>
          <p:cNvPr id="122" name="Google Shape;122;p22"/>
          <p:cNvSpPr txBox="1">
            <a:spLocks noGrp="1"/>
          </p:cNvSpPr>
          <p:nvPr>
            <p:ph type="subTitle" idx="1"/>
          </p:nvPr>
        </p:nvSpPr>
        <p:spPr>
          <a:xfrm>
            <a:off x="4281625" y="2675667"/>
            <a:ext cx="2659800" cy="26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123" name="Google Shape;123;p22"/>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527794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1"/>
            <a:ext cx="9144000" cy="6858017"/>
          </a:xfrm>
          <a:prstGeom prst="rect">
            <a:avLst/>
          </a:prstGeom>
          <a:noFill/>
          <a:ln>
            <a:noFill/>
          </a:ln>
        </p:spPr>
      </p:pic>
      <p:sp>
        <p:nvSpPr>
          <p:cNvPr id="126" name="Google Shape;126;p23"/>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7" name="Google Shape;127;p23"/>
          <p:cNvSpPr txBox="1">
            <a:spLocks noGrp="1"/>
          </p:cNvSpPr>
          <p:nvPr>
            <p:ph type="subTitle" idx="1"/>
          </p:nvPr>
        </p:nvSpPr>
        <p:spPr>
          <a:xfrm>
            <a:off x="1759800" y="2675667"/>
            <a:ext cx="2659800" cy="26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33463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6858000"/>
          </a:xfrm>
          <a:prstGeom prst="rect">
            <a:avLst/>
          </a:prstGeom>
          <a:noFill/>
          <a:ln>
            <a:noFill/>
          </a:ln>
        </p:spPr>
      </p:pic>
      <p:sp>
        <p:nvSpPr>
          <p:cNvPr id="130" name="Google Shape;130;p2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570444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6858000"/>
          </a:xfrm>
          <a:prstGeom prst="rect">
            <a:avLst/>
          </a:prstGeom>
          <a:noFill/>
          <a:ln>
            <a:noFill/>
          </a:ln>
        </p:spPr>
      </p:pic>
      <p:sp>
        <p:nvSpPr>
          <p:cNvPr id="133" name="Google Shape;133;p25"/>
          <p:cNvSpPr txBox="1">
            <a:spLocks noGrp="1"/>
          </p:cNvSpPr>
          <p:nvPr>
            <p:ph type="title" hasCustomPrompt="1"/>
          </p:nvPr>
        </p:nvSpPr>
        <p:spPr>
          <a:xfrm>
            <a:off x="1284000" y="720000"/>
            <a:ext cx="6576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4" name="Google Shape;134;p25"/>
          <p:cNvSpPr txBox="1">
            <a:spLocks noGrp="1"/>
          </p:cNvSpPr>
          <p:nvPr>
            <p:ph type="subTitle" idx="1"/>
          </p:nvPr>
        </p:nvSpPr>
        <p:spPr>
          <a:xfrm>
            <a:off x="1284000" y="1661367"/>
            <a:ext cx="6576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35" name="Google Shape;135;p25"/>
          <p:cNvSpPr txBox="1">
            <a:spLocks noGrp="1"/>
          </p:cNvSpPr>
          <p:nvPr>
            <p:ph type="title" idx="2" hasCustomPrompt="1"/>
          </p:nvPr>
        </p:nvSpPr>
        <p:spPr>
          <a:xfrm>
            <a:off x="1284000" y="2661517"/>
            <a:ext cx="6576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6" name="Google Shape;136;p25"/>
          <p:cNvSpPr txBox="1">
            <a:spLocks noGrp="1"/>
          </p:cNvSpPr>
          <p:nvPr>
            <p:ph type="subTitle" idx="3"/>
          </p:nvPr>
        </p:nvSpPr>
        <p:spPr>
          <a:xfrm>
            <a:off x="1284000" y="3602884"/>
            <a:ext cx="6576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37" name="Google Shape;137;p25"/>
          <p:cNvSpPr txBox="1">
            <a:spLocks noGrp="1"/>
          </p:cNvSpPr>
          <p:nvPr>
            <p:ph type="title" idx="4" hasCustomPrompt="1"/>
          </p:nvPr>
        </p:nvSpPr>
        <p:spPr>
          <a:xfrm>
            <a:off x="1284000" y="4603051"/>
            <a:ext cx="6576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8" name="Google Shape;138;p25"/>
          <p:cNvSpPr txBox="1">
            <a:spLocks noGrp="1"/>
          </p:cNvSpPr>
          <p:nvPr>
            <p:ph type="subTitle" idx="5"/>
          </p:nvPr>
        </p:nvSpPr>
        <p:spPr>
          <a:xfrm>
            <a:off x="1284000" y="5544417"/>
            <a:ext cx="6576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8020663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1"/>
            <a:ext cx="9144000" cy="6857996"/>
          </a:xfrm>
          <a:prstGeom prst="rect">
            <a:avLst/>
          </a:prstGeom>
          <a:noFill/>
          <a:ln>
            <a:noFill/>
          </a:ln>
        </p:spPr>
      </p:pic>
      <p:sp>
        <p:nvSpPr>
          <p:cNvPr id="141" name="Google Shape;141;p26"/>
          <p:cNvSpPr txBox="1">
            <a:spLocks noGrp="1"/>
          </p:cNvSpPr>
          <p:nvPr>
            <p:ph type="title"/>
          </p:nvPr>
        </p:nvSpPr>
        <p:spPr>
          <a:xfrm>
            <a:off x="720107" y="3123500"/>
            <a:ext cx="3285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42" name="Google Shape;142;p26"/>
          <p:cNvSpPr txBox="1">
            <a:spLocks noGrp="1"/>
          </p:cNvSpPr>
          <p:nvPr>
            <p:ph type="title" idx="2" hasCustomPrompt="1"/>
          </p:nvPr>
        </p:nvSpPr>
        <p:spPr>
          <a:xfrm>
            <a:off x="720000" y="1474900"/>
            <a:ext cx="3285000" cy="1686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4431933"/>
            <a:ext cx="32850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709150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6858000"/>
          </a:xfrm>
          <a:prstGeom prst="rect">
            <a:avLst/>
          </a:prstGeom>
          <a:noFill/>
          <a:ln>
            <a:noFill/>
          </a:ln>
        </p:spPr>
      </p:pic>
      <p:sp>
        <p:nvSpPr>
          <p:cNvPr id="146" name="Google Shape;146;p27"/>
          <p:cNvSpPr txBox="1">
            <a:spLocks noGrp="1"/>
          </p:cNvSpPr>
          <p:nvPr>
            <p:ph type="title"/>
          </p:nvPr>
        </p:nvSpPr>
        <p:spPr>
          <a:xfrm>
            <a:off x="2929500" y="3123500"/>
            <a:ext cx="3285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47" name="Google Shape;147;p27"/>
          <p:cNvSpPr txBox="1">
            <a:spLocks noGrp="1"/>
          </p:cNvSpPr>
          <p:nvPr>
            <p:ph type="title" idx="2" hasCustomPrompt="1"/>
          </p:nvPr>
        </p:nvSpPr>
        <p:spPr>
          <a:xfrm>
            <a:off x="2929500" y="1474900"/>
            <a:ext cx="3285000" cy="16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27"/>
          <p:cNvSpPr txBox="1">
            <a:spLocks noGrp="1"/>
          </p:cNvSpPr>
          <p:nvPr>
            <p:ph type="subTitle" idx="1"/>
          </p:nvPr>
        </p:nvSpPr>
        <p:spPr>
          <a:xfrm>
            <a:off x="2929500" y="4431933"/>
            <a:ext cx="3285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01577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5"/>
            <a:ext cx="9144000" cy="6857985"/>
          </a:xfrm>
          <a:prstGeom prst="rect">
            <a:avLst/>
          </a:prstGeom>
          <a:noFill/>
          <a:ln>
            <a:noFill/>
          </a:ln>
        </p:spPr>
      </p:pic>
      <p:sp>
        <p:nvSpPr>
          <p:cNvPr id="151" name="Google Shape;151;p28"/>
          <p:cNvSpPr txBox="1">
            <a:spLocks noGrp="1"/>
          </p:cNvSpPr>
          <p:nvPr>
            <p:ph type="ctrTitle"/>
          </p:nvPr>
        </p:nvSpPr>
        <p:spPr>
          <a:xfrm>
            <a:off x="4096775" y="720133"/>
            <a:ext cx="4325700" cy="131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52" name="Google Shape;152;p28"/>
          <p:cNvSpPr txBox="1">
            <a:spLocks noGrp="1"/>
          </p:cNvSpPr>
          <p:nvPr>
            <p:ph type="subTitle" idx="1"/>
          </p:nvPr>
        </p:nvSpPr>
        <p:spPr>
          <a:xfrm>
            <a:off x="4096775" y="2032133"/>
            <a:ext cx="43257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53" name="Google Shape;153;p28"/>
          <p:cNvSpPr txBox="1"/>
          <p:nvPr/>
        </p:nvSpPr>
        <p:spPr>
          <a:xfrm>
            <a:off x="4409075" y="4183467"/>
            <a:ext cx="3701100" cy="12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xmlns:ahyp="http://schemas.microsoft.com/office/drawing/2018/hyperlinkcolor" xmlns=""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xmlns:ahyp="http://schemas.microsoft.com/office/drawing/2018/hyperlinkcolor" xmlns=""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xmlns="" val="tx"/>
                    </a:ext>
                  </a:extLst>
                </a:hlinkClick>
              </a:rPr>
              <a:t> </a:t>
            </a:r>
            <a:r>
              <a:rPr lang="en" u="sng">
                <a:solidFill>
                  <a:schemeClr val="lt2"/>
                </a:solidFill>
                <a:latin typeface="Oxygen"/>
                <a:ea typeface="Oxygen"/>
                <a:cs typeface="Oxygen"/>
                <a:sym typeface="Oxygen"/>
                <a:hlinkClick r:id="rId5">
                  <a:extLst>
                    <a:ext uri="{A12FA001-AC4F-418D-AE19-62706E023703}">
                      <ahyp:hlinkClr xmlns:ahyp="http://schemas.microsoft.com/office/drawing/2018/hyperlinkcolor" xmlns=""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extLst>
      <p:ext uri="{BB962C8B-B14F-4D97-AF65-F5344CB8AC3E}">
        <p14:creationId xmlns:p14="http://schemas.microsoft.com/office/powerpoint/2010/main" val="831123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4"/>
        <p:cNvGrpSpPr/>
        <p:nvPr/>
      </p:nvGrpSpPr>
      <p:grpSpPr>
        <a:xfrm>
          <a:off x="0" y="0"/>
          <a:ext cx="0" cy="0"/>
          <a:chOff x="0" y="0"/>
          <a:chExt cx="0" cy="0"/>
        </a:xfrm>
      </p:grpSpPr>
    </p:spTree>
    <p:extLst>
      <p:ext uri="{BB962C8B-B14F-4D97-AF65-F5344CB8AC3E}">
        <p14:creationId xmlns:p14="http://schemas.microsoft.com/office/powerpoint/2010/main" val="3611904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145174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6858000"/>
          </a:xfrm>
          <a:prstGeom prst="rect">
            <a:avLst/>
          </a:prstGeom>
          <a:noFill/>
          <a:ln>
            <a:noFill/>
          </a:ln>
        </p:spPr>
      </p:pic>
      <p:sp>
        <p:nvSpPr>
          <p:cNvPr id="19" name="Google Shape;19;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 name="Google Shape;20;p4"/>
          <p:cNvSpPr txBox="1">
            <a:spLocks noGrp="1"/>
          </p:cNvSpPr>
          <p:nvPr>
            <p:ph type="body" idx="1"/>
          </p:nvPr>
        </p:nvSpPr>
        <p:spPr>
          <a:xfrm>
            <a:off x="720000" y="1536633"/>
            <a:ext cx="7704000" cy="4555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pPr lvl="0"/>
            <a:r>
              <a:rPr lang="en-US"/>
              <a:t>Click to edit Master text styles</a:t>
            </a:r>
          </a:p>
        </p:txBody>
      </p:sp>
    </p:spTree>
    <p:extLst>
      <p:ext uri="{BB962C8B-B14F-4D97-AF65-F5344CB8AC3E}">
        <p14:creationId xmlns:p14="http://schemas.microsoft.com/office/powerpoint/2010/main" val="1457520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1"/>
            <a:ext cx="9144000" cy="6858017"/>
          </a:xfrm>
          <a:prstGeom prst="rect">
            <a:avLst/>
          </a:prstGeom>
          <a:noFill/>
          <a:ln>
            <a:noFill/>
          </a:ln>
        </p:spPr>
      </p:pic>
    </p:spTree>
    <p:extLst>
      <p:ext uri="{BB962C8B-B14F-4D97-AF65-F5344CB8AC3E}">
        <p14:creationId xmlns:p14="http://schemas.microsoft.com/office/powerpoint/2010/main" val="2027708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2"/>
        <p:cNvGrpSpPr/>
        <p:nvPr/>
      </p:nvGrpSpPr>
      <p:grpSpPr>
        <a:xfrm>
          <a:off x="0" y="0"/>
          <a:ext cx="0" cy="0"/>
          <a:chOff x="0" y="0"/>
          <a:chExt cx="0" cy="0"/>
        </a:xfrm>
      </p:grpSpPr>
    </p:spTree>
    <p:extLst>
      <p:ext uri="{BB962C8B-B14F-4D97-AF65-F5344CB8AC3E}">
        <p14:creationId xmlns:p14="http://schemas.microsoft.com/office/powerpoint/2010/main" val="922645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4684" y="2251587"/>
            <a:ext cx="7949380" cy="224175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89937" y="4744069"/>
            <a:ext cx="7986251" cy="904568"/>
          </a:xfrm>
        </p:spPr>
        <p:txBody>
          <a:bodyPr>
            <a:normAutofit/>
          </a:bodyPr>
          <a:lstStyle>
            <a:lvl1pPr marL="0" indent="0" algn="l">
              <a:buNone/>
              <a:defRPr sz="2800" b="0" i="0">
                <a:solidFill>
                  <a:srgbClr val="DAC1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87764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5" y="171296"/>
            <a:ext cx="8259098" cy="101803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01446" y="1524001"/>
            <a:ext cx="8244349" cy="4807975"/>
          </a:xfrm>
        </p:spPr>
        <p:txBody>
          <a:bodyPr/>
          <a:lstStyle>
            <a:lvl1pPr algn="l">
              <a:defRPr sz="2800">
                <a:solidFill>
                  <a:srgbClr val="7030A0"/>
                </a:solidFill>
              </a:defRPr>
            </a:lvl1pPr>
            <a:lvl2pPr algn="l">
              <a:defRPr>
                <a:solidFill>
                  <a:srgbClr val="7030A0"/>
                </a:solidFill>
              </a:defRPr>
            </a:lvl2pPr>
            <a:lvl3pPr algn="l">
              <a:defRPr>
                <a:solidFill>
                  <a:srgbClr val="7030A0"/>
                </a:solidFill>
              </a:defRPr>
            </a:lvl3pPr>
            <a:lvl4pPr algn="l">
              <a:defRPr>
                <a:solidFill>
                  <a:srgbClr val="7030A0"/>
                </a:solidFill>
              </a:defRPr>
            </a:lvl4pPr>
            <a:lvl5pPr algn="l">
              <a:defRPr>
                <a:solidFill>
                  <a:srgbClr val="7030A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112236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367" y="542050"/>
            <a:ext cx="6498123" cy="967132"/>
          </a:xfrm>
        </p:spPr>
        <p:txBody>
          <a:bodyPr>
            <a:normAutofit/>
          </a:bodyPr>
          <a:lstStyle>
            <a:lvl1pPr algn="l">
              <a:defRPr sz="3600">
                <a:solidFill>
                  <a:srgbClr val="DAC1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573160"/>
            <a:ext cx="6474543" cy="467816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18604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86058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216738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204873"/>
            <a:ext cx="8093365" cy="1018033"/>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2158196"/>
            <a:ext cx="4040188" cy="639763"/>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788059"/>
            <a:ext cx="4040188" cy="3035059"/>
          </a:xfrm>
        </p:spPr>
        <p:txBody>
          <a:bodyPr/>
          <a:lstStyle>
            <a:lvl1pPr algn="ctr">
              <a:defRPr sz="2400">
                <a:solidFill>
                  <a:srgbClr val="7030A0"/>
                </a:solidFill>
              </a:defRPr>
            </a:lvl1pPr>
            <a:lvl2pPr algn="ctr">
              <a:defRPr sz="2000">
                <a:solidFill>
                  <a:srgbClr val="7030A0"/>
                </a:solidFill>
              </a:defRPr>
            </a:lvl2pPr>
            <a:lvl3pPr algn="ctr">
              <a:defRPr sz="1800">
                <a:solidFill>
                  <a:srgbClr val="7030A0"/>
                </a:solidFill>
              </a:defRPr>
            </a:lvl3pPr>
            <a:lvl4pPr algn="ctr">
              <a:defRPr sz="1600">
                <a:solidFill>
                  <a:srgbClr val="7030A0"/>
                </a:solidFill>
              </a:defRPr>
            </a:lvl4pPr>
            <a:lvl5pPr algn="ctr">
              <a:defRPr sz="1600">
                <a:solidFill>
                  <a:srgbClr val="7030A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2158196"/>
            <a:ext cx="4041775" cy="639763"/>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788059"/>
            <a:ext cx="4041775" cy="3035059"/>
          </a:xfrm>
        </p:spPr>
        <p:txBody>
          <a:bodyPr/>
          <a:lstStyle>
            <a:lvl1pPr algn="ctr">
              <a:defRPr sz="2400">
                <a:solidFill>
                  <a:srgbClr val="7030A0"/>
                </a:solidFill>
              </a:defRPr>
            </a:lvl1pPr>
            <a:lvl2pPr algn="ctr">
              <a:defRPr sz="2000">
                <a:solidFill>
                  <a:srgbClr val="7030A0"/>
                </a:solidFill>
              </a:defRPr>
            </a:lvl2pPr>
            <a:lvl3pPr algn="ctr">
              <a:defRPr sz="1800">
                <a:solidFill>
                  <a:srgbClr val="7030A0"/>
                </a:solidFill>
              </a:defRPr>
            </a:lvl3pPr>
            <a:lvl4pPr algn="ctr">
              <a:defRPr sz="1600">
                <a:solidFill>
                  <a:srgbClr val="7030A0"/>
                </a:solidFill>
              </a:defRPr>
            </a:lvl4pPr>
            <a:lvl5pPr algn="ctr">
              <a:defRPr sz="1600">
                <a:solidFill>
                  <a:srgbClr val="7030A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768115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264530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6483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6858000"/>
          </a:xfrm>
          <a:prstGeom prst="rect">
            <a:avLst/>
          </a:prstGeom>
          <a:noFill/>
          <a:ln>
            <a:noFill/>
          </a:ln>
        </p:spPr>
      </p:pic>
      <p:sp>
        <p:nvSpPr>
          <p:cNvPr id="23" name="Google Shape;23;p5"/>
          <p:cNvSpPr txBox="1">
            <a:spLocks noGrp="1"/>
          </p:cNvSpPr>
          <p:nvPr>
            <p:ph type="subTitle" idx="1"/>
          </p:nvPr>
        </p:nvSpPr>
        <p:spPr>
          <a:xfrm>
            <a:off x="703800" y="3321800"/>
            <a:ext cx="3494100" cy="95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24" name="Google Shape;24;p5"/>
          <p:cNvSpPr txBox="1">
            <a:spLocks noGrp="1"/>
          </p:cNvSpPr>
          <p:nvPr>
            <p:ph type="subTitle" idx="2"/>
          </p:nvPr>
        </p:nvSpPr>
        <p:spPr>
          <a:xfrm>
            <a:off x="4913600" y="3321800"/>
            <a:ext cx="35103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25" name="Google Shape;25;p5"/>
          <p:cNvSpPr txBox="1">
            <a:spLocks noGrp="1"/>
          </p:cNvSpPr>
          <p:nvPr>
            <p:ph type="subTitle" idx="3"/>
          </p:nvPr>
        </p:nvSpPr>
        <p:spPr>
          <a:xfrm>
            <a:off x="703800" y="4001567"/>
            <a:ext cx="34941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4913600" y="4001567"/>
            <a:ext cx="35103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7" name="Google Shape;27;p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44447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5905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8449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8559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175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 name="Google Shape;20;p4"/>
          <p:cNvSpPr txBox="1">
            <a:spLocks noGrp="1"/>
          </p:cNvSpPr>
          <p:nvPr>
            <p:ph type="body" idx="1"/>
          </p:nvPr>
        </p:nvSpPr>
        <p:spPr>
          <a:xfrm>
            <a:off x="720000" y="1536633"/>
            <a:ext cx="7704000" cy="4555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pPr lvl="0"/>
            <a:r>
              <a:rPr lang="en-US"/>
              <a:t>Click to edit Master text styles</a:t>
            </a:r>
          </a:p>
        </p:txBody>
      </p:sp>
    </p:spTree>
    <p:extLst>
      <p:ext uri="{BB962C8B-B14F-4D97-AF65-F5344CB8AC3E}">
        <p14:creationId xmlns:p14="http://schemas.microsoft.com/office/powerpoint/2010/main" val="378138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6858000"/>
          </a:xfrm>
          <a:prstGeom prst="rect">
            <a:avLst/>
          </a:prstGeom>
          <a:noFill/>
          <a:ln>
            <a:noFill/>
          </a:ln>
        </p:spPr>
      </p:pic>
      <p:sp>
        <p:nvSpPr>
          <p:cNvPr id="30" name="Google Shape;30;p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13778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6858000"/>
          </a:xfrm>
          <a:prstGeom prst="rect">
            <a:avLst/>
          </a:prstGeom>
          <a:noFill/>
          <a:ln>
            <a:noFill/>
          </a:ln>
        </p:spPr>
      </p:pic>
      <p:sp>
        <p:nvSpPr>
          <p:cNvPr id="33" name="Google Shape;33;p7"/>
          <p:cNvSpPr txBox="1">
            <a:spLocks noGrp="1"/>
          </p:cNvSpPr>
          <p:nvPr>
            <p:ph type="title"/>
          </p:nvPr>
        </p:nvSpPr>
        <p:spPr>
          <a:xfrm>
            <a:off x="2433000" y="1828225"/>
            <a:ext cx="4278000" cy="11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4" name="Google Shape;34;p7"/>
          <p:cNvSpPr txBox="1">
            <a:spLocks noGrp="1"/>
          </p:cNvSpPr>
          <p:nvPr>
            <p:ph type="subTitle" idx="1"/>
          </p:nvPr>
        </p:nvSpPr>
        <p:spPr>
          <a:xfrm>
            <a:off x="2433000" y="3255233"/>
            <a:ext cx="4278000" cy="1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5496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6858000"/>
          </a:xfrm>
          <a:prstGeom prst="rect">
            <a:avLst/>
          </a:prstGeom>
          <a:noFill/>
          <a:ln>
            <a:noFill/>
          </a:ln>
        </p:spPr>
      </p:pic>
      <p:sp>
        <p:nvSpPr>
          <p:cNvPr id="37" name="Google Shape;37;p8"/>
          <p:cNvSpPr txBox="1">
            <a:spLocks noGrp="1"/>
          </p:cNvSpPr>
          <p:nvPr>
            <p:ph type="title"/>
          </p:nvPr>
        </p:nvSpPr>
        <p:spPr>
          <a:xfrm>
            <a:off x="1388100" y="2257400"/>
            <a:ext cx="6367800" cy="23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328342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6858000"/>
          </a:xfrm>
          <a:prstGeom prst="rect">
            <a:avLst/>
          </a:prstGeom>
          <a:noFill/>
          <a:ln>
            <a:noFill/>
          </a:ln>
        </p:spPr>
      </p:pic>
      <p:sp>
        <p:nvSpPr>
          <p:cNvPr id="40" name="Google Shape;40;p9"/>
          <p:cNvSpPr txBox="1">
            <a:spLocks noGrp="1"/>
          </p:cNvSpPr>
          <p:nvPr>
            <p:ph type="title"/>
          </p:nvPr>
        </p:nvSpPr>
        <p:spPr>
          <a:xfrm>
            <a:off x="2433000" y="1773384"/>
            <a:ext cx="4278000" cy="21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1" name="Google Shape;41;p9"/>
          <p:cNvSpPr txBox="1">
            <a:spLocks noGrp="1"/>
          </p:cNvSpPr>
          <p:nvPr>
            <p:ph type="subTitle" idx="1"/>
          </p:nvPr>
        </p:nvSpPr>
        <p:spPr>
          <a:xfrm>
            <a:off x="2775600" y="4133433"/>
            <a:ext cx="3592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4766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6" y="0"/>
            <a:ext cx="3966179" cy="6858003"/>
          </a:xfrm>
          <a:prstGeom prst="rect">
            <a:avLst/>
          </a:prstGeom>
          <a:noFill/>
          <a:ln>
            <a:noFill/>
          </a:ln>
        </p:spPr>
      </p:pic>
      <p:sp>
        <p:nvSpPr>
          <p:cNvPr id="44" name="Google Shape;44;p10"/>
          <p:cNvSpPr txBox="1">
            <a:spLocks noGrp="1"/>
          </p:cNvSpPr>
          <p:nvPr>
            <p:ph type="title"/>
          </p:nvPr>
        </p:nvSpPr>
        <p:spPr>
          <a:xfrm>
            <a:off x="4781550" y="1888600"/>
            <a:ext cx="3642600" cy="248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5" name="Google Shape;45;p10"/>
          <p:cNvSpPr txBox="1">
            <a:spLocks noGrp="1"/>
          </p:cNvSpPr>
          <p:nvPr>
            <p:ph type="subTitle" idx="1"/>
          </p:nvPr>
        </p:nvSpPr>
        <p:spPr>
          <a:xfrm>
            <a:off x="5452800" y="4368600"/>
            <a:ext cx="2971200" cy="1375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5211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26.jp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extLst>
      <p:ext uri="{BB962C8B-B14F-4D97-AF65-F5344CB8AC3E}">
        <p14:creationId xmlns:p14="http://schemas.microsoft.com/office/powerpoint/2010/main" val="1939322151"/>
      </p:ext>
    </p:extLst>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1" name="Google Shape;161;p32"/>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59524101"/>
      </p:ext>
    </p:extLst>
  </p:cSld>
  <p:clrMap bg1="lt1" tx1="dk1" bg2="dk2" tx2="lt2" accent1="accent1" accent2="accent2" accent3="accent3" accent4="accent4" accent5="accent5" accent6="accent6" hlink="hlink" folHlink="folHlink"/>
  <p:sldLayoutIdLst>
    <p:sldLayoutId id="2147483685"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2/24/2023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3360622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3"/>
          <p:cNvSpPr>
            <a:spLocks noGrp="1"/>
          </p:cNvSpPr>
          <p:nvPr>
            <p:ph type="ctrTitle"/>
          </p:nvPr>
        </p:nvSpPr>
        <p:spPr bwMode="auto">
          <a:prstGeom prst="rect">
            <a:avLst/>
          </a:prstGeom>
          <a:noFill/>
          <a:ln>
            <a:miter lim="800000"/>
            <a:headEnd/>
            <a:tailEnd/>
          </a:ln>
        </p:spPr>
        <p:txBody>
          <a:bodyPr>
            <a:normAutofit/>
          </a:bodyPr>
          <a:lstStyle/>
          <a:p>
            <a:pPr eaLnBrk="1" hangingPunct="1">
              <a:lnSpc>
                <a:spcPct val="120000"/>
              </a:lnSpc>
            </a:pPr>
            <a:r>
              <a:rPr lang="en-US" sz="2400" dirty="0">
                <a:latin typeface="Verdana" pitchFamily="34" charset="0"/>
                <a:ea typeface="ヒラギノ角ゴ Pro W3"/>
                <a:cs typeface="ヒラギノ角ゴ Pro W3"/>
              </a:rPr>
              <a:t>Designing Interactive Systems:</a:t>
            </a:r>
            <a:br>
              <a:rPr lang="en-US" sz="2400" dirty="0">
                <a:latin typeface="Verdana" pitchFamily="34" charset="0"/>
                <a:ea typeface="ヒラギノ角ゴ Pro W3"/>
                <a:cs typeface="ヒラギノ角ゴ Pro W3"/>
              </a:rPr>
            </a:br>
            <a:r>
              <a:rPr lang="en-US" sz="2400" dirty="0">
                <a:latin typeface="Verdana" pitchFamily="34" charset="0"/>
                <a:ea typeface="ヒラギノ角ゴ Pro W3"/>
                <a:cs typeface="ヒラギノ角ゴ Pro W3"/>
              </a:rPr>
              <a:t> A Fusion of Skills</a:t>
            </a:r>
            <a:endParaRPr lang="en-US" sz="2400" dirty="0">
              <a:latin typeface="Verdana" pitchFamily="34" charset="0"/>
            </a:endParaRPr>
          </a:p>
        </p:txBody>
      </p:sp>
      <p:sp>
        <p:nvSpPr>
          <p:cNvPr id="3" name="Subtitle 2">
            <a:extLst>
              <a:ext uri="{FF2B5EF4-FFF2-40B4-BE49-F238E27FC236}">
                <a16:creationId xmlns:a16="http://schemas.microsoft.com/office/drawing/2014/main" xmlns="" id="{6F7A0C40-800F-339C-D65D-A4740E195845}"/>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2800" dirty="0">
                <a:solidFill>
                  <a:srgbClr val="FFFF00"/>
                </a:solidFill>
                <a:effectLst>
                  <a:outerShdw blurRad="38100" dist="38100" dir="2700000" algn="tl">
                    <a:srgbClr val="000000">
                      <a:alpha val="43137"/>
                    </a:srgbClr>
                  </a:outerShdw>
                </a:effectLst>
                <a:latin typeface="Verdana" pitchFamily="34" charset="0"/>
                <a:ea typeface="ヒラギノ角ゴ Pro W3"/>
                <a:cs typeface="ヒラギノ角ゴ Pro W3"/>
              </a:rPr>
              <a:t>Design</a:t>
            </a:r>
          </a:p>
        </p:txBody>
      </p:sp>
      <p:sp>
        <p:nvSpPr>
          <p:cNvPr id="13314"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‘What is design</a:t>
            </a:r>
            <a:r>
              <a:rPr lang="en-US" sz="1500" dirty="0" smtClean="0">
                <a:latin typeface="Verdana" pitchFamily="34" charset="0"/>
                <a:cs typeface="Times New Roman" pitchFamily="18" charset="0"/>
              </a:rPr>
              <a:t>? : </a:t>
            </a:r>
            <a:r>
              <a:rPr lang="en-US" sz="1500" dirty="0">
                <a:latin typeface="Verdana" pitchFamily="34" charset="0"/>
                <a:cs typeface="Times New Roman" pitchFamily="18" charset="0"/>
              </a:rPr>
              <a:t>It’s where you stand with a foot in two worlds – the world of technology and the world of people and human purposes – and you try to bring the two together’. Mitch Kapor in Winograd (1996), p. 1</a:t>
            </a:r>
          </a:p>
          <a:p>
            <a:pPr eaLnBrk="1" hangingPunct="1">
              <a:lnSpc>
                <a:spcPct val="120000"/>
              </a:lnSpc>
            </a:pPr>
            <a:r>
              <a:rPr lang="en-US" sz="1500" u="sng" dirty="0">
                <a:solidFill>
                  <a:srgbClr val="FF0000"/>
                </a:solidFill>
                <a:latin typeface="Verdana" pitchFamily="34" charset="0"/>
                <a:cs typeface="Times New Roman" pitchFamily="18" charset="0"/>
              </a:rPr>
              <a:t>The term ‘design’ refers both to the creative process of specifying something new and to the representations that are produced during the process.</a:t>
            </a:r>
          </a:p>
        </p:txBody>
      </p:sp>
      <p:sp>
        <p:nvSpPr>
          <p:cNvPr id="2" name="Rectangle 1"/>
          <p:cNvSpPr/>
          <p:nvPr/>
        </p:nvSpPr>
        <p:spPr>
          <a:xfrm>
            <a:off x="917808" y="3608353"/>
            <a:ext cx="7308384" cy="1530484"/>
          </a:xfrm>
          <a:prstGeom prst="rect">
            <a:avLst/>
          </a:prstGeom>
        </p:spPr>
        <p:txBody>
          <a:bodyPr wrap="square">
            <a:spAutoFit/>
          </a:bodyPr>
          <a:lstStyle/>
          <a:p>
            <a:pPr marL="285750" indent="-285750" eaLnBrk="1" hangingPunct="1">
              <a:lnSpc>
                <a:spcPct val="120000"/>
              </a:lnSpc>
              <a:buFont typeface="Arial" panose="020B0604020202020204" pitchFamily="34" charset="0"/>
              <a:buChar char="•"/>
            </a:pPr>
            <a:r>
              <a:rPr lang="en-US" sz="2000" dirty="0">
                <a:latin typeface="Verdana" pitchFamily="34" charset="0"/>
                <a:cs typeface="Times New Roman" pitchFamily="18" charset="0"/>
              </a:rPr>
              <a:t>Somewhere in the middle lies </a:t>
            </a:r>
            <a:r>
              <a:rPr lang="en-US" sz="2000" u="sng" dirty="0">
                <a:effectLst>
                  <a:outerShdw blurRad="38100" dist="38100" dir="2700000" algn="tl">
                    <a:srgbClr val="000000">
                      <a:alpha val="43137"/>
                    </a:srgbClr>
                  </a:outerShdw>
                </a:effectLst>
                <a:latin typeface="Verdana" pitchFamily="34" charset="0"/>
                <a:cs typeface="Times New Roman" pitchFamily="18" charset="0"/>
              </a:rPr>
              <a:t>‘design as craft’ </a:t>
            </a:r>
            <a:r>
              <a:rPr lang="en-US" sz="2000" dirty="0">
                <a:latin typeface="Verdana" pitchFamily="34" charset="0"/>
                <a:cs typeface="Times New Roman" pitchFamily="18" charset="0"/>
              </a:rPr>
              <a:t>that draws upon both engineering and creative approaches.</a:t>
            </a:r>
          </a:p>
          <a:p>
            <a:pPr marL="285750" indent="-285750" eaLnBrk="1" hangingPunct="1">
              <a:lnSpc>
                <a:spcPct val="120000"/>
              </a:lnSpc>
              <a:buFont typeface="Arial" panose="020B0604020202020204" pitchFamily="34" charset="0"/>
              <a:buChar char="•"/>
            </a:pPr>
            <a:r>
              <a:rPr lang="en-US" sz="2000" dirty="0">
                <a:latin typeface="Verdana" pitchFamily="34" charset="0"/>
                <a:cs typeface="Times New Roman" pitchFamily="18" charset="0"/>
              </a:rPr>
              <a:t>Most design involves aspects of all of these. </a:t>
            </a:r>
            <a:endParaRPr lang="en-US" sz="2000" dirty="0">
              <a:latin typeface="Verdana" pitchFamily="34"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Types of Design</a:t>
            </a:r>
          </a:p>
        </p:txBody>
      </p:sp>
      <p:sp>
        <p:nvSpPr>
          <p:cNvPr id="16386"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The famous design commentator Donald Schön has described design as </a:t>
            </a:r>
            <a:r>
              <a:rPr lang="en-US" sz="1500"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a ‘conversation with materials’, </a:t>
            </a:r>
            <a:r>
              <a:rPr lang="en-US" sz="1500" dirty="0">
                <a:latin typeface="Verdana" pitchFamily="34" charset="0"/>
                <a:cs typeface="Times New Roman" pitchFamily="18" charset="0"/>
              </a:rPr>
              <a:t>by which he means that in any type of design, designers must understand the nature of the materials that they are working with. </a:t>
            </a:r>
          </a:p>
        </p:txBody>
      </p:sp>
      <p:sp>
        <p:nvSpPr>
          <p:cNvPr id="2" name="Rectangle 1"/>
          <p:cNvSpPr/>
          <p:nvPr/>
        </p:nvSpPr>
        <p:spPr>
          <a:xfrm>
            <a:off x="899592" y="3337179"/>
            <a:ext cx="8244408" cy="1477328"/>
          </a:xfrm>
          <a:prstGeom prst="rect">
            <a:avLst/>
          </a:prstGeom>
        </p:spPr>
        <p:txBody>
          <a:bodyPr wrap="square">
            <a:spAutoFit/>
          </a:bodyPr>
          <a:lstStyle/>
          <a:p>
            <a:pPr marL="285750" indent="-285750">
              <a:buFont typeface="Arial" panose="020B0604020202020204" pitchFamily="34" charset="0"/>
              <a:buChar char="•"/>
            </a:pPr>
            <a:r>
              <a:rPr lang="en-US" sz="1800" b="1" dirty="0">
                <a:effectLst>
                  <a:outerShdw blurRad="38100" dist="38100" dir="2700000" algn="tl">
                    <a:srgbClr val="000000">
                      <a:alpha val="43137"/>
                    </a:srgbClr>
                  </a:outerShdw>
                </a:effectLst>
              </a:rPr>
              <a:t>conceptual is ( mental model)</a:t>
            </a:r>
          </a:p>
          <a:p>
            <a:pPr marL="285750" indent="-285750">
              <a:buFont typeface="Arial" panose="020B0604020202020204" pitchFamily="34" charset="0"/>
              <a:buChar char="•"/>
            </a:pPr>
            <a:endParaRPr lang="en-US" sz="1800"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800" b="1" dirty="0">
                <a:effectLst>
                  <a:outerShdw blurRad="38100" dist="38100" dir="2700000" algn="tl">
                    <a:srgbClr val="000000">
                      <a:alpha val="43137"/>
                    </a:srgbClr>
                  </a:outerShdw>
                </a:effectLst>
              </a:rPr>
              <a:t>Physical/Logical  (  how things are </a:t>
            </a:r>
            <a:r>
              <a:rPr lang="en-US" sz="1800" b="1" dirty="0" smtClean="0">
                <a:effectLst>
                  <a:outerShdw blurRad="38100" dist="38100" dir="2700000" algn="tl">
                    <a:srgbClr val="000000">
                      <a:alpha val="43137"/>
                    </a:srgbClr>
                  </a:outerShdw>
                </a:effectLst>
              </a:rPr>
              <a:t>going </a:t>
            </a:r>
            <a:r>
              <a:rPr lang="en-US" sz="1800" b="1" dirty="0">
                <a:effectLst>
                  <a:outerShdw blurRad="38100" dist="38100" dir="2700000" algn="tl">
                    <a:srgbClr val="000000">
                      <a:alpha val="43137"/>
                    </a:srgbClr>
                  </a:outerShdw>
                </a:effectLst>
              </a:rPr>
              <a:t>to be happen)</a:t>
            </a:r>
          </a:p>
          <a:p>
            <a:pPr marL="285750" indent="-285750">
              <a:buFont typeface="Arial" panose="020B0604020202020204" pitchFamily="34" charset="0"/>
              <a:buChar char="•"/>
            </a:pPr>
            <a:endParaRPr lang="en-US" sz="1800" b="1"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800" b="1" dirty="0" smtClean="0">
                <a:effectLst>
                  <a:outerShdw blurRad="38100" dist="38100" dir="2700000" algn="tl">
                    <a:srgbClr val="000000">
                      <a:alpha val="43137"/>
                    </a:srgbClr>
                  </a:outerShdw>
                </a:effectLst>
              </a:rPr>
              <a:t>Interaction </a:t>
            </a:r>
            <a:r>
              <a:rPr lang="en-US" sz="1800" b="1" dirty="0">
                <a:effectLst>
                  <a:outerShdw blurRad="38100" dist="38100" dir="2700000" algn="tl">
                    <a:srgbClr val="000000">
                      <a:alpha val="43137"/>
                    </a:srgbClr>
                  </a:outerShdw>
                </a:effectLst>
              </a:rPr>
              <a:t>Design( interaction mode)</a:t>
            </a:r>
            <a:endParaRPr lang="en-US" sz="1800" b="1" dirty="0">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The interface</a:t>
            </a:r>
          </a:p>
        </p:txBody>
      </p:sp>
      <p:sp>
        <p:nvSpPr>
          <p:cNvPr id="19458"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The interface to an interactive system is all those parts of the system with which people come into contact with; physically, perceptually and conceptually.</a:t>
            </a:r>
          </a:p>
          <a:p>
            <a:pPr eaLnBrk="1" hangingPunct="1">
              <a:lnSpc>
                <a:spcPct val="120000"/>
              </a:lnSpc>
            </a:pPr>
            <a:r>
              <a:rPr lang="en-US" sz="1500" dirty="0">
                <a:latin typeface="Verdana" pitchFamily="34" charset="0"/>
                <a:cs typeface="Times New Roman" pitchFamily="18" charset="0"/>
              </a:rPr>
              <a:t>Physically we might interact with a device by pressing buttons or moving levers and the interactive device might respond by providing feedback through the pressure of the button or lever.</a:t>
            </a:r>
          </a:p>
          <a:p>
            <a:pPr eaLnBrk="1" hangingPunct="1">
              <a:lnSpc>
                <a:spcPct val="120000"/>
              </a:lnSpc>
            </a:pPr>
            <a:r>
              <a:rPr lang="en-US" sz="1500" dirty="0">
                <a:latin typeface="Verdana" pitchFamily="34" charset="0"/>
                <a:cs typeface="Times New Roman" pitchFamily="18" charset="0"/>
              </a:rPr>
              <a:t>Perceptually the </a:t>
            </a:r>
            <a:r>
              <a:rPr lang="en-US" sz="1500" u="sng" dirty="0">
                <a:effectLst>
                  <a:outerShdw blurRad="38100" dist="38100" dir="2700000" algn="tl">
                    <a:srgbClr val="000000">
                      <a:alpha val="43137"/>
                    </a:srgbClr>
                  </a:outerShdw>
                </a:effectLst>
                <a:latin typeface="Verdana" pitchFamily="34" charset="0"/>
                <a:cs typeface="Times New Roman" pitchFamily="18" charset="0"/>
              </a:rPr>
              <a:t>device displays things on a screen which we can see</a:t>
            </a:r>
            <a:r>
              <a:rPr lang="en-US" sz="1500" dirty="0">
                <a:latin typeface="Verdana" pitchFamily="34" charset="0"/>
                <a:cs typeface="Times New Roman" pitchFamily="18" charset="0"/>
              </a:rPr>
              <a:t>, or makes noises which we can hear.</a:t>
            </a:r>
          </a:p>
          <a:p>
            <a:pPr eaLnBrk="1" hangingPunct="1">
              <a:lnSpc>
                <a:spcPct val="120000"/>
              </a:lnSpc>
            </a:pPr>
            <a:r>
              <a:rPr lang="en-US" sz="1500" u="sng"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Conceptually we interact with a device by trying to work out what it does </a:t>
            </a:r>
            <a:r>
              <a:rPr lang="en-US" sz="1500" b="1" u="sng"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and what we should be doing.</a:t>
            </a:r>
            <a:r>
              <a:rPr lang="en-US" sz="1500" dirty="0">
                <a:latin typeface="Verdana" pitchFamily="34" charset="0"/>
                <a:cs typeface="Times New Roman" pitchFamily="18" charset="0"/>
              </a:rPr>
              <a:t> The device provides messages and other displays which are designed to help us do this.</a:t>
            </a:r>
          </a:p>
          <a:p>
            <a:pPr eaLnBrk="1" hangingPunct="1">
              <a:lnSpc>
                <a:spcPct val="120000"/>
              </a:lnSpc>
            </a:pPr>
            <a:r>
              <a:rPr lang="en-US" sz="1500" dirty="0">
                <a:latin typeface="Verdana" pitchFamily="34" charset="0"/>
                <a:cs typeface="Times New Roman" pitchFamily="18" charset="0"/>
              </a:rPr>
              <a:t>The interface needs to provide some mechanisms so that people can provide instructions and enter data into the system: ‘input’.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The bigger picture</a:t>
            </a:r>
          </a:p>
        </p:txBody>
      </p:sp>
      <p:sp>
        <p:nvSpPr>
          <p:cNvPr id="20482"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Designing interactive systems is not just a question of designing interfaces, however. </a:t>
            </a:r>
          </a:p>
          <a:p>
            <a:pPr eaLnBrk="1" hangingPunct="1">
              <a:lnSpc>
                <a:spcPct val="120000"/>
              </a:lnSpc>
            </a:pPr>
            <a:r>
              <a:rPr lang="en-US" sz="1500" dirty="0">
                <a:latin typeface="Verdana" pitchFamily="34" charset="0"/>
                <a:cs typeface="Times New Roman" pitchFamily="18" charset="0"/>
              </a:rPr>
              <a:t>The </a:t>
            </a:r>
            <a:r>
              <a:rPr lang="en-US" sz="1500" u="sng" dirty="0">
                <a:effectLst>
                  <a:outerShdw blurRad="38100" dist="38100" dir="2700000" algn="tl">
                    <a:srgbClr val="000000">
                      <a:alpha val="43137"/>
                    </a:srgbClr>
                  </a:outerShdw>
                </a:effectLst>
                <a:latin typeface="Verdana" pitchFamily="34" charset="0"/>
                <a:cs typeface="Times New Roman" pitchFamily="18" charset="0"/>
              </a:rPr>
              <a:t>whole human–computer interaction needs to be considered, </a:t>
            </a:r>
          </a:p>
          <a:p>
            <a:pPr eaLnBrk="1" hangingPunct="1">
              <a:lnSpc>
                <a:spcPct val="120000"/>
              </a:lnSpc>
            </a:pPr>
            <a:r>
              <a:rPr lang="en-US" sz="1500" dirty="0">
                <a:latin typeface="Verdana" pitchFamily="34" charset="0"/>
                <a:cs typeface="Times New Roman" pitchFamily="18" charset="0"/>
              </a:rPr>
              <a:t>as does the human–human interaction that is often enabled through the systems. </a:t>
            </a:r>
          </a:p>
          <a:p>
            <a:pPr eaLnBrk="1" hangingPunct="1">
              <a:lnSpc>
                <a:spcPct val="120000"/>
              </a:lnSpc>
            </a:pPr>
            <a:r>
              <a:rPr lang="en-US" sz="1500" dirty="0">
                <a:latin typeface="Verdana" pitchFamily="34" charset="0"/>
                <a:cs typeface="Times New Roman" pitchFamily="18" charset="0"/>
              </a:rPr>
              <a:t>Increasingly, design interactive systems consist of many interconnected devices, some worn by people, some embedded in the fabric of buildings, some carried.</a:t>
            </a:r>
          </a:p>
          <a:p>
            <a:pPr eaLnBrk="1" hangingPunct="1">
              <a:lnSpc>
                <a:spcPct val="120000"/>
              </a:lnSpc>
            </a:pPr>
            <a:r>
              <a:rPr lang="en-US" sz="1500" b="1" u="sng"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 Interactive systems designers are concerned with connecting people through devices and systems; they need to consider the whole environment they are creating.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Being human-centred</a:t>
            </a:r>
          </a:p>
        </p:txBody>
      </p:sp>
      <p:sp>
        <p:nvSpPr>
          <p:cNvPr id="21506"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Interactive systems design is ultimately about creating interactive experiences for people. </a:t>
            </a:r>
          </a:p>
          <a:p>
            <a:pPr eaLnBrk="1" hangingPunct="1">
              <a:lnSpc>
                <a:spcPct val="120000"/>
              </a:lnSpc>
            </a:pPr>
            <a:r>
              <a:rPr lang="en-US" sz="1500" b="1" u="sng"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Being human-</a:t>
            </a:r>
            <a:r>
              <a:rPr lang="en-US" sz="1500" b="1" u="sng" dirty="0" err="1">
                <a:solidFill>
                  <a:srgbClr val="FF0000"/>
                </a:solidFill>
                <a:effectLst>
                  <a:outerShdw blurRad="38100" dist="38100" dir="2700000" algn="tl">
                    <a:srgbClr val="000000">
                      <a:alpha val="43137"/>
                    </a:srgbClr>
                  </a:outerShdw>
                </a:effectLst>
                <a:latin typeface="Verdana" pitchFamily="34" charset="0"/>
                <a:cs typeface="Times New Roman" pitchFamily="18" charset="0"/>
              </a:rPr>
              <a:t>centred</a:t>
            </a:r>
            <a:r>
              <a:rPr lang="en-US" sz="1500" b="1" u="sng"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 is about putting people first; it is about designing interactive systems to support people and for people to enjoy</a:t>
            </a:r>
            <a:r>
              <a:rPr lang="en-US" sz="1500" dirty="0">
                <a:latin typeface="Verdana" pitchFamily="34" charset="0"/>
                <a:cs typeface="Times New Roman" pitchFamily="18" charset="0"/>
              </a:rPr>
              <a:t>. </a:t>
            </a:r>
          </a:p>
          <a:p>
            <a:pPr eaLnBrk="1" hangingPunct="1">
              <a:lnSpc>
                <a:spcPct val="120000"/>
              </a:lnSpc>
            </a:pPr>
            <a:r>
              <a:rPr lang="en-US" sz="1500" dirty="0">
                <a:latin typeface="Verdana" pitchFamily="34" charset="0"/>
                <a:cs typeface="Times New Roman" pitchFamily="18" charset="0"/>
              </a:rPr>
              <a:t>Being human-</a:t>
            </a:r>
            <a:r>
              <a:rPr lang="en-US" sz="1500" dirty="0" err="1">
                <a:latin typeface="Verdana" pitchFamily="34" charset="0"/>
                <a:cs typeface="Times New Roman" pitchFamily="18" charset="0"/>
              </a:rPr>
              <a:t>centred</a:t>
            </a:r>
            <a:r>
              <a:rPr lang="en-US" sz="1500" dirty="0">
                <a:latin typeface="Verdana" pitchFamily="34" charset="0"/>
                <a:cs typeface="Times New Roman" pitchFamily="18" charset="0"/>
              </a:rPr>
              <a:t> is about thinking about what people want to do rather than what the technology can do</a:t>
            </a:r>
          </a:p>
          <a:p>
            <a:pPr eaLnBrk="1" hangingPunct="1">
              <a:lnSpc>
                <a:spcPct val="120000"/>
              </a:lnSpc>
            </a:pPr>
            <a:r>
              <a:rPr lang="en-US" sz="1500" dirty="0">
                <a:latin typeface="Verdana" pitchFamily="34" charset="0"/>
                <a:cs typeface="Times New Roman" pitchFamily="18" charset="0"/>
              </a:rPr>
              <a:t>Designing new ways to connect people with people,</a:t>
            </a:r>
          </a:p>
          <a:p>
            <a:pPr eaLnBrk="1" hangingPunct="1">
              <a:lnSpc>
                <a:spcPct val="120000"/>
              </a:lnSpc>
            </a:pPr>
            <a:r>
              <a:rPr lang="en-US" sz="1500" dirty="0">
                <a:latin typeface="Verdana" pitchFamily="34" charset="0"/>
                <a:cs typeface="Times New Roman" pitchFamily="18" charset="0"/>
              </a:rPr>
              <a:t>Involving people in the design process,</a:t>
            </a:r>
          </a:p>
          <a:p>
            <a:pPr eaLnBrk="1" hangingPunct="1">
              <a:lnSpc>
                <a:spcPct val="120000"/>
              </a:lnSpc>
            </a:pPr>
            <a:r>
              <a:rPr lang="en-US" sz="1500" dirty="0">
                <a:latin typeface="Verdana" pitchFamily="34" charset="0"/>
                <a:cs typeface="Times New Roman" pitchFamily="18" charset="0"/>
              </a:rPr>
              <a:t>Designing for diversity.</a:t>
            </a:r>
            <a:endParaRPr lang="en-US" sz="1500" baseline="-25000" dirty="0">
              <a:latin typeface="Verdana" pitchFamily="34"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Being digital</a:t>
            </a:r>
          </a:p>
        </p:txBody>
      </p:sp>
      <p:sp>
        <p:nvSpPr>
          <p:cNvPr id="23554"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In 1995 Nicholas Negroponte, head of the Massachusetts Institute of Technology’s ‘Media Lab’, wrote a book called </a:t>
            </a:r>
            <a:r>
              <a:rPr lang="en-US" sz="1500" i="1">
                <a:latin typeface="Verdana" pitchFamily="34" charset="0"/>
                <a:cs typeface="Times New Roman" pitchFamily="18" charset="0"/>
              </a:rPr>
              <a:t>Being Digital in which he explored the significance of an era in which we change atoms for bits. </a:t>
            </a:r>
          </a:p>
          <a:p>
            <a:pPr eaLnBrk="1" hangingPunct="1">
              <a:lnSpc>
                <a:spcPct val="120000"/>
              </a:lnSpc>
            </a:pPr>
            <a:r>
              <a:rPr lang="en-US" sz="1500">
                <a:latin typeface="Verdana" pitchFamily="34" charset="0"/>
                <a:cs typeface="Times New Roman" pitchFamily="18" charset="0"/>
              </a:rPr>
              <a:t>We live in a digital age, when all manner of devices represent things using binary digits (bits). </a:t>
            </a:r>
          </a:p>
          <a:p>
            <a:pPr eaLnBrk="1" hangingPunct="1">
              <a:lnSpc>
                <a:spcPct val="120000"/>
              </a:lnSpc>
            </a:pPr>
            <a:r>
              <a:rPr lang="en-US" sz="1500">
                <a:latin typeface="Verdana" pitchFamily="34" charset="0"/>
                <a:cs typeface="Times New Roman" pitchFamily="18" charset="0"/>
              </a:rPr>
              <a:t>The significance of being digital is that bits are transformable, transmittable and storable using digital technologies.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xfrm>
            <a:off x="-324544" y="519906"/>
            <a:ext cx="8229600" cy="490537"/>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solidFill>
                  <a:srgbClr val="FFFF00"/>
                </a:solidFill>
                <a:latin typeface="Verdana" pitchFamily="34" charset="0"/>
                <a:ea typeface="ヒラギノ角ゴ Pro W3"/>
                <a:cs typeface="ヒラギノ角ゴ Pro W3"/>
              </a:rPr>
              <a:t>Consider the following scenario.</a:t>
            </a:r>
          </a:p>
        </p:txBody>
      </p:sp>
      <p:sp>
        <p:nvSpPr>
          <p:cNvPr id="24578" name="Text Placeholder 2"/>
          <p:cNvSpPr>
            <a:spLocks noGrp="1"/>
          </p:cNvSpPr>
          <p:nvPr>
            <p:ph type="body" idx="1"/>
          </p:nvPr>
        </p:nvSpPr>
        <p:spPr bwMode="auto">
          <a:xfrm>
            <a:off x="611560" y="1916832"/>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35000"/>
              </a:lnSpc>
            </a:pPr>
            <a:r>
              <a:rPr lang="en-US" sz="1200" i="1" dirty="0">
                <a:latin typeface="Verdana" pitchFamily="34" charset="0"/>
                <a:ea typeface="ヒラギノ角ゴ Pro W3"/>
                <a:cs typeface="ヒラギノ角ゴ Pro W3"/>
              </a:rPr>
              <a:t>In the morning you get woken up by a digital alarm clock which automatically turns on the radio. To change the radio channel you might press a button that searches for a strong signal. You pick up your mobile, cellular phone and check for messages. You might go to your computer and download a personalized newspaper into a personal digital assistant (PDA). As you leave the house you set the security alarm. In the car you adjust the heating, use the radio and attend to the various warning and information symbols that detect whether doors are open, or seat belts are buckled. Arriving at the station, you scan your season ticket through the car parking machine, get a train ticket from the ticket machine and get money from an automated teller machine (ATM). On the train you read the newspaper on your PDA, scrolling through text using a stylus. Arriving at your office, you log onto the computer network, check e-mail, use various computer packages, browse the Web and perhaps listen to an Internet radio station broadcasting from another country. You have a video link with colleagues in other cities and perhaps work together on a shared document. During the day you use a coffee machine, make calls on the cellphone, check names and numbers in the address book, download a new ringing tone, photograph a beautiful plant that you see at lunchtime and video the swans on the river. You mail these to your home website. Arriving home, you open the garage doors automatically by keying a number on your phone and in the evening you spend an hour or so on the games machine, watch TV and program the video to record a late-night show.</a:t>
            </a:r>
            <a:endParaRPr lang="en-US" sz="1200" dirty="0">
              <a:latin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The skills of the interactive systems designer</a:t>
            </a:r>
            <a:endParaRPr lang="en-US" sz="1500">
              <a:latin typeface="Verdana" pitchFamily="34" charset="0"/>
            </a:endParaRPr>
          </a:p>
        </p:txBody>
      </p:sp>
      <p:sp>
        <p:nvSpPr>
          <p:cNvPr id="32770" name="Text Placeholder 2"/>
          <p:cNvSpPr>
            <a:spLocks noGrp="1"/>
          </p:cNvSpPr>
          <p:nvPr>
            <p:ph type="body" idx="1"/>
          </p:nvPr>
        </p:nvSpPr>
        <p:spPr bwMode="auto">
          <a:xfrm>
            <a:off x="720000" y="1356967"/>
            <a:ext cx="7704000" cy="4555200"/>
          </a:xfrm>
          <a:noFill/>
          <a:ln>
            <a:miter lim="800000"/>
            <a:headEnd/>
            <a:tailEnd/>
          </a:ln>
        </p:spPr>
        <p:txBody>
          <a:bodyPr vert="horz" wrap="square" lIns="91440" tIns="45720" rIns="91440" bIns="45720" numCol="1" anchor="t" anchorCtr="0" compatLnSpc="1">
            <a:prstTxWarp prst="textNoShape">
              <a:avLst/>
            </a:prstTxWarp>
          </a:bodyPr>
          <a:lstStyle/>
          <a:p>
            <a:pPr lvl="1" eaLnBrk="1" hangingPunct="1">
              <a:lnSpc>
                <a:spcPct val="120000"/>
              </a:lnSpc>
            </a:pPr>
            <a:r>
              <a:rPr lang="en-US" sz="1500" b="1" u="sng" dirty="0">
                <a:effectLst>
                  <a:outerShdw blurRad="38100" dist="38100" dir="2700000" algn="tl">
                    <a:srgbClr val="000000">
                      <a:alpha val="43137"/>
                    </a:srgbClr>
                  </a:outerShdw>
                </a:effectLst>
                <a:latin typeface="Verdana" pitchFamily="34" charset="0"/>
                <a:cs typeface="Times New Roman" pitchFamily="18" charset="0"/>
              </a:rPr>
              <a:t>The range of skills and academic disciplines </a:t>
            </a:r>
            <a:r>
              <a:rPr lang="en-US" sz="1500" dirty="0">
                <a:latin typeface="Verdana" pitchFamily="34" charset="0"/>
                <a:cs typeface="Times New Roman" pitchFamily="18" charset="0"/>
              </a:rPr>
              <a:t>that will contribute to such a person is significant. Indeed it is often the case that no single person possesses all the skills needed for some design activity, which is why the design of interactive systems is often an affair for a design team. </a:t>
            </a:r>
          </a:p>
          <a:p>
            <a:pPr lvl="1" eaLnBrk="1" hangingPunct="1">
              <a:lnSpc>
                <a:spcPct val="120000"/>
              </a:lnSpc>
            </a:pPr>
            <a:r>
              <a:rPr lang="en-US" sz="1500" dirty="0">
                <a:latin typeface="Verdana" pitchFamily="34" charset="0"/>
                <a:cs typeface="Times New Roman" pitchFamily="18" charset="0"/>
              </a:rPr>
              <a:t>An interactive systems designer may be </a:t>
            </a:r>
            <a:r>
              <a:rPr lang="en-US" sz="1500" b="1" u="sng" dirty="0">
                <a:effectLst>
                  <a:outerShdw blurRad="38100" dist="38100" dir="2700000" algn="tl">
                    <a:srgbClr val="000000">
                      <a:alpha val="43137"/>
                    </a:srgbClr>
                  </a:outerShdw>
                </a:effectLst>
                <a:latin typeface="Verdana" pitchFamily="34" charset="0"/>
                <a:cs typeface="Times New Roman" pitchFamily="18" charset="0"/>
              </a:rPr>
              <a:t>involved in a community </a:t>
            </a:r>
            <a:r>
              <a:rPr lang="en-US" sz="1500" dirty="0">
                <a:latin typeface="Verdana" pitchFamily="34" charset="0"/>
                <a:cs typeface="Times New Roman" pitchFamily="18" charset="0"/>
              </a:rPr>
              <a:t>information system project on one occasion, a kiosk for processing photographs on another, a database to support a firm of estate agents on another, and a children’s educational game on another! </a:t>
            </a:r>
          </a:p>
          <a:p>
            <a:pPr lvl="1" eaLnBrk="1" hangingPunct="1">
              <a:lnSpc>
                <a:spcPct val="120000"/>
              </a:lnSpc>
            </a:pPr>
            <a:r>
              <a:rPr lang="en-US" sz="1500" dirty="0">
                <a:latin typeface="Verdana" pitchFamily="34" charset="0"/>
                <a:cs typeface="Times New Roman" pitchFamily="18" charset="0"/>
              </a:rPr>
              <a:t>Designers of interactive systems cannot be expert in all these fields, of course, but </a:t>
            </a:r>
            <a:r>
              <a:rPr lang="en-US" sz="1500" b="1" u="sng" dirty="0">
                <a:effectLst>
                  <a:outerShdw blurRad="38100" dist="38100" dir="2700000" algn="tl">
                    <a:srgbClr val="000000">
                      <a:alpha val="43137"/>
                    </a:srgbClr>
                  </a:outerShdw>
                </a:effectLst>
                <a:latin typeface="Verdana" pitchFamily="34" charset="0"/>
                <a:cs typeface="Times New Roman" pitchFamily="18" charset="0"/>
              </a:rPr>
              <a:t>they must be aware enough to be able to take techniques from different areas, or access research in different disciplines when appropriate. </a:t>
            </a:r>
          </a:p>
          <a:p>
            <a:pPr lvl="1" eaLnBrk="1" hangingPunct="1">
              <a:lnSpc>
                <a:spcPct val="120000"/>
              </a:lnSpc>
            </a:pPr>
            <a:r>
              <a:rPr lang="en-US" sz="1500" dirty="0">
                <a:latin typeface="Verdana" pitchFamily="34" charset="0"/>
                <a:cs typeface="Times New Roman" pitchFamily="18" charset="0"/>
              </a:rPr>
              <a:t>We group the subjects that contribute to the design of interactive systems under the headings of </a:t>
            </a:r>
            <a:r>
              <a:rPr lang="en-US" sz="1500" b="1" u="sng" dirty="0">
                <a:latin typeface="Verdana" pitchFamily="34" charset="0"/>
                <a:cs typeface="Times New Roman" pitchFamily="18" charset="0"/>
              </a:rPr>
              <a:t>knowledge of People, Technologies, Activities and contexts, and Design.</a:t>
            </a:r>
          </a:p>
          <a:p>
            <a:pPr eaLnBrk="1" hangingPunct="1">
              <a:lnSpc>
                <a:spcPct val="120000"/>
              </a:lnSpc>
            </a:pPr>
            <a:endParaRPr lang="en-US" sz="1500" dirty="0">
              <a:latin typeface="Verdan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People1</a:t>
            </a:r>
          </a:p>
        </p:txBody>
      </p:sp>
      <p:sp>
        <p:nvSpPr>
          <p:cNvPr id="33794"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People are social beings, so it is important that the approaches and techniques adopted in the social sciences are used to understand people and technologies. </a:t>
            </a:r>
          </a:p>
          <a:p>
            <a:pPr eaLnBrk="1" hangingPunct="1">
              <a:lnSpc>
                <a:spcPct val="120000"/>
              </a:lnSpc>
            </a:pPr>
            <a:r>
              <a:rPr lang="en-US" sz="24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Sociology </a:t>
            </a:r>
            <a:r>
              <a:rPr lang="en-US" sz="1500" dirty="0">
                <a:latin typeface="Verdana" pitchFamily="34" charset="0"/>
                <a:cs typeface="Times New Roman" pitchFamily="18" charset="0"/>
              </a:rPr>
              <a:t>is the study of the relationships between people in society, the social, political and other groups that they participate in, and the settings in which such relationships take place. </a:t>
            </a:r>
          </a:p>
          <a:p>
            <a:pPr eaLnBrk="1" hangingPunct="1">
              <a:lnSpc>
                <a:spcPct val="120000"/>
              </a:lnSpc>
            </a:pPr>
            <a:r>
              <a:rPr lang="en-US" sz="24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Anthropology</a:t>
            </a:r>
            <a:r>
              <a:rPr lang="en-US" sz="1500" dirty="0">
                <a:latin typeface="Verdana" pitchFamily="34" charset="0"/>
                <a:cs typeface="Times New Roman" pitchFamily="18" charset="0"/>
              </a:rPr>
              <a:t> is similar but focuses also on the study of culture, biology and language and on how these have evolved and changed over time. </a:t>
            </a:r>
          </a:p>
          <a:p>
            <a:pPr eaLnBrk="1" hangingPunct="1">
              <a:lnSpc>
                <a:spcPct val="120000"/>
              </a:lnSpc>
            </a:pPr>
            <a:r>
              <a:rPr lang="en-US" sz="1500" dirty="0">
                <a:latin typeface="Verdana" pitchFamily="34" charset="0"/>
                <a:cs typeface="Times New Roman" pitchFamily="18" charset="0"/>
              </a:rPr>
              <a:t>Both use techniques such as interviews and observation to arrive at their conclusions.</a:t>
            </a:r>
          </a:p>
          <a:p>
            <a:pPr eaLnBrk="1" hangingPunct="1">
              <a:lnSpc>
                <a:spcPct val="120000"/>
              </a:lnSpc>
            </a:pPr>
            <a:endParaRPr lang="en-US" sz="1500" dirty="0">
              <a:latin typeface="Verdana" pitchFamily="34"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People2</a:t>
            </a:r>
          </a:p>
        </p:txBody>
      </p:sp>
      <p:sp>
        <p:nvSpPr>
          <p:cNvPr id="34818"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Also related is cultural studies, which looks at people and their relationship with cultural issues such as identity, but also much more prosaic cultural activities such as shopping, playing computer games or watching TV. Descriptions tend to be from a more literary criticism background, informed by experience and reflection. </a:t>
            </a:r>
          </a:p>
          <a:p>
            <a:pPr eaLnBrk="1" hangingPunct="1">
              <a:lnSpc>
                <a:spcPct val="120000"/>
              </a:lnSpc>
            </a:pPr>
            <a:r>
              <a:rPr lang="en-US" sz="20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Psychology </a:t>
            </a:r>
            <a:r>
              <a:rPr lang="en-US" sz="1500" dirty="0">
                <a:latin typeface="Verdana" pitchFamily="34" charset="0"/>
                <a:cs typeface="Times New Roman" pitchFamily="18" charset="0"/>
              </a:rPr>
              <a:t>is the study of how people think, feel and act. </a:t>
            </a:r>
          </a:p>
          <a:p>
            <a:pPr eaLnBrk="1" hangingPunct="1">
              <a:lnSpc>
                <a:spcPct val="120000"/>
              </a:lnSpc>
            </a:pPr>
            <a:r>
              <a:rPr lang="en-US" sz="1500" dirty="0">
                <a:latin typeface="Verdana" pitchFamily="34" charset="0"/>
                <a:cs typeface="Times New Roman" pitchFamily="18" charset="0"/>
              </a:rPr>
              <a:t>In particular, cognitive psychology seeks to understand and describe how the brain functions, how language works and how we solve problems. </a:t>
            </a:r>
          </a:p>
          <a:p>
            <a:pPr eaLnBrk="1" hangingPunct="1">
              <a:lnSpc>
                <a:spcPct val="120000"/>
              </a:lnSpc>
            </a:pPr>
            <a:r>
              <a:rPr lang="en-US" sz="24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Ergonomics </a:t>
            </a:r>
            <a:r>
              <a:rPr lang="en-US" sz="1500" dirty="0">
                <a:latin typeface="Verdana" pitchFamily="34" charset="0"/>
                <a:cs typeface="Times New Roman" pitchFamily="18" charset="0"/>
              </a:rPr>
              <a:t>is the study of the fit between people and machines. </a:t>
            </a:r>
          </a:p>
          <a:p>
            <a:pPr eaLnBrk="1" hangingPunct="1">
              <a:lnSpc>
                <a:spcPct val="120000"/>
              </a:lnSpc>
            </a:pPr>
            <a:r>
              <a:rPr lang="en-US" sz="1500" dirty="0">
                <a:latin typeface="Verdana" pitchFamily="34" charset="0"/>
                <a:cs typeface="Times New Roman" pitchFamily="18" charset="0"/>
              </a:rPr>
              <a:t>In designing interactive systems, the designer will borrow much from each of these disciplines, including methods to help understand and design for people.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672" y="404664"/>
            <a:ext cx="7704000" cy="763600"/>
          </a:xfrm>
        </p:spPr>
        <p:txBody>
          <a:bodyPr/>
          <a:lstStyle/>
          <a:p>
            <a:r>
              <a:rPr lang="en-US" dirty="0" smtClean="0">
                <a:solidFill>
                  <a:srgbClr val="FFFF00"/>
                </a:solidFill>
              </a:rPr>
              <a:t>Interactive Systems</a:t>
            </a:r>
            <a:endParaRPr lang="en-US" dirty="0">
              <a:solidFill>
                <a:srgbClr val="FFFF00"/>
              </a:solidFill>
            </a:endParaRPr>
          </a:p>
        </p:txBody>
      </p:sp>
      <p:sp>
        <p:nvSpPr>
          <p:cNvPr id="4" name="Rectangle 3"/>
          <p:cNvSpPr/>
          <p:nvPr/>
        </p:nvSpPr>
        <p:spPr>
          <a:xfrm>
            <a:off x="395536" y="1844824"/>
            <a:ext cx="8640960" cy="2062103"/>
          </a:xfrm>
          <a:prstGeom prst="rect">
            <a:avLst/>
          </a:prstGeom>
        </p:spPr>
        <p:txBody>
          <a:bodyPr wrap="square">
            <a:spAutoFit/>
          </a:bodyPr>
          <a:lstStyle/>
          <a:p>
            <a:r>
              <a:rPr lang="en-US" sz="3200" dirty="0"/>
              <a:t>Interactive systems are </a:t>
            </a:r>
            <a:r>
              <a:rPr lang="en-US" sz="3200" b="1" dirty="0"/>
              <a:t>computer systems characterized by significant amounts of interaction between humans and the computer</a:t>
            </a:r>
            <a:r>
              <a:rPr lang="en-US" sz="3200" dirty="0"/>
              <a:t>. </a:t>
            </a:r>
            <a:endParaRPr lang="en-US" sz="3200" dirty="0"/>
          </a:p>
        </p:txBody>
      </p:sp>
    </p:spTree>
    <p:extLst>
      <p:ext uri="{BB962C8B-B14F-4D97-AF65-F5344CB8AC3E}">
        <p14:creationId xmlns:p14="http://schemas.microsoft.com/office/powerpoint/2010/main" val="3172271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Technologies</a:t>
            </a:r>
          </a:p>
        </p:txBody>
      </p:sp>
      <p:sp>
        <p:nvSpPr>
          <p:cNvPr id="35842"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The technologies that interactive systems designers need to know about include both </a:t>
            </a:r>
            <a:r>
              <a:rPr lang="en-US" sz="18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software and hardware. </a:t>
            </a:r>
            <a:endParaRPr lang="en-US" sz="15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endParaRPr>
          </a:p>
          <a:p>
            <a:pPr eaLnBrk="1" hangingPunct="1">
              <a:lnSpc>
                <a:spcPct val="120000"/>
              </a:lnSpc>
            </a:pPr>
            <a:r>
              <a:rPr lang="en-US" sz="1500" dirty="0">
                <a:latin typeface="Verdana" pitchFamily="34" charset="0"/>
                <a:cs typeface="Times New Roman" pitchFamily="18" charset="0"/>
              </a:rPr>
              <a:t>Software engineering has developed methods for specifying and implementing computer programs. </a:t>
            </a:r>
          </a:p>
          <a:p>
            <a:pPr eaLnBrk="1" hangingPunct="1">
              <a:lnSpc>
                <a:spcPct val="120000"/>
              </a:lnSpc>
            </a:pPr>
            <a:r>
              <a:rPr lang="en-US" sz="18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Programming languages </a:t>
            </a:r>
            <a:r>
              <a:rPr lang="en-US" sz="1500" dirty="0">
                <a:latin typeface="Verdana" pitchFamily="34" charset="0"/>
                <a:cs typeface="Times New Roman" pitchFamily="18" charset="0"/>
              </a:rPr>
              <a:t>are used to issue instructions to any programmable device such as a phone, computer, robot dog or, soon, earrings, shirts and chairs. </a:t>
            </a:r>
          </a:p>
          <a:p>
            <a:pPr eaLnBrk="1" hangingPunct="1">
              <a:lnSpc>
                <a:spcPct val="120000"/>
              </a:lnSpc>
            </a:pPr>
            <a:r>
              <a:rPr lang="en-US" sz="1500" dirty="0">
                <a:latin typeface="Verdana" pitchFamily="34" charset="0"/>
                <a:cs typeface="Times New Roman" pitchFamily="18" charset="0"/>
              </a:rPr>
              <a:t>Designers need to be aware </a:t>
            </a:r>
            <a:r>
              <a:rPr lang="en-US" sz="18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of hardware for sensing </a:t>
            </a:r>
            <a:r>
              <a:rPr lang="en-US" sz="1500" dirty="0">
                <a:latin typeface="Verdana" pitchFamily="34" charset="0"/>
                <a:cs typeface="Times New Roman" pitchFamily="18" charset="0"/>
              </a:rPr>
              <a:t>different types of data (sensors) and for bringing about some change (actuators, or effectors). </a:t>
            </a:r>
          </a:p>
          <a:p>
            <a:pPr eaLnBrk="1" hangingPunct="1">
              <a:lnSpc>
                <a:spcPct val="120000"/>
              </a:lnSpc>
            </a:pPr>
            <a:r>
              <a:rPr lang="en-US" sz="1500" dirty="0">
                <a:latin typeface="Verdana" pitchFamily="34" charset="0"/>
                <a:cs typeface="Times New Roman" pitchFamily="18" charset="0"/>
              </a:rPr>
              <a:t>There are many different components available that produce many different effects and here designers will draw upon engineering knowledge, </a:t>
            </a:r>
            <a:r>
              <a:rPr lang="en-US" sz="18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principles and methods. </a:t>
            </a:r>
          </a:p>
          <a:p>
            <a:pPr eaLnBrk="1" hangingPunct="1">
              <a:lnSpc>
                <a:spcPct val="120000"/>
              </a:lnSpc>
            </a:pPr>
            <a:r>
              <a:rPr lang="en-US" sz="1500" dirty="0">
                <a:latin typeface="Verdana" pitchFamily="34" charset="0"/>
                <a:cs typeface="Times New Roman" pitchFamily="18" charset="0"/>
              </a:rPr>
              <a:t>Communication between devices uses various communication </a:t>
            </a:r>
            <a:r>
              <a:rPr lang="en-US" sz="1800" b="1" dirty="0">
                <a:solidFill>
                  <a:srgbClr val="FF0000"/>
                </a:solidFill>
                <a:latin typeface="Verdana" pitchFamily="34" charset="0"/>
                <a:cs typeface="Times New Roman" pitchFamily="18" charset="0"/>
              </a:rPr>
              <a:t>‘protocols</a:t>
            </a:r>
            <a:r>
              <a:rPr lang="en-US" sz="1500" dirty="0">
                <a:latin typeface="Verdana" pitchFamily="34" charset="0"/>
                <a:cs typeface="Times New Roman" pitchFamily="18" charset="0"/>
              </a:rPr>
              <a:t>’. </a:t>
            </a:r>
          </a:p>
          <a:p>
            <a:pPr eaLnBrk="1" hangingPunct="1">
              <a:lnSpc>
                <a:spcPct val="120000"/>
              </a:lnSpc>
            </a:pPr>
            <a:r>
              <a:rPr lang="en-US" sz="1500" dirty="0">
                <a:latin typeface="Verdana" pitchFamily="34" charset="0"/>
                <a:cs typeface="Times New Roman" pitchFamily="18" charset="0"/>
              </a:rPr>
              <a:t>Designers need to know how different devices can communicate.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Activities and contexts</a:t>
            </a:r>
          </a:p>
        </p:txBody>
      </p:sp>
      <p:sp>
        <p:nvSpPr>
          <p:cNvPr id="36866"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Interaction will usually take place in the context of some ‘community of practice’. </a:t>
            </a:r>
          </a:p>
          <a:p>
            <a:pPr eaLnBrk="1" hangingPunct="1">
              <a:lnSpc>
                <a:spcPct val="120000"/>
              </a:lnSpc>
            </a:pPr>
            <a:r>
              <a:rPr lang="en-US" sz="1500" dirty="0">
                <a:latin typeface="Verdana" pitchFamily="34" charset="0"/>
                <a:cs typeface="Times New Roman" pitchFamily="18" charset="0"/>
              </a:rPr>
              <a:t>This term is used to denote groups of people who have shared interests and values and engage in similar activities. </a:t>
            </a:r>
          </a:p>
          <a:p>
            <a:pPr eaLnBrk="1" hangingPunct="1">
              <a:lnSpc>
                <a:spcPct val="120000"/>
              </a:lnSpc>
            </a:pPr>
            <a:r>
              <a:rPr lang="en-US" sz="1500" dirty="0">
                <a:latin typeface="Verdana" pitchFamily="34" charset="0"/>
                <a:cs typeface="Times New Roman" pitchFamily="18" charset="0"/>
              </a:rPr>
              <a:t>In business communities and organizations information systems methods have developed over the years to ensure information systems are developed that are effective and meet the needs of people who work there. </a:t>
            </a:r>
          </a:p>
          <a:p>
            <a:pPr eaLnBrk="1" hangingPunct="1">
              <a:lnSpc>
                <a:spcPct val="120000"/>
              </a:lnSpc>
            </a:pPr>
            <a:r>
              <a:rPr lang="en-US" sz="1500" dirty="0">
                <a:latin typeface="Verdana" pitchFamily="34" charset="0"/>
                <a:cs typeface="Times New Roman" pitchFamily="18" charset="0"/>
              </a:rPr>
              <a:t>In particular, soft systems theory (</a:t>
            </a:r>
            <a:r>
              <a:rPr lang="en-US" sz="1500" dirty="0" err="1">
                <a:latin typeface="Verdana" pitchFamily="34" charset="0"/>
                <a:cs typeface="Times New Roman" pitchFamily="18" charset="0"/>
              </a:rPr>
              <a:t>Checkland</a:t>
            </a:r>
            <a:r>
              <a:rPr lang="en-US" sz="1500" dirty="0">
                <a:latin typeface="Verdana" pitchFamily="34" charset="0"/>
                <a:cs typeface="Times New Roman" pitchFamily="18" charset="0"/>
              </a:rPr>
              <a:t> and Scholes, 1999) provides a very useful framework for focusing on the design of interactive systems. </a:t>
            </a:r>
          </a:p>
          <a:p>
            <a:pPr eaLnBrk="1" hangingPunct="1">
              <a:lnSpc>
                <a:spcPct val="120000"/>
              </a:lnSpc>
            </a:pPr>
            <a:r>
              <a:rPr lang="en-US" sz="18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Social and organizational </a:t>
            </a:r>
            <a:r>
              <a:rPr lang="en-US" sz="1500" dirty="0">
                <a:latin typeface="Verdana" pitchFamily="34" charset="0"/>
                <a:cs typeface="Times New Roman" pitchFamily="18" charset="0"/>
              </a:rPr>
              <a:t>psychology are needed to look at the effects of technological change on organizations, and recently knowledge management and social computing have become important areas. </a:t>
            </a:r>
          </a:p>
          <a:p>
            <a:pPr eaLnBrk="1" hangingPunct="1">
              <a:lnSpc>
                <a:spcPct val="120000"/>
              </a:lnSpc>
            </a:pPr>
            <a:r>
              <a:rPr lang="en-US" sz="1500" dirty="0">
                <a:latin typeface="Verdana" pitchFamily="34" charset="0"/>
                <a:cs typeface="Times New Roman" pitchFamily="18" charset="0"/>
              </a:rPr>
              <a:t>Finally, new technologies offer new opportunities as business and interactive systems designers find they are sometimes creating whole new ways of working with their designs.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Why being human-centred is important</a:t>
            </a:r>
          </a:p>
        </p:txBody>
      </p:sp>
      <p:sp>
        <p:nvSpPr>
          <p:cNvPr id="39938"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Being human-centred in design is expensive. </a:t>
            </a:r>
          </a:p>
          <a:p>
            <a:pPr eaLnBrk="1" hangingPunct="1">
              <a:lnSpc>
                <a:spcPct val="120000"/>
              </a:lnSpc>
            </a:pPr>
            <a:r>
              <a:rPr lang="en-US" sz="1500">
                <a:latin typeface="Verdana" pitchFamily="34" charset="0"/>
                <a:cs typeface="Times New Roman" pitchFamily="18" charset="0"/>
              </a:rPr>
              <a:t>It involves observing people, talking to people and trying ideas out with people, and all this takes time. </a:t>
            </a:r>
          </a:p>
          <a:p>
            <a:pPr eaLnBrk="1" hangingPunct="1">
              <a:lnSpc>
                <a:spcPct val="120000"/>
              </a:lnSpc>
            </a:pPr>
            <a:r>
              <a:rPr lang="en-US" sz="1500">
                <a:latin typeface="Verdana" pitchFamily="34" charset="0"/>
                <a:cs typeface="Times New Roman" pitchFamily="18" charset="0"/>
              </a:rPr>
              <a:t>Being human-centred is an additional cost to any project, so businesses rightly ask whether taking so much time to talk to people, produce prototype designs and so on is worthwhile. </a:t>
            </a:r>
          </a:p>
          <a:p>
            <a:pPr eaLnBrk="1" hangingPunct="1">
              <a:lnSpc>
                <a:spcPct val="120000"/>
              </a:lnSpc>
            </a:pPr>
            <a:r>
              <a:rPr lang="en-US" sz="1500">
                <a:latin typeface="Verdana" pitchFamily="34" charset="0"/>
                <a:cs typeface="Times New Roman" pitchFamily="18" charset="0"/>
              </a:rPr>
              <a:t>The answer is a fundamental ‘yes’. </a:t>
            </a:r>
          </a:p>
          <a:p>
            <a:pPr eaLnBrk="1" hangingPunct="1">
              <a:lnSpc>
                <a:spcPct val="120000"/>
              </a:lnSpc>
            </a:pPr>
            <a:r>
              <a:rPr lang="en-US" sz="1500">
                <a:latin typeface="Verdana" pitchFamily="34" charset="0"/>
                <a:cs typeface="Times New Roman" pitchFamily="18" charset="0"/>
              </a:rPr>
              <a:t>Taking a human-centred approach to the design of interactive systems is advantageous for a number of reasons.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Return on Investment</a:t>
            </a:r>
          </a:p>
        </p:txBody>
      </p:sp>
      <p:sp>
        <p:nvSpPr>
          <p:cNvPr id="40962"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William, Bias and Mayhew (2008) provide details of a number of case studies looking at the costs of taking a human-</a:t>
            </a:r>
            <a:r>
              <a:rPr lang="en-US" sz="1500" dirty="0" err="1">
                <a:latin typeface="Verdana" pitchFamily="34" charset="0"/>
                <a:cs typeface="Times New Roman" pitchFamily="18" charset="0"/>
              </a:rPr>
              <a:t>centred</a:t>
            </a:r>
            <a:r>
              <a:rPr lang="en-US" sz="1500" dirty="0">
                <a:latin typeface="Verdana" pitchFamily="34" charset="0"/>
                <a:cs typeface="Times New Roman" pitchFamily="18" charset="0"/>
              </a:rPr>
              <a:t> approach to interactive systems design and at the benefits that arise. </a:t>
            </a:r>
          </a:p>
          <a:p>
            <a:pPr eaLnBrk="1" hangingPunct="1">
              <a:lnSpc>
                <a:spcPct val="120000"/>
              </a:lnSpc>
            </a:pPr>
            <a:r>
              <a:rPr lang="en-US" sz="1500" b="1"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Paying attention to the needs of people, to the usability of the product, results in reduced calls to customer help lines, fewer training materials, increased throughput, increased sales and so on.</a:t>
            </a:r>
          </a:p>
          <a:p>
            <a:pPr eaLnBrk="1" hangingPunct="1">
              <a:lnSpc>
                <a:spcPct val="120000"/>
              </a:lnSpc>
            </a:pPr>
            <a:r>
              <a:rPr lang="en-US" sz="1500" dirty="0">
                <a:latin typeface="Verdana" pitchFamily="34" charset="0"/>
                <a:cs typeface="Times New Roman" pitchFamily="18" charset="0"/>
              </a:rPr>
              <a:t>Involving people closely in the design of their systems will help to ensure acceptability. </a:t>
            </a:r>
          </a:p>
          <a:p>
            <a:pPr eaLnBrk="1" hangingPunct="1">
              <a:lnSpc>
                <a:spcPct val="120000"/>
              </a:lnSpc>
            </a:pPr>
            <a:r>
              <a:rPr lang="en-US" sz="1500" dirty="0">
                <a:latin typeface="Verdana" pitchFamily="34" charset="0"/>
                <a:cs typeface="Times New Roman" pitchFamily="18" charset="0"/>
              </a:rPr>
              <a:t>Systems will be more effective if they are designed from a human-</a:t>
            </a:r>
            <a:r>
              <a:rPr lang="en-US" sz="1500" dirty="0" err="1">
                <a:latin typeface="Verdana" pitchFamily="34" charset="0"/>
                <a:cs typeface="Times New Roman" pitchFamily="18" charset="0"/>
              </a:rPr>
              <a:t>centred</a:t>
            </a:r>
            <a:r>
              <a:rPr lang="en-US" sz="1500" dirty="0">
                <a:latin typeface="Verdana" pitchFamily="34" charset="0"/>
                <a:cs typeface="Times New Roman" pitchFamily="18" charset="0"/>
              </a:rPr>
              <a:t> perspective and people will be more productive. </a:t>
            </a:r>
          </a:p>
          <a:p>
            <a:pPr eaLnBrk="1" hangingPunct="1">
              <a:lnSpc>
                <a:spcPct val="120000"/>
              </a:lnSpc>
            </a:pPr>
            <a:r>
              <a:rPr lang="en-US" sz="1500" dirty="0">
                <a:latin typeface="Verdana" pitchFamily="34" charset="0"/>
                <a:cs typeface="Times New Roman" pitchFamily="18" charset="0"/>
              </a:rPr>
              <a:t>Nowhere is the economic argument more pertinent than in Web design and e-commerce sites. </a:t>
            </a:r>
          </a:p>
          <a:p>
            <a:pPr eaLnBrk="1" hangingPunct="1">
              <a:lnSpc>
                <a:spcPct val="120000"/>
              </a:lnSpc>
            </a:pPr>
            <a:r>
              <a:rPr lang="en-US" sz="1500" dirty="0">
                <a:latin typeface="Verdana" pitchFamily="34" charset="0"/>
                <a:cs typeface="Times New Roman" pitchFamily="18" charset="0"/>
              </a:rPr>
              <a:t>Jared Spool and his company User Interface Engineering have a number of reports demonstrating the importance of good design to e-commerce and claim that sales can be increased by 225 percent by turning ‘browsers’ into ‘buyers’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Safety</a:t>
            </a:r>
          </a:p>
        </p:txBody>
      </p:sp>
      <p:sp>
        <p:nvSpPr>
          <p:cNvPr id="41986"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In the early 1980s there was an accident at a nuclear power plant in the USA at Three Mile Island that almost resulted in a ‘meltdown’. </a:t>
            </a:r>
          </a:p>
          <a:p>
            <a:pPr eaLnBrk="1" hangingPunct="1">
              <a:lnSpc>
                <a:spcPct val="120000"/>
              </a:lnSpc>
            </a:pPr>
            <a:r>
              <a:rPr lang="en-US" sz="1500" dirty="0">
                <a:latin typeface="Verdana" pitchFamily="34" charset="0"/>
                <a:cs typeface="Times New Roman" pitchFamily="18" charset="0"/>
              </a:rPr>
              <a:t>Reportedly one of the problems was that the control panel indicated that a valve was closed when it was in fact open, and another indicator was obscured by a tag attached to another control</a:t>
            </a:r>
          </a:p>
          <a:p>
            <a:pPr eaLnBrk="1" hangingPunct="1">
              <a:lnSpc>
                <a:spcPct val="120000"/>
              </a:lnSpc>
            </a:pPr>
            <a:r>
              <a:rPr lang="en-US" sz="1500" dirty="0">
                <a:latin typeface="Verdana" pitchFamily="34" charset="0"/>
                <a:cs typeface="Times New Roman" pitchFamily="18" charset="0"/>
              </a:rPr>
              <a:t>Two fundamental design errors – one technical and one organizational – that human-</a:t>
            </a:r>
            <a:r>
              <a:rPr lang="en-US" sz="1500" dirty="0" err="1">
                <a:latin typeface="Verdana" pitchFamily="34" charset="0"/>
                <a:cs typeface="Times New Roman" pitchFamily="18" charset="0"/>
              </a:rPr>
              <a:t>centred</a:t>
            </a:r>
            <a:r>
              <a:rPr lang="en-US" sz="1500" dirty="0">
                <a:latin typeface="Verdana" pitchFamily="34" charset="0"/>
                <a:cs typeface="Times New Roman" pitchFamily="18" charset="0"/>
              </a:rPr>
              <a:t> design techniques would help to avoid. </a:t>
            </a:r>
          </a:p>
          <a:p>
            <a:pPr eaLnBrk="1" hangingPunct="1">
              <a:lnSpc>
                <a:spcPct val="120000"/>
              </a:lnSpc>
            </a:pPr>
            <a:r>
              <a:rPr lang="en-US" sz="1500" dirty="0">
                <a:latin typeface="Verdana" pitchFamily="34" charset="0"/>
                <a:cs typeface="Times New Roman" pitchFamily="18" charset="0"/>
              </a:rPr>
              <a:t>Other classic horror tales include a number of plane and train disasters that have been attributed to faulty displays or to operators not understanding or interpreting displays correctly. </a:t>
            </a:r>
          </a:p>
          <a:p>
            <a:pPr eaLnBrk="1" hangingPunct="1">
              <a:lnSpc>
                <a:spcPct val="120000"/>
              </a:lnSpc>
            </a:pPr>
            <a:r>
              <a:rPr lang="en-US" sz="1500" dirty="0">
                <a:latin typeface="Verdana" pitchFamily="34" charset="0"/>
                <a:cs typeface="Times New Roman" pitchFamily="18" charset="0"/>
              </a:rPr>
              <a:t>Systems have to be designed for people and for contexts. </a:t>
            </a:r>
          </a:p>
          <a:p>
            <a:pPr eaLnBrk="1" hangingPunct="1">
              <a:lnSpc>
                <a:spcPct val="120000"/>
              </a:lnSpc>
            </a:pPr>
            <a:r>
              <a:rPr lang="en-US" sz="1500" dirty="0">
                <a:latin typeface="Verdana" pitchFamily="34" charset="0"/>
                <a:cs typeface="Times New Roman" pitchFamily="18" charset="0"/>
              </a:rPr>
              <a:t>It is no good claiming ‘human error’ if the design was so bad in the first place that an accident was waiting to happen.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Ethics 1</a:t>
            </a:r>
          </a:p>
        </p:txBody>
      </p:sp>
      <p:sp>
        <p:nvSpPr>
          <p:cNvPr id="43010"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Being human-</a:t>
            </a:r>
            <a:r>
              <a:rPr lang="en-US" sz="1500" dirty="0" err="1">
                <a:latin typeface="Verdana" pitchFamily="34" charset="0"/>
                <a:cs typeface="Times New Roman" pitchFamily="18" charset="0"/>
              </a:rPr>
              <a:t>centred</a:t>
            </a:r>
            <a:r>
              <a:rPr lang="en-US" sz="1500" dirty="0">
                <a:latin typeface="Verdana" pitchFamily="34" charset="0"/>
                <a:cs typeface="Times New Roman" pitchFamily="18" charset="0"/>
              </a:rPr>
              <a:t> also ensures that designers are truthful and open in their design practice. </a:t>
            </a:r>
          </a:p>
          <a:p>
            <a:pPr eaLnBrk="1" hangingPunct="1">
              <a:lnSpc>
                <a:spcPct val="120000"/>
              </a:lnSpc>
            </a:pPr>
            <a:r>
              <a:rPr lang="en-US" sz="1500" dirty="0">
                <a:latin typeface="Verdana" pitchFamily="34" charset="0"/>
                <a:cs typeface="Times New Roman" pitchFamily="18" charset="0"/>
              </a:rPr>
              <a:t>Now that it is so easy to collect data surreptitiously and to use that data for purposes other than what it was intended for, designers need to be ever more vigilant. </a:t>
            </a:r>
          </a:p>
          <a:p>
            <a:pPr eaLnBrk="1" hangingPunct="1">
              <a:lnSpc>
                <a:spcPct val="120000"/>
              </a:lnSpc>
            </a:pPr>
            <a:r>
              <a:rPr lang="en-US" sz="1500" dirty="0">
                <a:latin typeface="Verdana" pitchFamily="34" charset="0"/>
                <a:cs typeface="Times New Roman" pitchFamily="18" charset="0"/>
              </a:rPr>
              <a:t>As systems are increasingly able to connect autonomously with one another and share data it is vital that people know where the data that they give is going and how it might be used. </a:t>
            </a:r>
          </a:p>
          <a:p>
            <a:pPr eaLnBrk="1" hangingPunct="1">
              <a:lnSpc>
                <a:spcPct val="120000"/>
              </a:lnSpc>
            </a:pPr>
            <a:r>
              <a:rPr lang="en-US" sz="1500" dirty="0">
                <a:latin typeface="Verdana" pitchFamily="34" charset="0"/>
                <a:cs typeface="Times New Roman" pitchFamily="18" charset="0"/>
              </a:rPr>
              <a:t>People need to trust systems and be in a position to make choices about privacy and how they are represented.</a:t>
            </a:r>
          </a:p>
          <a:p>
            <a:pPr eaLnBrk="1" hangingPunct="1">
              <a:lnSpc>
                <a:spcPct val="120000"/>
              </a:lnSpc>
            </a:pPr>
            <a:r>
              <a:rPr lang="en-US" sz="1500" dirty="0">
                <a:latin typeface="Verdana" pitchFamily="34" charset="0"/>
                <a:cs typeface="Times New Roman" pitchFamily="18" charset="0"/>
              </a:rPr>
              <a:t>The issue of intellectual property is another important aspect of ethical design; it is very easy to take an image from a website and use it without giving proper acknowledgement for its source. </a:t>
            </a:r>
          </a:p>
          <a:p>
            <a:pPr eaLnBrk="1" hangingPunct="1">
              <a:lnSpc>
                <a:spcPct val="120000"/>
              </a:lnSpc>
            </a:pPr>
            <a:r>
              <a:rPr lang="en-US" sz="1500" dirty="0">
                <a:latin typeface="Verdana" pitchFamily="34" charset="0"/>
                <a:cs typeface="Times New Roman" pitchFamily="18" charset="0"/>
              </a:rPr>
              <a:t>There are many issues associated with plagiarism or other dishonest uses of written materials.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Sustainability</a:t>
            </a:r>
          </a:p>
        </p:txBody>
      </p:sp>
      <p:sp>
        <p:nvSpPr>
          <p:cNvPr id="45058"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Interactive systems have a big impact on the world, and designers should approach interaction design from the perspective of what is sustainable. </a:t>
            </a:r>
          </a:p>
          <a:p>
            <a:pPr eaLnBrk="1" hangingPunct="1">
              <a:lnSpc>
                <a:spcPct val="120000"/>
              </a:lnSpc>
            </a:pPr>
            <a:r>
              <a:rPr lang="en-US" sz="1500">
                <a:latin typeface="Verdana" pitchFamily="34" charset="0"/>
                <a:cs typeface="Times New Roman" pitchFamily="18" charset="0"/>
              </a:rPr>
              <a:t>Millions of mobile phones and other devices are thrown away each year and they contain metals that are potentially dangerous to the environment. </a:t>
            </a:r>
          </a:p>
          <a:p>
            <a:pPr eaLnBrk="1" hangingPunct="1">
              <a:lnSpc>
                <a:spcPct val="120000"/>
              </a:lnSpc>
            </a:pPr>
            <a:r>
              <a:rPr lang="en-US" sz="1500">
                <a:latin typeface="Verdana" pitchFamily="34" charset="0"/>
                <a:cs typeface="Times New Roman" pitchFamily="18" charset="0"/>
              </a:rPr>
              <a:t>Large displays and projectors gobble up power. </a:t>
            </a:r>
          </a:p>
          <a:p>
            <a:pPr eaLnBrk="1" hangingPunct="1">
              <a:lnSpc>
                <a:spcPct val="120000"/>
              </a:lnSpc>
            </a:pPr>
            <a:r>
              <a:rPr lang="en-US" sz="1500">
                <a:latin typeface="Verdana" pitchFamily="34" charset="0"/>
                <a:cs typeface="Times New Roman" pitchFamily="18" charset="0"/>
              </a:rPr>
              <a:t>Cultures get swamped by the views and values of the dominant suppliers of hardware and software and local languages die out when all information is in English, Chinese or Hindi. </a:t>
            </a:r>
          </a:p>
          <a:p>
            <a:pPr eaLnBrk="1" hangingPunct="1">
              <a:lnSpc>
                <a:spcPct val="120000"/>
              </a:lnSpc>
            </a:pPr>
            <a:r>
              <a:rPr lang="en-US" sz="1500">
                <a:latin typeface="Verdana" pitchFamily="34" charset="0"/>
                <a:cs typeface="Times New Roman" pitchFamily="18" charset="0"/>
              </a:rPr>
              <a:t>Human-centred design needs to recognize diversity and design to enhance human values.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Summary </a:t>
            </a:r>
          </a:p>
        </p:txBody>
      </p:sp>
      <p:sp>
        <p:nvSpPr>
          <p:cNvPr id="46082"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Designing interactive systems is a challenging and fascinating discipline because it draws upon and affects so many features of people’s lives. </a:t>
            </a:r>
          </a:p>
          <a:p>
            <a:pPr eaLnBrk="1" hangingPunct="1">
              <a:lnSpc>
                <a:spcPct val="120000"/>
              </a:lnSpc>
            </a:pPr>
            <a:r>
              <a:rPr lang="en-US" sz="1500">
                <a:latin typeface="Verdana" pitchFamily="34" charset="0"/>
                <a:cs typeface="Times New Roman" pitchFamily="18" charset="0"/>
              </a:rPr>
              <a:t>There is a huge variety of interactive systems and products, from business applications of computers to websites to dedicated information appliances to whole information spaces. </a:t>
            </a:r>
          </a:p>
          <a:p>
            <a:pPr eaLnBrk="1" hangingPunct="1">
              <a:lnSpc>
                <a:spcPct val="120000"/>
              </a:lnSpc>
            </a:pPr>
            <a:r>
              <a:rPr lang="en-US" sz="1500">
                <a:latin typeface="Verdana" pitchFamily="34" charset="0"/>
                <a:cs typeface="Times New Roman" pitchFamily="18" charset="0"/>
              </a:rPr>
              <a:t>Designing interactive systems is concerned with designing for people using technologies to undertake activities in contexts. </a:t>
            </a:r>
          </a:p>
          <a:p>
            <a:pPr eaLnBrk="1" hangingPunct="1">
              <a:lnSpc>
                <a:spcPct val="120000"/>
              </a:lnSpc>
            </a:pPr>
            <a:r>
              <a:rPr lang="en-US" sz="1500">
                <a:latin typeface="Verdana" pitchFamily="34" charset="0"/>
                <a:cs typeface="Times New Roman" pitchFamily="18" charset="0"/>
              </a:rPr>
              <a:t>Designing interactive systems needs to be human-centred.</a:t>
            </a:r>
          </a:p>
          <a:p>
            <a:pPr lvl="1" eaLnBrk="1" hangingPunct="1">
              <a:lnSpc>
                <a:spcPct val="120000"/>
              </a:lnSpc>
            </a:pPr>
            <a:r>
              <a:rPr lang="en-US" sz="1500">
                <a:latin typeface="Verdana" pitchFamily="34" charset="0"/>
                <a:cs typeface="Times New Roman" pitchFamily="18" charset="0"/>
              </a:rPr>
              <a:t>It draws upon many different subject areas, including both engineering design and artistic design.</a:t>
            </a:r>
          </a:p>
          <a:p>
            <a:pPr lvl="1" eaLnBrk="1" hangingPunct="1">
              <a:lnSpc>
                <a:spcPct val="120000"/>
              </a:lnSpc>
            </a:pPr>
            <a:r>
              <a:rPr lang="en-US" sz="1500">
                <a:latin typeface="Verdana" pitchFamily="34" charset="0"/>
                <a:cs typeface="Times New Roman" pitchFamily="18" charset="0"/>
              </a:rPr>
              <a:t>It is needed because we live in a digital age when bits are easily transformed and transmitted.</a:t>
            </a:r>
          </a:p>
          <a:p>
            <a:pPr lvl="1" eaLnBrk="1" hangingPunct="1">
              <a:lnSpc>
                <a:spcPct val="120000"/>
              </a:lnSpc>
            </a:pPr>
            <a:r>
              <a:rPr lang="en-US" sz="1500">
                <a:latin typeface="Verdana" pitchFamily="34" charset="0"/>
                <a:cs typeface="Times New Roman" pitchFamily="18" charset="0"/>
              </a:rPr>
              <a:t>It is necessary if we are to have safe, effective and ethical and sustainable design.</a:t>
            </a:r>
            <a:endParaRPr lang="en-US" sz="1500" baseline="-25000">
              <a:latin typeface="Verdana"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bwMode="auto">
          <a:xfrm>
            <a:off x="-468560" y="384367"/>
            <a:ext cx="7704000" cy="7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dirty="0">
                <a:solidFill>
                  <a:srgbClr val="FFFF00"/>
                </a:solidFill>
                <a:effectLst>
                  <a:outerShdw blurRad="38100" dist="38100" dir="2700000" algn="tl">
                    <a:srgbClr val="000000">
                      <a:alpha val="43137"/>
                    </a:srgbClr>
                  </a:outerShdw>
                </a:effectLst>
                <a:latin typeface="Verdana" pitchFamily="34" charset="0"/>
                <a:ea typeface="ヒラギノ角ゴ Pro W3"/>
                <a:cs typeface="ヒラギノ角ゴ Pro W3"/>
              </a:rPr>
              <a:t>The variety of interactive systems</a:t>
            </a:r>
          </a:p>
        </p:txBody>
      </p:sp>
      <p:sp>
        <p:nvSpPr>
          <p:cNvPr id="6146"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Designing interactive systems is concerned with many different types of product. </a:t>
            </a:r>
          </a:p>
          <a:p>
            <a:pPr eaLnBrk="1" hangingPunct="1">
              <a:lnSpc>
                <a:spcPct val="120000"/>
              </a:lnSpc>
            </a:pPr>
            <a:r>
              <a:rPr lang="en-US" sz="1500">
                <a:latin typeface="Verdana" pitchFamily="34" charset="0"/>
                <a:cs typeface="Times New Roman" pitchFamily="18" charset="0"/>
              </a:rPr>
              <a:t>It is about designing software systems that will run on a computer at work. </a:t>
            </a:r>
          </a:p>
          <a:p>
            <a:pPr eaLnBrk="1" hangingPunct="1">
              <a:lnSpc>
                <a:spcPct val="120000"/>
              </a:lnSpc>
            </a:pPr>
            <a:r>
              <a:rPr lang="en-US" sz="1500">
                <a:latin typeface="Verdana" pitchFamily="34" charset="0"/>
                <a:cs typeface="Times New Roman" pitchFamily="18" charset="0"/>
              </a:rPr>
              <a:t>It is about designing websites, games, interactive products such as MP3 players, digital cameras and applications for personal digital assistants (PDAs). </a:t>
            </a:r>
          </a:p>
          <a:p>
            <a:pPr eaLnBrk="1" hangingPunct="1">
              <a:lnSpc>
                <a:spcPct val="120000"/>
              </a:lnSpc>
            </a:pPr>
            <a:r>
              <a:rPr lang="en-US" sz="1500">
                <a:latin typeface="Verdana" pitchFamily="34" charset="0"/>
                <a:cs typeface="Times New Roman" pitchFamily="18" charset="0"/>
              </a:rPr>
              <a:t>It is about designing whole environments in which phones, PDAs, laptop computers, digital projectors and other devices communicate with one another and through which people interact with one another. </a:t>
            </a:r>
          </a:p>
          <a:p>
            <a:pPr eaLnBrk="1" hangingPunct="1">
              <a:lnSpc>
                <a:spcPct val="120000"/>
              </a:lnSpc>
            </a:pPr>
            <a:r>
              <a:rPr lang="en-US" sz="1500">
                <a:latin typeface="Verdana" pitchFamily="34" charset="0"/>
                <a:cs typeface="Times New Roman" pitchFamily="18" charset="0"/>
              </a:rPr>
              <a:t>It is about designing interactive systems, products and services for the home, for work or to support communities.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bwMode="auto">
          <a:xfrm>
            <a:off x="-756592" y="316720"/>
            <a:ext cx="8229600" cy="1143000"/>
          </a:xfrm>
          <a:prstGeom prst="rect">
            <a:avLst/>
          </a:prstGeom>
          <a:noFill/>
          <a:ln>
            <a:miter lim="800000"/>
            <a:headEnd/>
            <a:tailEnd/>
          </a:ln>
        </p:spPr>
        <p:txBody>
          <a:bodyPr/>
          <a:lstStyle/>
          <a:p>
            <a:pPr eaLnBrk="1" hangingPunct="1">
              <a:lnSpc>
                <a:spcPct val="120000"/>
              </a:lnSpc>
            </a:pPr>
            <a:r>
              <a:rPr lang="en-US" sz="2000">
                <a:solidFill>
                  <a:srgbClr val="FFFF00"/>
                </a:solidFill>
                <a:latin typeface="Verdana" pitchFamily="34" charset="0"/>
                <a:ea typeface="ヒラギノ角ゴ Pro W3"/>
                <a:cs typeface="ヒラギノ角ゴ Pro W3"/>
              </a:rPr>
              <a:t>Example 1: iPhone</a:t>
            </a:r>
          </a:p>
        </p:txBody>
      </p:sp>
      <p:pic>
        <p:nvPicPr>
          <p:cNvPr id="7170" name="Picture 4"/>
          <p:cNvPicPr>
            <a:picLocks noChangeAspect="1"/>
          </p:cNvPicPr>
          <p:nvPr/>
        </p:nvPicPr>
        <p:blipFill>
          <a:blip r:embed="rId2"/>
          <a:srcRect/>
          <a:stretch>
            <a:fillRect/>
          </a:stretch>
        </p:blipFill>
        <p:spPr bwMode="auto">
          <a:xfrm>
            <a:off x="3079750" y="1479550"/>
            <a:ext cx="2984500" cy="38989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iPhone </a:t>
            </a:r>
          </a:p>
        </p:txBody>
      </p:sp>
      <p:sp>
        <p:nvSpPr>
          <p:cNvPr id="8194"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The iPhone also included sensors that could register how the phone was being held and whether it was vertical, horizontal or sloping. </a:t>
            </a:r>
          </a:p>
          <a:p>
            <a:pPr eaLnBrk="1" hangingPunct="1">
              <a:lnSpc>
                <a:spcPct val="120000"/>
              </a:lnSpc>
            </a:pPr>
            <a:r>
              <a:rPr lang="en-US" sz="1500">
                <a:latin typeface="Verdana" pitchFamily="34" charset="0"/>
                <a:cs typeface="Times New Roman" pitchFamily="18" charset="0"/>
              </a:rPr>
              <a:t>This allows for other novel interaction methods. </a:t>
            </a:r>
          </a:p>
          <a:p>
            <a:pPr eaLnBrk="1" hangingPunct="1">
              <a:lnSpc>
                <a:spcPct val="120000"/>
              </a:lnSpc>
            </a:pPr>
            <a:r>
              <a:rPr lang="en-US" sz="1500">
                <a:latin typeface="Verdana" pitchFamily="34" charset="0"/>
                <a:cs typeface="Times New Roman" pitchFamily="18" charset="0"/>
              </a:rPr>
              <a:t>For example the display would automatically adjust from portrait style to landscape. </a:t>
            </a:r>
          </a:p>
          <a:p>
            <a:pPr eaLnBrk="1" hangingPunct="1">
              <a:lnSpc>
                <a:spcPct val="120000"/>
              </a:lnSpc>
            </a:pPr>
            <a:r>
              <a:rPr lang="en-US" sz="1500">
                <a:latin typeface="Verdana" pitchFamily="34" charset="0"/>
                <a:cs typeface="Times New Roman" pitchFamily="18" charset="0"/>
              </a:rPr>
              <a:t>In 2008 the ‘app store’ was launched turning the iPhone into an open platform for developers to design and produce their own software. </a:t>
            </a:r>
          </a:p>
          <a:p>
            <a:pPr eaLnBrk="1" hangingPunct="1">
              <a:lnSpc>
                <a:spcPct val="120000"/>
              </a:lnSpc>
            </a:pPr>
            <a:r>
              <a:rPr lang="en-US" sz="1500">
                <a:latin typeface="Verdana" pitchFamily="34" charset="0"/>
                <a:cs typeface="Times New Roman" pitchFamily="18" charset="0"/>
              </a:rPr>
              <a:t>Combined with the iTunes delivery service, this turned the iPhone into a versatile, multimedia device with literally thousands of applications from sophisticated games to trivial pieces of entertainment to useful information applications.</a:t>
            </a:r>
          </a:p>
          <a:p>
            <a:pPr eaLnBrk="1" hangingPunct="1">
              <a:lnSpc>
                <a:spcPct val="120000"/>
              </a:lnSpc>
            </a:pPr>
            <a:r>
              <a:rPr lang="en-US" sz="1500">
                <a:latin typeface="Verdana" pitchFamily="34" charset="0"/>
                <a:cs typeface="Times New Roman" pitchFamily="18" charset="0"/>
              </a:rPr>
              <a:t> This created new experiences and new services for a new set of 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bwMode="auto">
          <a:xfrm>
            <a:off x="457200" y="274638"/>
            <a:ext cx="8229600" cy="1143000"/>
          </a:xfrm>
          <a:prstGeom prst="rect">
            <a:avLst/>
          </a:prstGeom>
          <a:noFill/>
          <a:ln>
            <a:miter lim="800000"/>
            <a:headEnd/>
            <a:tailEnd/>
          </a:ln>
        </p:spPr>
        <p:txBody>
          <a:bodyPr/>
          <a:lstStyle/>
          <a:p>
            <a:pPr eaLnBrk="1" hangingPunct="1">
              <a:lnSpc>
                <a:spcPct val="120000"/>
              </a:lnSpc>
            </a:pPr>
            <a:r>
              <a:rPr lang="en-US" sz="1500">
                <a:latin typeface="Verdana" pitchFamily="34" charset="0"/>
                <a:ea typeface="ヒラギノ角ゴ Pro W3"/>
                <a:cs typeface="ヒラギノ角ゴ Pro W3"/>
              </a:rPr>
              <a:t>Example 2: Wii</a:t>
            </a:r>
          </a:p>
        </p:txBody>
      </p:sp>
      <p:pic>
        <p:nvPicPr>
          <p:cNvPr id="9218" name="Picture 4"/>
          <p:cNvPicPr>
            <a:picLocks noChangeAspect="1"/>
          </p:cNvPicPr>
          <p:nvPr/>
        </p:nvPicPr>
        <p:blipFill>
          <a:blip r:embed="rId3"/>
          <a:srcRect/>
          <a:stretch>
            <a:fillRect/>
          </a:stretch>
        </p:blipFill>
        <p:spPr bwMode="auto">
          <a:xfrm>
            <a:off x="1555750" y="1733550"/>
            <a:ext cx="6032500" cy="33909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Example 3: Second Life</a:t>
            </a:r>
          </a:p>
        </p:txBody>
      </p:sp>
      <p:sp>
        <p:nvSpPr>
          <p:cNvPr id="10242" name="Text Placeholder 2"/>
          <p:cNvSpPr>
            <a:spLocks noGrp="1"/>
          </p:cNvSpPr>
          <p:nvPr>
            <p:ph type="body" idx="1"/>
          </p:nvPr>
        </p:nvSpPr>
        <p:spPr bwMode="auto">
          <a:xfrm>
            <a:off x="457200" y="1600200"/>
            <a:ext cx="8229600" cy="1828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Second Life is a huge on-line community populated by animated virtual people (called avatars).</a:t>
            </a:r>
          </a:p>
          <a:p>
            <a:pPr eaLnBrk="1" hangingPunct="1">
              <a:lnSpc>
                <a:spcPct val="120000"/>
              </a:lnSpc>
            </a:pPr>
            <a:r>
              <a:rPr lang="en-US" sz="1500">
                <a:latin typeface="Verdana" pitchFamily="34" charset="0"/>
                <a:cs typeface="Times New Roman" pitchFamily="18" charset="0"/>
              </a:rPr>
              <a:t> It consists of thousands of simulated buildings, parks, seaside’s, factories, universities and everything else one could find in the real world (and much else besides). </a:t>
            </a:r>
          </a:p>
          <a:p>
            <a:pPr eaLnBrk="1" hangingPunct="1">
              <a:lnSpc>
                <a:spcPct val="120000"/>
              </a:lnSpc>
            </a:pPr>
            <a:r>
              <a:rPr lang="en-US" sz="1500">
                <a:latin typeface="Verdana" pitchFamily="34" charset="0"/>
                <a:cs typeface="Times New Roman" pitchFamily="18" charset="0"/>
              </a:rPr>
              <a:t>People create avatars to represent themselves in this virtual world. </a:t>
            </a:r>
          </a:p>
          <a:p>
            <a:pPr eaLnBrk="1" hangingPunct="1">
              <a:lnSpc>
                <a:spcPct val="120000"/>
              </a:lnSpc>
              <a:buFont typeface="Arial" charset="0"/>
              <a:buNone/>
            </a:pPr>
            <a:endParaRPr lang="en-US" sz="1500">
              <a:latin typeface="Verdana" pitchFamily="34" charset="0"/>
              <a:cs typeface="Times New Roman" pitchFamily="18" charset="0"/>
            </a:endParaRPr>
          </a:p>
        </p:txBody>
      </p:sp>
      <p:pic>
        <p:nvPicPr>
          <p:cNvPr id="10243" name="Picture 3"/>
          <p:cNvPicPr>
            <a:picLocks noChangeAspect="1"/>
          </p:cNvPicPr>
          <p:nvPr/>
        </p:nvPicPr>
        <p:blipFill>
          <a:blip r:embed="rId2"/>
          <a:srcRect/>
          <a:stretch>
            <a:fillRect/>
          </a:stretch>
        </p:blipFill>
        <p:spPr bwMode="auto">
          <a:xfrm>
            <a:off x="1543050" y="3429000"/>
            <a:ext cx="6057900" cy="25923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ea typeface="ヒラギノ角ゴ Pro W3"/>
                <a:cs typeface="ヒラギノ角ゴ Pro W3"/>
              </a:rPr>
              <a:t>Summary</a:t>
            </a:r>
          </a:p>
        </p:txBody>
      </p:sp>
      <p:sp>
        <p:nvSpPr>
          <p:cNvPr id="11266"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dirty="0">
                <a:latin typeface="Verdana" pitchFamily="34" charset="0"/>
                <a:cs typeface="Times New Roman" pitchFamily="18" charset="0"/>
              </a:rPr>
              <a:t>These five examples of interactive systems </a:t>
            </a:r>
            <a:r>
              <a:rPr lang="en-US" sz="1500" b="1" u="sng" dirty="0">
                <a:latin typeface="Verdana" pitchFamily="34" charset="0"/>
                <a:cs typeface="Times New Roman" pitchFamily="18" charset="0"/>
              </a:rPr>
              <a:t>capture many of the features that the interactive systems designer has to work with. </a:t>
            </a:r>
          </a:p>
          <a:p>
            <a:pPr eaLnBrk="1" hangingPunct="1">
              <a:lnSpc>
                <a:spcPct val="120000"/>
              </a:lnSpc>
            </a:pPr>
            <a:r>
              <a:rPr lang="en-US" sz="1500" dirty="0">
                <a:latin typeface="Verdana" pitchFamily="34" charset="0"/>
                <a:cs typeface="Times New Roman" pitchFamily="18" charset="0"/>
              </a:rPr>
              <a:t>The designer of interactive systems needs to understand the possibilities that there are for new forms of interaction, </a:t>
            </a:r>
          </a:p>
          <a:p>
            <a:pPr lvl="1" eaLnBrk="1" hangingPunct="1">
              <a:lnSpc>
                <a:spcPct val="120000"/>
              </a:lnSpc>
            </a:pPr>
            <a:r>
              <a:rPr lang="en-US" sz="1500"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with fixed devices, </a:t>
            </a:r>
          </a:p>
          <a:p>
            <a:pPr lvl="1" eaLnBrk="1" hangingPunct="1">
              <a:lnSpc>
                <a:spcPct val="120000"/>
              </a:lnSpc>
            </a:pPr>
            <a:r>
              <a:rPr lang="en-US" sz="1500"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mobiles, </a:t>
            </a:r>
          </a:p>
          <a:p>
            <a:pPr lvl="1" eaLnBrk="1" hangingPunct="1">
              <a:lnSpc>
                <a:spcPct val="120000"/>
              </a:lnSpc>
            </a:pPr>
            <a:r>
              <a:rPr lang="en-US" sz="1500"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for people on their own </a:t>
            </a:r>
          </a:p>
          <a:p>
            <a:pPr lvl="1" eaLnBrk="1" hangingPunct="1">
              <a:lnSpc>
                <a:spcPct val="120000"/>
              </a:lnSpc>
            </a:pPr>
            <a:r>
              <a:rPr lang="en-US" sz="1500" dirty="0">
                <a:solidFill>
                  <a:srgbClr val="FF0000"/>
                </a:solidFill>
                <a:effectLst>
                  <a:outerShdw blurRad="38100" dist="38100" dir="2700000" algn="tl">
                    <a:srgbClr val="000000">
                      <a:alpha val="43137"/>
                    </a:srgbClr>
                  </a:outerShdw>
                </a:effectLst>
                <a:latin typeface="Verdana" pitchFamily="34" charset="0"/>
                <a:cs typeface="Times New Roman" pitchFamily="18" charset="0"/>
              </a:rPr>
              <a:t>or for connecting people to each other through text messages or through animation and video. </a:t>
            </a:r>
          </a:p>
          <a:p>
            <a:pPr eaLnBrk="1" hangingPunct="1">
              <a:lnSpc>
                <a:spcPct val="120000"/>
              </a:lnSpc>
            </a:pPr>
            <a:r>
              <a:rPr lang="en-US" sz="1500" dirty="0">
                <a:latin typeface="Verdana" pitchFamily="34" charset="0"/>
                <a:cs typeface="Times New Roman" pitchFamily="18" charset="0"/>
              </a:rPr>
              <a:t>It is a fascinating are to work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180528" y="396775"/>
            <a:ext cx="7704000" cy="7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2000" dirty="0">
                <a:ln>
                  <a:solidFill>
                    <a:srgbClr val="00B050"/>
                  </a:solidFill>
                </a:ln>
                <a:solidFill>
                  <a:srgbClr val="FFFF00"/>
                </a:solidFill>
                <a:effectLst>
                  <a:outerShdw blurRad="38100" dist="38100" dir="2700000" algn="tl">
                    <a:srgbClr val="000000">
                      <a:alpha val="43137"/>
                    </a:srgbClr>
                  </a:outerShdw>
                </a:effectLst>
                <a:latin typeface="Verdana" pitchFamily="34" charset="0"/>
                <a:ea typeface="ヒラギノ角ゴ Pro W3"/>
                <a:cs typeface="ヒラギノ角ゴ Pro W3"/>
              </a:rPr>
              <a:t>The key concerns of the designer of interactive systems </a:t>
            </a:r>
          </a:p>
        </p:txBody>
      </p:sp>
      <p:sp>
        <p:nvSpPr>
          <p:cNvPr id="12290" name="Text Placeholder 2"/>
          <p:cNvSpPr>
            <a:spLocks noGrp="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1500">
                <a:latin typeface="Verdana" pitchFamily="34" charset="0"/>
                <a:cs typeface="Times New Roman" pitchFamily="18" charset="0"/>
              </a:rPr>
              <a:t>Design – what is design and how should you do it?</a:t>
            </a:r>
          </a:p>
          <a:p>
            <a:pPr eaLnBrk="1" hangingPunct="1">
              <a:lnSpc>
                <a:spcPct val="120000"/>
              </a:lnSpc>
            </a:pPr>
            <a:r>
              <a:rPr lang="en-US" sz="1500">
                <a:latin typeface="Verdana" pitchFamily="34" charset="0"/>
                <a:cs typeface="Times New Roman" pitchFamily="18" charset="0"/>
              </a:rPr>
              <a:t>Technologies – the interactive systems, products, devices and components themselves</a:t>
            </a:r>
          </a:p>
          <a:p>
            <a:pPr eaLnBrk="1" hangingPunct="1">
              <a:lnSpc>
                <a:spcPct val="120000"/>
              </a:lnSpc>
            </a:pPr>
            <a:r>
              <a:rPr lang="en-US" sz="1500">
                <a:latin typeface="Verdana" pitchFamily="34" charset="0"/>
                <a:cs typeface="Times New Roman" pitchFamily="18" charset="0"/>
              </a:rPr>
              <a:t>People – who will use the systems and whose lives we would like to make better through our designs</a:t>
            </a:r>
          </a:p>
          <a:p>
            <a:pPr eaLnBrk="1" hangingPunct="1">
              <a:lnSpc>
                <a:spcPct val="120000"/>
              </a:lnSpc>
            </a:pPr>
            <a:r>
              <a:rPr lang="en-US" sz="1500">
                <a:latin typeface="Verdana" pitchFamily="34" charset="0"/>
                <a:cs typeface="Times New Roman" pitchFamily="18" charset="0"/>
              </a:rPr>
              <a:t>Activities and contexts – what people want to do and the contexts within which those activities take place.</a:t>
            </a:r>
            <a:endParaRPr lang="en-US" sz="1500" baseline="-25000">
              <a:latin typeface="Verdana" pitchFamily="34" charset="0"/>
              <a:cs typeface="Times New Roman" pitchFamily="18" charset="0"/>
            </a:endParaRPr>
          </a:p>
        </p:txBody>
      </p:sp>
    </p:spTree>
  </p:cSld>
  <p:clrMapOvr>
    <a:masterClrMapping/>
  </p:clrMapOvr>
</p:sld>
</file>

<file path=ppt/theme/theme1.xml><?xml version="1.0" encoding="utf-8"?>
<a:theme xmlns:a="http://schemas.openxmlformats.org/drawingml/2006/main" name="Theme2">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B9E430C2-0A75-45D8-AAA3-0D3954412805}" vid="{912CD65D-56A7-4AA8-806E-9CFDA3B2D9E7}"/>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DEEB3ED6-43F7-4EBA-92D5-BBF7CEF64D67}" vid="{5F01E40A-270C-45C8-A4C5-94AF877F98B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186</TotalTime>
  <Words>3040</Words>
  <Application>Microsoft Office PowerPoint</Application>
  <PresentationFormat>On-screen Show (4:3)</PresentationFormat>
  <Paragraphs>184</Paragraphs>
  <Slides>27</Slides>
  <Notes>10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27</vt:i4>
      </vt:variant>
    </vt:vector>
  </HeadingPairs>
  <TitlesOfParts>
    <vt:vector size="44" baseType="lpstr">
      <vt:lpstr>Anaheim</vt:lpstr>
      <vt:lpstr>Arial</vt:lpstr>
      <vt:lpstr>Arial</vt:lpstr>
      <vt:lpstr>Bebas Neue</vt:lpstr>
      <vt:lpstr>Calibri</vt:lpstr>
      <vt:lpstr>Maven Pro</vt:lpstr>
      <vt:lpstr>Oxygen</vt:lpstr>
      <vt:lpstr>Oxygen Light</vt:lpstr>
      <vt:lpstr>Poiret One</vt:lpstr>
      <vt:lpstr>Proxima Nova</vt:lpstr>
      <vt:lpstr>Proxima Nova Semibold</vt:lpstr>
      <vt:lpstr>Times New Roman</vt:lpstr>
      <vt:lpstr>Verdana</vt:lpstr>
      <vt:lpstr>ヒラギノ角ゴ Pro W3</vt:lpstr>
      <vt:lpstr>Theme2</vt:lpstr>
      <vt:lpstr>Slidesgo Final Pages</vt:lpstr>
      <vt:lpstr>Theme3</vt:lpstr>
      <vt:lpstr>Designing Interactive Systems:  A Fusion of Skills</vt:lpstr>
      <vt:lpstr>Interactive Systems</vt:lpstr>
      <vt:lpstr>The variety of interactive systems</vt:lpstr>
      <vt:lpstr>Example 1: iPhone</vt:lpstr>
      <vt:lpstr>iPhone </vt:lpstr>
      <vt:lpstr>Example 2: Wii</vt:lpstr>
      <vt:lpstr>Example 3: Second Life</vt:lpstr>
      <vt:lpstr>Summary</vt:lpstr>
      <vt:lpstr>The key concerns of the designer of interactive systems </vt:lpstr>
      <vt:lpstr>Design</vt:lpstr>
      <vt:lpstr>Types of Design</vt:lpstr>
      <vt:lpstr>The interface</vt:lpstr>
      <vt:lpstr>The bigger picture</vt:lpstr>
      <vt:lpstr>Being human-centred</vt:lpstr>
      <vt:lpstr>Being digital</vt:lpstr>
      <vt:lpstr>Consider the following scenario.</vt:lpstr>
      <vt:lpstr>The skills of the interactive systems designer</vt:lpstr>
      <vt:lpstr>People1</vt:lpstr>
      <vt:lpstr>People2</vt:lpstr>
      <vt:lpstr>Technologies</vt:lpstr>
      <vt:lpstr>Activities and contexts</vt:lpstr>
      <vt:lpstr>Why being human-centred is important</vt:lpstr>
      <vt:lpstr>Return on Investment</vt:lpstr>
      <vt:lpstr>Safety</vt:lpstr>
      <vt:lpstr>Ethics 1</vt:lpstr>
      <vt:lpstr>Sustainability</vt:lpstr>
      <vt:lpstr>Summary </vt:lpstr>
    </vt:vector>
  </TitlesOfParts>
  <Company>Napier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interactive systems: A fusion of skills</dc:title>
  <dc:creator>david benyon</dc:creator>
  <cp:lastModifiedBy>Microsoft account</cp:lastModifiedBy>
  <cp:revision>56</cp:revision>
  <dcterms:created xsi:type="dcterms:W3CDTF">2010-01-19T11:59:06Z</dcterms:created>
  <dcterms:modified xsi:type="dcterms:W3CDTF">2023-02-24T11:16:29Z</dcterms:modified>
</cp:coreProperties>
</file>