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331" r:id="rId4"/>
    <p:sldId id="332" r:id="rId5"/>
    <p:sldId id="257" r:id="rId6"/>
    <p:sldId id="258" r:id="rId7"/>
    <p:sldId id="287" r:id="rId8"/>
    <p:sldId id="288" r:id="rId9"/>
    <p:sldId id="260" r:id="rId10"/>
    <p:sldId id="289" r:id="rId11"/>
    <p:sldId id="290" r:id="rId12"/>
    <p:sldId id="292" r:id="rId13"/>
    <p:sldId id="304" r:id="rId14"/>
    <p:sldId id="333" r:id="rId15"/>
    <p:sldId id="334" r:id="rId16"/>
    <p:sldId id="335" r:id="rId17"/>
    <p:sldId id="336" r:id="rId18"/>
    <p:sldId id="337" r:id="rId19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81E"/>
    <a:srgbClr val="F3FAFF"/>
    <a:srgbClr val="555A5E"/>
    <a:srgbClr val="4E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72" d="100"/>
          <a:sy n="72" d="100"/>
        </p:scale>
        <p:origin x="175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3" Type="http://schemas.openxmlformats.org/officeDocument/2006/relationships/slide" Target="slides/slide1.xml" /><Relationship Id="rId21" Type="http://schemas.openxmlformats.org/officeDocument/2006/relationships/presProps" Target="presProp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tableStyles" Target="tableStyle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theme" Target="theme/theme1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viewProps" Target="viewProps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FC00311-4C4C-40C0-7079-8FFE1BDD90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D83DD3D-57DE-DD63-9FD0-0FE43757B0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DC892E3-EEF2-8A47-262B-C1EEAF7D825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88B02FCE-E9ED-EB5A-309F-DFA760F6CE4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77830" name="Rectangle 6">
            <a:extLst>
              <a:ext uri="{FF2B5EF4-FFF2-40B4-BE49-F238E27FC236}">
                <a16:creationId xmlns:a16="http://schemas.microsoft.com/office/drawing/2014/main" id="{5EC4B1F9-BE02-3919-B5BC-9E2989C25F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7831" name="Rectangle 7">
            <a:extLst>
              <a:ext uri="{FF2B5EF4-FFF2-40B4-BE49-F238E27FC236}">
                <a16:creationId xmlns:a16="http://schemas.microsoft.com/office/drawing/2014/main" id="{CE49D335-4ED4-FBD9-3980-8E90CAA2B4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527979D-5A1F-4227-9176-732C1D8CA2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718A03-D158-C93B-68FA-343944D4E4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E378AF-7FCB-602D-E07B-2EF5388634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627F3C-C544-EF20-55A4-4D65B26B9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E0CDEE-CEA6-486F-B1C7-4CCE69F1221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30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06E4DD-99C3-86F1-F5A1-FCCBB90F48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118765-B09C-E523-3894-52C1A55868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D56B765-FBF1-3AD2-D6BF-8F8BEB0CF4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BD955-9521-44FF-BAB5-1FB15C6964B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456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9F810A-019F-7942-ECBE-B83488DF94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0F3D0E-B8E0-6F88-84A1-17068C3AF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A27D8F-4C53-BDA2-6EF4-732F26270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6C7F1-6B99-4ACE-A01A-C2BA9B1E6C8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6337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685" y="2251588"/>
            <a:ext cx="7949380" cy="224175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9937" y="4744069"/>
            <a:ext cx="7986251" cy="904568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DAC1FF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218AD-450F-302E-6E00-52947F54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6A250-2C68-4687-9FBB-FB011118B33C}" type="datetimeFigureOut">
              <a:rPr lang="en-US"/>
              <a:pPr>
                <a:defRPr/>
              </a:pPr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0E9FE-D02F-55CC-22B3-4F9DD23A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45B5-4EA2-D280-D9C8-7562F0A6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DD7E9-B4B2-4338-8E3D-F319B76EF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462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6" y="171297"/>
            <a:ext cx="8259098" cy="101803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46" y="1524002"/>
            <a:ext cx="8244349" cy="4807975"/>
          </a:xfrm>
        </p:spPr>
        <p:txBody>
          <a:bodyPr/>
          <a:lstStyle>
            <a:lvl1pPr algn="l">
              <a:defRPr sz="2800">
                <a:solidFill>
                  <a:srgbClr val="7030A0"/>
                </a:solidFill>
              </a:defRPr>
            </a:lvl1pPr>
            <a:lvl2pPr algn="l">
              <a:defRPr>
                <a:solidFill>
                  <a:srgbClr val="7030A0"/>
                </a:solidFill>
              </a:defRPr>
            </a:lvl2pPr>
            <a:lvl3pPr algn="l">
              <a:defRPr>
                <a:solidFill>
                  <a:srgbClr val="7030A0"/>
                </a:solidFill>
              </a:defRPr>
            </a:lvl3pPr>
            <a:lvl4pPr algn="l">
              <a:defRPr>
                <a:solidFill>
                  <a:srgbClr val="7030A0"/>
                </a:solidFill>
              </a:defRPr>
            </a:lvl4pPr>
            <a:lvl5pPr algn="l">
              <a:defRPr>
                <a:solidFill>
                  <a:srgbClr val="7030A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6CBA-B217-1E78-3E42-417BD59CA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A4996E-63C6-437C-ACDB-885AA3EF631E}" type="datetimeFigureOut">
              <a:rPr lang="en-US"/>
              <a:pPr>
                <a:defRPr/>
              </a:pPr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CBE6-3ED9-4A4E-636F-082E0C4F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8093-0144-E134-BCD8-DFFA73A53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D528CA-F285-45E3-A8EC-9C136EAE8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79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67" y="542050"/>
            <a:ext cx="6498123" cy="967132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AC1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573160"/>
            <a:ext cx="6474543" cy="4678168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B2D6E-23BE-03FA-2223-2348928F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F38F4-5FA9-4C98-B62F-5E6FF29A7062}" type="datetimeFigureOut">
              <a:rPr lang="en-US"/>
              <a:pPr>
                <a:defRPr/>
              </a:pPr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A6268-06AB-6334-8B3B-2C7DAC13F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E1653-0E33-B32F-3023-F646D092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AD40A-DBD4-4BF4-A458-9F491D031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7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4358-566A-D2C7-396C-E72119ABA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2A02C6-D6E0-4A99-BCC3-4259AC7D6684}" type="datetimeFigureOut">
              <a:rPr lang="en-US"/>
              <a:pPr>
                <a:defRPr/>
              </a:pPr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6188-43B5-01BE-76D3-3BB9D6A9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2C9F7-C661-2B2F-E795-A3CA2881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177AC-76D4-4B46-B789-BFBD96CE3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4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A6197E-3DFD-38F1-1EEB-61723A5ED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19327-7E9D-496F-B185-23EF2FF6D6CF}" type="datetimeFigureOut">
              <a:rPr lang="en-US"/>
              <a:pPr>
                <a:defRPr/>
              </a:pPr>
              <a:t>5/18/2023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D39353-6EC3-7C69-0F92-E8CDA771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9A1BB63-A550-26E3-D4C9-878292C7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8AE16-9C4F-4C69-84CB-961198C2F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159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8" y="204874"/>
            <a:ext cx="8093365" cy="1018033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80" y="2158197"/>
            <a:ext cx="4040188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7030A0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788060"/>
            <a:ext cx="4040188" cy="3035059"/>
          </a:xfrm>
        </p:spPr>
        <p:txBody>
          <a:bodyPr/>
          <a:lstStyle>
            <a:lvl1pPr algn="ctr">
              <a:defRPr sz="2400">
                <a:solidFill>
                  <a:srgbClr val="7030A0"/>
                </a:solidFill>
              </a:defRPr>
            </a:lvl1pPr>
            <a:lvl2pPr algn="ctr">
              <a:defRPr sz="2000">
                <a:solidFill>
                  <a:srgbClr val="7030A0"/>
                </a:solidFill>
              </a:defRPr>
            </a:lvl2pPr>
            <a:lvl3pPr algn="ctr">
              <a:defRPr sz="1800">
                <a:solidFill>
                  <a:srgbClr val="7030A0"/>
                </a:solidFill>
              </a:defRPr>
            </a:lvl3pPr>
            <a:lvl4pPr algn="ctr">
              <a:defRPr sz="1600">
                <a:solidFill>
                  <a:srgbClr val="7030A0"/>
                </a:solidFill>
              </a:defRPr>
            </a:lvl4pPr>
            <a:lvl5pPr algn="ctr">
              <a:defRPr sz="1600">
                <a:solidFill>
                  <a:srgbClr val="7030A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2158197"/>
            <a:ext cx="4041775" cy="63976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7030A0"/>
                </a:solidFill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788060"/>
            <a:ext cx="4041775" cy="3035059"/>
          </a:xfrm>
        </p:spPr>
        <p:txBody>
          <a:bodyPr/>
          <a:lstStyle>
            <a:lvl1pPr algn="ctr">
              <a:defRPr sz="2400">
                <a:solidFill>
                  <a:srgbClr val="7030A0"/>
                </a:solidFill>
              </a:defRPr>
            </a:lvl1pPr>
            <a:lvl2pPr algn="ctr">
              <a:defRPr sz="2000">
                <a:solidFill>
                  <a:srgbClr val="7030A0"/>
                </a:solidFill>
              </a:defRPr>
            </a:lvl2pPr>
            <a:lvl3pPr algn="ctr">
              <a:defRPr sz="1800">
                <a:solidFill>
                  <a:srgbClr val="7030A0"/>
                </a:solidFill>
              </a:defRPr>
            </a:lvl3pPr>
            <a:lvl4pPr algn="ctr">
              <a:defRPr sz="1600">
                <a:solidFill>
                  <a:srgbClr val="7030A0"/>
                </a:solidFill>
              </a:defRPr>
            </a:lvl4pPr>
            <a:lvl5pPr algn="ctr">
              <a:defRPr sz="1600">
                <a:solidFill>
                  <a:srgbClr val="7030A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0FC1326-E8C0-FA20-C0C3-5C450840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6F679F-66CA-458B-B9B1-BA4B54991A54}" type="datetimeFigureOut">
              <a:rPr lang="en-US"/>
              <a:pPr>
                <a:defRPr/>
              </a:pPr>
              <a:t>5/18/2023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A5DF78F-B8A9-9382-849A-513BE7B2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BD83A66-D0F2-1674-F158-DD4313D2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E12AE-482A-4651-9AEB-5754EA5A5F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016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91A576-B601-9B4D-0023-B025D621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60DFE-CEB5-4756-9DDC-71D39534671A}" type="datetimeFigureOut">
              <a:rPr lang="en-US"/>
              <a:pPr>
                <a:defRPr/>
              </a:pPr>
              <a:t>5/18/2023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B69F29D-7F04-90D0-F1C2-8AE1DBC50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27ABC6-C3B3-8D45-6966-E3A93C23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58735-771D-45AB-B0AD-E5B2BD726F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15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81D63F1-4668-28B9-8F62-275712D1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793AE-75DA-4FFC-B005-F2F10F2D0498}" type="datetimeFigureOut">
              <a:rPr lang="en-US"/>
              <a:pPr>
                <a:defRPr/>
              </a:pPr>
              <a:t>5/18/2023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BA85442-E3FB-EA5C-EA4E-DCC1BF94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50644A6-BC40-051F-8A73-AB684B09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E1C3A8-09D6-4A19-AB18-65B89384DF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9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44DF8E-916B-CB0B-9633-2F00316AAA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D00E3E-0878-FD1F-E4D4-ACC2F926E6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8D3BA51-41EF-D339-EF0D-89CEEA8F87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CDF00-BBDB-4092-8612-EE1C1521EBA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6041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6440A1-8D8C-B32F-CE24-7E7604EC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33BBB9-1D02-47EE-83E7-FF5D47E3D52D}" type="datetimeFigureOut">
              <a:rPr lang="en-US"/>
              <a:pPr>
                <a:defRPr/>
              </a:pPr>
              <a:t>5/18/2023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A71D71-F95E-71A9-6A74-296C8347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57CDB5-5613-42EE-AE3C-07EDDDDF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12FF8-2290-4D27-ACB4-87883EE37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146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F83F03-4F8F-7D93-27DC-10052B64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BC43E-3E42-4194-BA3C-308524A65756}" type="datetimeFigureOut">
              <a:rPr lang="en-US"/>
              <a:pPr>
                <a:defRPr/>
              </a:pPr>
              <a:t>5/18/2023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D5301E-FE82-A2D2-982D-F5030DEF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6F029E-5FDA-DC7A-25D9-14CF11A2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41F8D-DFA8-4404-A92C-5810047166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06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A5793-7EB7-DDA1-7110-5CA43A67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B87A-F8F8-49CE-9F0F-E3D422847875}" type="datetimeFigureOut">
              <a:rPr lang="en-US"/>
              <a:pPr>
                <a:defRPr/>
              </a:pPr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7854-C79F-19A5-BC80-8868BF24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487A-DEFD-1B6E-DE44-0A25207CF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6D8A4-E45C-4F68-9202-F3F680B375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31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E:\websites\free-power-point-templates\2012\logos.png">
            <a:extLst>
              <a:ext uri="{FF2B5EF4-FFF2-40B4-BE49-F238E27FC236}">
                <a16:creationId xmlns:a16="http://schemas.microsoft.com/office/drawing/2014/main" id="{2CBFEFF0-2553-E2B6-84FF-2D9019F8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3" y="3101975"/>
            <a:ext cx="1463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58DF69-1CA7-ACAF-35E8-0F2761D2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19D4E-CCC2-497F-86EA-5DB72DF8E4DE}" type="datetimeFigureOut">
              <a:rPr lang="en-US"/>
              <a:pPr>
                <a:defRPr/>
              </a:pPr>
              <a:t>5/18/2023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AF2EE9-9C3B-C0C7-F32A-5E8FFB2F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AFD4EE-0934-F4DE-E193-EFB9CC5C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F9427-D42A-45E8-A34E-0963FD2F92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4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EB25E4-E183-5715-292C-07C7A41683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763132-CB2F-3854-9891-84A7D8D702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7C193AF-E06D-1AD5-CC87-9B863759C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316C1-D14A-4CFF-A360-CA5C8679036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160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E6CDC-C140-E89E-9AB1-F9101A6D79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CD6C93-90C1-FF56-EE67-3D750F149A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5803AB-6706-9796-F766-0D6CC189C8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65666-AE38-4B9D-BF7C-B56B95D8E23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782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77458C-2641-8BD1-7245-F6D376A9C8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F941A9-3B74-762B-AEB7-E8FCFB2AF5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E2CBB4D-83AD-C0CA-BE9F-19D2AC0CFD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D968D-7D5E-44EF-9181-F0D8036ADBF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44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0D1AC84-3DF3-3228-9B6C-54DC89260F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377175-D6AE-2F75-2B68-203E01BEA5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CF5DF0-1BA1-8161-A62E-43194FA0AB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2914E-6FF9-4C21-A95F-621A847A9B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729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F20258-7C68-3D78-9B9D-86724E5591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D35F643-957C-11E3-74DD-DC5E7815B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5F3F113-D825-3AD3-4367-61094DFE66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24DB6D-6572-4916-95A6-7E51315A722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6191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45C008-32EA-0471-55A7-EFFC754981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7C3FC0-4F29-C10C-C799-2330824F21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BE91EE-EDA7-AA04-8E0D-CD651B1480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28BFD-C8C1-442A-B931-497A6A42BF5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068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B05DC0-8891-DFA8-80C1-9525961086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4FEB6B-7DB6-2D93-90B2-30FDEC3DEB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8B0017-B18A-F012-45BB-66CDFBE91B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E51E68-5C4F-412B-9FBC-6486D3C7C29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450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slideLayout" Target="../slideLayouts/slideLayout23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icture 15">
            <a:extLst>
              <a:ext uri="{FF2B5EF4-FFF2-40B4-BE49-F238E27FC236}">
                <a16:creationId xmlns:a16="http://schemas.microsoft.com/office/drawing/2014/main" id="{E39AF560-AB80-B10E-D00F-E2849E813BE7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5A5A98B7-CF0E-0CDE-85A6-8E8A4621D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9AA6F59E-178B-5B75-D448-70D023669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93ACC2D-1BCB-C329-9989-22DDA6D0F7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60E879B-6159-FC28-0FD0-BA3DE6D0800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1CE169A-AE16-820A-CF15-BD0F562A14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38D1A5A3-FD87-4F5A-BAFE-F45ECD05503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grpSp>
        <p:nvGrpSpPr>
          <p:cNvPr id="1032" name="Group 19">
            <a:extLst>
              <a:ext uri="{FF2B5EF4-FFF2-40B4-BE49-F238E27FC236}">
                <a16:creationId xmlns:a16="http://schemas.microsoft.com/office/drawing/2014/main" id="{6263E6BC-D652-294A-C4E5-DAC3DC59FA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28600"/>
            <a:ext cx="9144000" cy="838200"/>
            <a:chOff x="0" y="192"/>
            <a:chExt cx="5760" cy="528"/>
          </a:xfrm>
        </p:grpSpPr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A8ACAD9B-D11B-C805-294D-AA9385E98B3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32" y="52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4" name="Line 17">
              <a:extLst>
                <a:ext uri="{FF2B5EF4-FFF2-40B4-BE49-F238E27FC236}">
                  <a16:creationId xmlns:a16="http://schemas.microsoft.com/office/drawing/2014/main" id="{DF99E792-6778-B7E9-6EF0-BA37DD30E9D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872" y="192"/>
              <a:ext cx="29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Picture 16">
              <a:extLst>
                <a:ext uri="{FF2B5EF4-FFF2-40B4-BE49-F238E27FC236}">
                  <a16:creationId xmlns:a16="http://schemas.microsoft.com/office/drawing/2014/main" id="{78AF503E-F218-D99E-34BE-B83B4F0D978D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3449" y="192"/>
              <a:ext cx="1063" cy="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Picture 13">
              <a:extLst>
                <a:ext uri="{FF2B5EF4-FFF2-40B4-BE49-F238E27FC236}">
                  <a16:creationId xmlns:a16="http://schemas.microsoft.com/office/drawing/2014/main" id="{16AED491-CF33-AF91-2B9D-080003887255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0" y="192"/>
              <a:ext cx="201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Picture 14">
              <a:extLst>
                <a:ext uri="{FF2B5EF4-FFF2-40B4-BE49-F238E27FC236}">
                  <a16:creationId xmlns:a16="http://schemas.microsoft.com/office/drawing/2014/main" id="{F6868E4C-BEDC-9C76-7ADA-9F1E3E1A3ECC}"/>
                </a:ext>
              </a:extLst>
            </p:cNvPr>
            <p:cNvSpPr>
              <a:spLocks noChangeAspect="1" noChangeArrowheads="1"/>
            </p:cNvSpPr>
            <p:nvPr userDrawn="1"/>
          </p:nvSpPr>
          <p:spPr bwMode="auto">
            <a:xfrm>
              <a:off x="4752" y="192"/>
              <a:ext cx="100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BBA0EA98-FC2E-B611-EA84-CCA20B87E7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7F594373-B3A6-A85A-376C-8192828B8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5EAEF-68B4-C1A3-3314-452B480DB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9086E04-899B-4BF1-92E2-621F7C759AA1}" type="datetimeFigureOut">
              <a:rPr lang="en-US"/>
              <a:pPr>
                <a:defRPr/>
              </a:pPr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A47D8-3576-A9AA-F1CC-0A483CD81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FBA0-4EFE-C28F-A34D-C6204B51B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84F37CE-CD56-48B1-A35B-A2A3E7E5CB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5" name="TextBox 6">
            <a:extLst>
              <a:ext uri="{FF2B5EF4-FFF2-40B4-BE49-F238E27FC236}">
                <a16:creationId xmlns:a16="http://schemas.microsoft.com/office/drawing/2014/main" id="{8C344082-3EC5-B2E3-C8FD-8946B8BDE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25" y="6951663"/>
            <a:ext cx="8389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sz="1400">
                <a:solidFill>
                  <a:srgbClr val="A6A6A6"/>
                </a:solidFill>
              </a:rPr>
              <a:t>This presentation uses a free template provided by FPPT.com</a:t>
            </a:r>
          </a:p>
          <a:p>
            <a:r>
              <a:rPr lang="en-US" altLang="en-US" sz="1400">
                <a:solidFill>
                  <a:srgbClr val="A6A6A6"/>
                </a:solidFill>
              </a:rPr>
              <a:t>www.free-power-point-templates.com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7" r:id="rId2"/>
    <p:sldLayoutId id="214748369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8" r:id="rId12"/>
  </p:sldLayoutIdLst>
  <p:txStyles>
    <p:titleStyle>
      <a:lvl1pPr algn="ctr" defTabSz="912813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1313" indent="-341313" algn="l" defTabSz="91281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6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5.png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0158-061D-9162-C3A7-8F955BAA7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251075"/>
            <a:ext cx="7948612" cy="2241550"/>
          </a:xfrm>
        </p:spPr>
        <p:txBody>
          <a:bodyPr rtlCol="0"/>
          <a:lstStyle/>
          <a:p>
            <a:pPr defTabSz="914378" fontAlgn="auto">
              <a:spcAft>
                <a:spcPts val="0"/>
              </a:spcAft>
              <a:defRPr/>
            </a:pPr>
            <a:r>
              <a:rPr lang="en-US" dirty="0"/>
              <a:t>TASK Analysis:</a:t>
            </a:r>
          </a:p>
        </p:txBody>
      </p:sp>
      <p:sp>
        <p:nvSpPr>
          <p:cNvPr id="7171" name="Subtitle 2">
            <a:extLst>
              <a:ext uri="{FF2B5EF4-FFF2-40B4-BE49-F238E27FC236}">
                <a16:creationId xmlns:a16="http://schemas.microsoft.com/office/drawing/2014/main" id="{05B955C0-7FBE-1157-26D5-21115D747D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90550" y="4743450"/>
            <a:ext cx="7985125" cy="90487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93B98D8-6FBC-0E8C-6C9A-063C42112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Textual HTA description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AD6B521-E4D5-673B-64CD-9AFCD8459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600" b="1"/>
              <a:t>Hierarchy description 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400"/>
              <a:t>	0. in order to clean the house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400"/>
              <a:t>		1. get the vacuum cleaner out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400"/>
              <a:t>		2. get the appropriate attachment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400"/>
              <a:t>		3. clean the rooms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400"/>
              <a:t>			3.1. clean the hall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400"/>
              <a:t>			3.2. clean the living rooms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400"/>
              <a:t>			3.3. clean the bedrooms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400"/>
              <a:t>		4. empty the dust bag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400"/>
              <a:t>		5. put vacuum cleaner and attachments away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400"/>
              <a:t>... and plans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400"/>
              <a:t>	Plan 0: do 1 - 2 - 3 - 5 in that order. when the dust bag gets full do 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400"/>
              <a:t>	Plan 3: do any of 3.1, 3.2 or 3.3 in any order depending</a:t>
            </a:r>
            <a:br>
              <a:rPr lang="en-GB" altLang="en-US" sz="1400"/>
            </a:br>
            <a:r>
              <a:rPr lang="en-GB" altLang="en-US" sz="1400"/>
              <a:t>		  on which rooms need cleaning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400" b="1"/>
              <a:t>N.B. only the plans denote order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81BFF01-5B39-D352-E18C-3E541F095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Generating the hierarchy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81D441E-83D5-9B0D-1F01-4D6DC1E3E3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buFontTx/>
              <a:buNone/>
            </a:pPr>
            <a:r>
              <a:rPr lang="en-GB" altLang="en-US" sz="2400"/>
              <a:t>1 	get list of tasks</a:t>
            </a:r>
          </a:p>
          <a:p>
            <a:pPr marL="381000" indent="-381000" eaLnBrk="1" hangingPunct="1">
              <a:buFontTx/>
              <a:buNone/>
            </a:pPr>
            <a:r>
              <a:rPr lang="en-GB" altLang="en-US" sz="2400"/>
              <a:t>2 	group tasks into higher level tasks</a:t>
            </a:r>
          </a:p>
          <a:p>
            <a:pPr marL="381000" indent="-381000" eaLnBrk="1" hangingPunct="1">
              <a:buFontTx/>
              <a:buNone/>
            </a:pPr>
            <a:r>
              <a:rPr lang="en-GB" altLang="en-US" sz="2400"/>
              <a:t>3 	decompose lowest level tasks further</a:t>
            </a:r>
          </a:p>
          <a:p>
            <a:pPr marL="381000" indent="-381000" eaLnBrk="1" hangingPunct="1">
              <a:buFontTx/>
              <a:buNone/>
            </a:pPr>
            <a:endParaRPr lang="en-GB" altLang="en-US" sz="2400"/>
          </a:p>
          <a:p>
            <a:pPr marL="381000" indent="-381000" eaLnBrk="1" hangingPunct="1">
              <a:buFontTx/>
              <a:buNone/>
            </a:pPr>
            <a:r>
              <a:rPr lang="en-GB" altLang="en-US" sz="2400"/>
              <a:t>Stopping rules</a:t>
            </a:r>
            <a:br>
              <a:rPr lang="en-GB" altLang="en-US" sz="2400"/>
            </a:br>
            <a:r>
              <a:rPr lang="en-GB" altLang="en-US" sz="2000"/>
              <a:t>How do we know when to stop?</a:t>
            </a:r>
            <a:br>
              <a:rPr lang="en-GB" altLang="en-US" sz="2000"/>
            </a:br>
            <a:r>
              <a:rPr lang="en-GB" altLang="en-US" sz="2000"/>
              <a:t>Is “empty the dust bag” simple enough?</a:t>
            </a:r>
            <a:br>
              <a:rPr lang="en-GB" altLang="en-US" sz="2000"/>
            </a:br>
            <a:r>
              <a:rPr lang="en-GB" altLang="en-US" sz="2000"/>
              <a:t>Purpose: expand only relevant tasks</a:t>
            </a:r>
            <a:br>
              <a:rPr lang="en-GB" altLang="en-US" sz="2000"/>
            </a:br>
            <a:r>
              <a:rPr lang="en-GB" altLang="en-US" sz="2000"/>
              <a:t>Motor actions: lowest sensible level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2967A92-2A4D-837B-10F3-05AF9A5D1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Diagrammatic HTA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7B1BF7B6-E22A-4A14-5F94-DE6B5F666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606550"/>
          <a:ext cx="7848600" cy="525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itmap Image" r:id="rId3" imgW="6961905" imgH="4657143" progId="Paint.Picture">
                  <p:embed/>
                </p:oleObj>
              </mc:Choice>
              <mc:Fallback>
                <p:oleObj name="Bitmap Image" r:id="rId3" imgW="6961905" imgH="4657143" progId="Paint.Picture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:a16="http://schemas.microsoft.com/office/drawing/2014/main" id="{7B1BF7B6-E22A-4A14-5F94-DE6B5F666C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06550"/>
                        <a:ext cx="7848600" cy="525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A3A5861-BBEF-69C4-5C09-14B1EE202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3000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There are many different techniques, focussing on different aspects of task:</a:t>
            </a:r>
            <a:b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D9FDA-6ED4-C31B-7394-53CC228E13BD}"/>
              </a:ext>
            </a:extLst>
          </p:cNvPr>
          <p:cNvSpPr txBox="1"/>
          <p:nvPr/>
        </p:nvSpPr>
        <p:spPr>
          <a:xfrm>
            <a:off x="685800" y="1539875"/>
            <a:ext cx="6181725" cy="4278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 of interest (time, movement, goals hierarchy, or the task hierarchy),</a:t>
            </a: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ease of learning,</a:t>
            </a: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knowledge required, and</a:t>
            </a:r>
          </a:p>
          <a:p>
            <a:pPr marL="457200" indent="-457200">
              <a:buFont typeface="Wingdings" panose="05000000000000000000" pitchFamily="2" charset="2"/>
              <a:buChar char="q"/>
              <a:defRPr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user's conceptual representation of the task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A394E4E-2B86-993F-D78F-36B78285B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The goals of task analysis vary too, covering such things as:</a:t>
            </a:r>
            <a:b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altLang="en-US"/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F9C00D6D-F599-1A7A-4F37-1606CA8B9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24025"/>
            <a:ext cx="8229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3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predicting usability of a new system,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explaining previous error and error patterns,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assessing changes in job requirements,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36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assessing system complexity.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1EC0E6E-AA78-F82C-53F4-2B497F07E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295400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task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 is a very nebulous term and needs to be set in the context of many other things that people do, such as:</a:t>
            </a:r>
            <a:b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US" altLang="en-US"/>
          </a:p>
        </p:txBody>
      </p:sp>
      <p:sp>
        <p:nvSpPr>
          <p:cNvPr id="21507" name="TextBox 3">
            <a:extLst>
              <a:ext uri="{FF2B5EF4-FFF2-40B4-BE49-F238E27FC236}">
                <a16:creationId xmlns:a16="http://schemas.microsoft.com/office/drawing/2014/main" id="{F875DB4A-0EF2-5950-653C-C79F25612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45783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work,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activities,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tasks,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operations,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actions.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3">
            <a:extLst>
              <a:ext uri="{FF2B5EF4-FFF2-40B4-BE49-F238E27FC236}">
                <a16:creationId xmlns:a16="http://schemas.microsoft.com/office/drawing/2014/main" id="{FB1E307E-1C34-EACF-B511-23432FAFC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371600"/>
            <a:ext cx="86106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The Use of Task Analysis in Human Factors</a:t>
            </a:r>
          </a:p>
          <a:p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Task analysis has two key roles in human factors:</a:t>
            </a:r>
          </a:p>
          <a:p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1. enable us to describe and understand behaviour - especially given that actual and supposed behaviour in organisations is different.</a:t>
            </a:r>
          </a:p>
          <a:p>
            <a:pPr lvl="1"/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2.Let us to understand how well a new system 'fits' the old system. Given a task analysis of how people currently do a task, or would conceive of doing the task we can ask how much that overlaps with the formal analysis of how it should be done in the new system.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F86DD47-AEFD-7248-8DBD-8E052D7E14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Ways to 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96834-F02B-0288-E8F9-0A87BA0E4D27}"/>
              </a:ext>
            </a:extLst>
          </p:cNvPr>
          <p:cNvSpPr txBox="1"/>
          <p:nvPr/>
        </p:nvSpPr>
        <p:spPr>
          <a:xfrm>
            <a:off x="1066800" y="2057400"/>
            <a:ext cx="609600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Hierarchal Task analysis</a:t>
            </a:r>
          </a:p>
          <a:p>
            <a:pPr>
              <a:defRPr/>
            </a:pPr>
            <a:r>
              <a:rPr lang="en-US" dirty="0"/>
              <a:t>Logical Task analysis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Cognitive Task Analysis</a:t>
            </a: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GOAMS</a:t>
            </a:r>
          </a:p>
          <a:p>
            <a:pPr marL="342900" indent="-342900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KLMS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448E-A594-6C83-AE9A-B5F7CBAC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71450"/>
            <a:ext cx="8259762" cy="1017588"/>
          </a:xfrm>
        </p:spPr>
        <p:txBody>
          <a:bodyPr rtlCol="0"/>
          <a:lstStyle/>
          <a:p>
            <a:pPr defTabSz="914378"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AA07C0BB-430D-47C2-C54E-F756F9B3D2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1650" y="1524000"/>
            <a:ext cx="8243888" cy="48085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3000">
                <a:solidFill>
                  <a:srgbClr val="FF0000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t>The notion of a ‘task’ has been central to work in human–computer interaction since the subject started. </a:t>
            </a:r>
          </a:p>
          <a:p>
            <a:pPr>
              <a:lnSpc>
                <a:spcPct val="120000"/>
              </a:lnSpc>
            </a:pPr>
            <a:r>
              <a:rPr lang="en-US" altLang="en-US" sz="3000">
                <a:latin typeface="Verdana" panose="020B0604030504040204" pitchFamily="34" charset="0"/>
                <a:cs typeface="Times New Roman" panose="02020603050405020304" pitchFamily="18" charset="0"/>
              </a:rPr>
              <a:t>Undertaking a task analysis is a very useful technique – or rather set of techniques – for understanding people and how they carry out their work.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3D19-8640-1941-AB91-21E6F177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171450"/>
            <a:ext cx="8259762" cy="1017588"/>
          </a:xfrm>
        </p:spPr>
        <p:txBody>
          <a:bodyPr rtlCol="0"/>
          <a:lstStyle/>
          <a:p>
            <a:pPr defTabSz="914378" fontAlgn="auto"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B995-41CB-8E84-4959-FCD6196C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342892" indent="-342892" defTabSz="914378" fontAlgn="auto">
              <a:spcAft>
                <a:spcPts val="0"/>
              </a:spcAft>
              <a:defRPr/>
            </a:pPr>
            <a:r>
              <a:rPr lang="en-US" sz="3000" dirty="0">
                <a:latin typeface="Verdana" pitchFamily="34" charset="0"/>
                <a:cs typeface="Times New Roman" pitchFamily="18" charset="0"/>
              </a:rPr>
              <a:t>Looking at the tasks that people do, or the tasks that they will have to do because of some redesigned system, is a necessary part of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Verdana" pitchFamily="34" charset="0"/>
                <a:cs typeface="Times New Roman" pitchFamily="18" charset="0"/>
              </a:rPr>
              <a:t>human-</a:t>
            </a:r>
            <a:r>
              <a:rPr lang="en-US" sz="3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Verdana" pitchFamily="34" charset="0"/>
                <a:cs typeface="Times New Roman" pitchFamily="18" charset="0"/>
              </a:rPr>
              <a:t>centred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Verdana" pitchFamily="34" charset="0"/>
                <a:cs typeface="Times New Roman" pitchFamily="18" charset="0"/>
              </a:rPr>
              <a:t> design.</a:t>
            </a:r>
          </a:p>
          <a:p>
            <a:pPr marL="342892" indent="-342892" defTabSz="914378"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496664C-F728-6573-8C15-AE4F8005E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What is Task Analysis?</a:t>
            </a:r>
            <a:endParaRPr lang="en-GB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B8C52A9-957D-1C3C-0FAC-75BC94DFA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endParaRPr lang="en-US" altLang="en-US" sz="32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3200"/>
              <a:t>Methods to analyse people's jobs: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800"/>
              <a:t>what people do</a:t>
            </a:r>
            <a:endParaRPr lang="en-GB" altLang="en-US" sz="2800"/>
          </a:p>
          <a:p>
            <a:pPr lvl="1" eaLnBrk="1" hangingPunct="1">
              <a:spcBef>
                <a:spcPct val="50000"/>
              </a:spcBef>
            </a:pPr>
            <a:r>
              <a:rPr lang="en-US" altLang="en-US" sz="2800"/>
              <a:t>what things they work with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sz="2800"/>
              <a:t>what they must know</a:t>
            </a:r>
          </a:p>
          <a:p>
            <a:pPr lvl="1" eaLnBrk="1" hangingPunct="1">
              <a:spcBef>
                <a:spcPct val="50000"/>
              </a:spcBef>
            </a:pPr>
            <a:endParaRPr lang="en-GB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3B0A083-9A1D-2998-B0A8-697CF945C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  <a:endParaRPr lang="en-GB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C51B259-9211-C746-25E1-CBFFC20DE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in order to clean the house</a:t>
            </a:r>
          </a:p>
          <a:p>
            <a:pPr lvl="2" eaLnBrk="1" hangingPunct="1"/>
            <a:r>
              <a:rPr lang="en-US" altLang="en-US" sz="1800"/>
              <a:t>get the vacuum cleaner out</a:t>
            </a:r>
            <a:r>
              <a:rPr lang="en-GB" altLang="en-US" sz="1800"/>
              <a:t> </a:t>
            </a:r>
          </a:p>
          <a:p>
            <a:pPr lvl="2" eaLnBrk="1" hangingPunct="1"/>
            <a:r>
              <a:rPr lang="en-GB" altLang="en-US" sz="1800"/>
              <a:t>fix </a:t>
            </a:r>
            <a:r>
              <a:rPr lang="en-US" altLang="en-US" sz="1800"/>
              <a:t>the appropriate attachments</a:t>
            </a:r>
          </a:p>
          <a:p>
            <a:pPr lvl="2" eaLnBrk="1" hangingPunct="1"/>
            <a:r>
              <a:rPr lang="en-US" altLang="en-US" sz="1800"/>
              <a:t>clean the rooms</a:t>
            </a:r>
          </a:p>
          <a:p>
            <a:pPr lvl="2" eaLnBrk="1" hangingPunct="1"/>
            <a:r>
              <a:rPr lang="en-US" altLang="en-US" sz="1800"/>
              <a:t>when the dust bag gets full, empty it</a:t>
            </a:r>
          </a:p>
          <a:p>
            <a:pPr lvl="2" eaLnBrk="1" hangingPunct="1"/>
            <a:r>
              <a:rPr lang="en-US" altLang="en-US" sz="1800"/>
              <a:t>put the vacuum cleaner and tools away</a:t>
            </a:r>
          </a:p>
          <a:p>
            <a:pPr lvl="2" eaLnBrk="1" hangingPunct="1"/>
            <a:endParaRPr lang="en-US" altLang="en-US" sz="1800"/>
          </a:p>
          <a:p>
            <a:pPr eaLnBrk="1" hangingPunct="1"/>
            <a:r>
              <a:rPr lang="en-US" altLang="en-US" sz="2400"/>
              <a:t>must know about:</a:t>
            </a:r>
          </a:p>
          <a:p>
            <a:pPr lvl="2" eaLnBrk="1" hangingPunct="1"/>
            <a:r>
              <a:rPr lang="en-US" altLang="en-US" sz="1800"/>
              <a:t>vacuum cleaners, their attachments,</a:t>
            </a:r>
            <a:r>
              <a:rPr lang="en-GB" altLang="en-US" sz="1800"/>
              <a:t> </a:t>
            </a:r>
            <a:r>
              <a:rPr lang="en-US" altLang="en-US" sz="1800"/>
              <a:t>dust bags, </a:t>
            </a:r>
            <a:br>
              <a:rPr lang="en-US" altLang="en-US" sz="1800"/>
            </a:br>
            <a:r>
              <a:rPr lang="en-US" altLang="en-US" sz="1800"/>
              <a:t>cupboards, rooms etc.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B377BEE-0F2C-1AB4-0D60-2840BEAF9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Approaches to task analysi</a:t>
            </a:r>
            <a:r>
              <a:rPr lang="en-GB" altLang="en-US"/>
              <a:t>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F7270A6-6819-C180-325D-2C9C77DC8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4163" indent="-284163" defTabSz="663575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en-US" sz="2000"/>
              <a:t>Task decomposition</a:t>
            </a:r>
          </a:p>
          <a:p>
            <a:pPr marL="858838" lvl="1" indent="-384175" defTabSz="663575" eaLnBrk="1" hangingPunct="1">
              <a:lnSpc>
                <a:spcPct val="90000"/>
              </a:lnSpc>
            </a:pPr>
            <a:r>
              <a:rPr lang="en-US" altLang="en-US" sz="1800"/>
              <a:t>splitting task into (ordered) subtasks</a:t>
            </a:r>
          </a:p>
          <a:p>
            <a:pPr marL="284163" indent="-284163" defTabSz="663575" eaLnBrk="1" hangingPunct="1">
              <a:lnSpc>
                <a:spcPct val="90000"/>
              </a:lnSpc>
            </a:pPr>
            <a:endParaRPr lang="en-US" altLang="en-US" sz="1000"/>
          </a:p>
          <a:p>
            <a:pPr marL="284163" indent="-284163" defTabSz="663575" eaLnBrk="1" hangingPunct="1">
              <a:lnSpc>
                <a:spcPct val="90000"/>
              </a:lnSpc>
            </a:pPr>
            <a:r>
              <a:rPr lang="en-US" altLang="en-US" sz="2000"/>
              <a:t>Knowledge based techniques</a:t>
            </a:r>
          </a:p>
          <a:p>
            <a:pPr marL="858838" lvl="1" indent="-384175" defTabSz="663575" eaLnBrk="1" hangingPunct="1">
              <a:lnSpc>
                <a:spcPct val="90000"/>
              </a:lnSpc>
            </a:pPr>
            <a:r>
              <a:rPr lang="en-US" altLang="en-US" sz="1800"/>
              <a:t>what the user knows about the task</a:t>
            </a:r>
            <a:br>
              <a:rPr lang="en-US" altLang="en-US" sz="1800"/>
            </a:br>
            <a:r>
              <a:rPr lang="en-US" altLang="en-US" sz="1800"/>
              <a:t>and how it is organised</a:t>
            </a:r>
          </a:p>
          <a:p>
            <a:pPr marL="284163" indent="-284163" defTabSz="663575" eaLnBrk="1" hangingPunct="1">
              <a:lnSpc>
                <a:spcPct val="90000"/>
              </a:lnSpc>
            </a:pPr>
            <a:endParaRPr lang="en-US" altLang="en-US" sz="1000"/>
          </a:p>
          <a:p>
            <a:pPr marL="284163" indent="-284163" defTabSz="663575" eaLnBrk="1" hangingPunct="1">
              <a:lnSpc>
                <a:spcPct val="90000"/>
              </a:lnSpc>
            </a:pPr>
            <a:r>
              <a:rPr lang="en-US" altLang="en-US" sz="2000"/>
              <a:t>Entity/object  based analysis</a:t>
            </a:r>
          </a:p>
          <a:p>
            <a:pPr marL="858838" lvl="1" indent="-384175" defTabSz="663575" eaLnBrk="1" hangingPunct="1">
              <a:lnSpc>
                <a:spcPct val="90000"/>
              </a:lnSpc>
            </a:pPr>
            <a:r>
              <a:rPr lang="en-US" altLang="en-US" sz="1800"/>
              <a:t>relationships between objects, actions and the people who perform them</a:t>
            </a:r>
          </a:p>
          <a:p>
            <a:pPr marL="284163" indent="-284163" defTabSz="663575" eaLnBrk="1" hangingPunct="1">
              <a:lnSpc>
                <a:spcPct val="90000"/>
              </a:lnSpc>
            </a:pPr>
            <a:endParaRPr lang="en-GB" altLang="en-US" sz="2000"/>
          </a:p>
          <a:p>
            <a:pPr marL="284163" indent="-284163" defTabSz="663575" eaLnBrk="1" hangingPunct="1">
              <a:lnSpc>
                <a:spcPct val="90000"/>
              </a:lnSpc>
            </a:pPr>
            <a:r>
              <a:rPr lang="en-US" altLang="en-US" sz="2000"/>
              <a:t>lots of different notations/techniques</a:t>
            </a:r>
            <a:endParaRPr lang="en-GB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1800F67-D132-7EF1-5A7A-5772D9CA4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general method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88E2D97-667E-3F87-04EB-9F2F3D92F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 eaLnBrk="1" hangingPunct="1">
              <a:spcBef>
                <a:spcPct val="50000"/>
              </a:spcBef>
            </a:pPr>
            <a:endParaRPr lang="en-US" altLang="en-US" sz="2400"/>
          </a:p>
          <a:p>
            <a:pPr marL="292100" indent="-292100" eaLnBrk="1" hangingPunct="1">
              <a:spcBef>
                <a:spcPct val="50000"/>
              </a:spcBef>
            </a:pPr>
            <a:r>
              <a:rPr lang="en-US" altLang="en-US" sz="2400"/>
              <a:t>observe</a:t>
            </a:r>
          </a:p>
          <a:p>
            <a:pPr marL="2216150" lvl="4" eaLnBrk="1" hangingPunct="1">
              <a:spcBef>
                <a:spcPct val="50000"/>
              </a:spcBef>
            </a:pPr>
            <a:endParaRPr lang="en-GB" altLang="en-US" sz="1600"/>
          </a:p>
          <a:p>
            <a:pPr marL="292100" indent="-292100" eaLnBrk="1" hangingPunct="1">
              <a:spcBef>
                <a:spcPct val="50000"/>
              </a:spcBef>
            </a:pPr>
            <a:r>
              <a:rPr lang="en-GB" altLang="en-US" sz="2400"/>
              <a:t>collect </a:t>
            </a:r>
            <a:r>
              <a:rPr lang="en-US" altLang="en-US" sz="2400"/>
              <a:t>unstructured lists of words and actions</a:t>
            </a:r>
          </a:p>
          <a:p>
            <a:pPr marL="2216150" lvl="4" eaLnBrk="1" hangingPunct="1">
              <a:spcBef>
                <a:spcPct val="50000"/>
              </a:spcBef>
            </a:pPr>
            <a:endParaRPr lang="en-US" altLang="en-US" sz="1600"/>
          </a:p>
          <a:p>
            <a:pPr marL="292100" indent="-292100" eaLnBrk="1" hangingPunct="1">
              <a:spcBef>
                <a:spcPct val="50000"/>
              </a:spcBef>
            </a:pPr>
            <a:r>
              <a:rPr lang="en-US" altLang="en-US" sz="2400"/>
              <a:t>organize</a:t>
            </a:r>
            <a:r>
              <a:rPr lang="en-GB" altLang="en-US" sz="2400"/>
              <a:t> </a:t>
            </a:r>
            <a:r>
              <a:rPr lang="en-US" altLang="en-US" sz="2400"/>
              <a:t>using notation or diagrams</a:t>
            </a:r>
            <a:endParaRPr lang="en-GB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C36BFA2-F4B7-F88B-E23F-815E66083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6858000" cy="1143000"/>
          </a:xfrm>
        </p:spPr>
        <p:txBody>
          <a:bodyPr/>
          <a:lstStyle/>
          <a:p>
            <a:pPr eaLnBrk="1" hangingPunct="1"/>
            <a:r>
              <a:rPr lang="en-US" altLang="en-US"/>
              <a:t>Di</a:t>
            </a:r>
            <a:r>
              <a:rPr lang="en-GB" altLang="en-US"/>
              <a:t>ffe</a:t>
            </a:r>
            <a:r>
              <a:rPr lang="en-US" altLang="en-US"/>
              <a:t>rences from other techniques</a:t>
            </a:r>
            <a:endParaRPr lang="en-GB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372231-499A-F21E-6734-1E91AB70D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350" indent="-6350" algn="ctr" eaLnBrk="1" hangingPunct="1">
              <a:spcBef>
                <a:spcPct val="50000"/>
              </a:spcBef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endParaRPr lang="en-US" altLang="en-US" sz="1800"/>
          </a:p>
          <a:p>
            <a:pPr marL="6350" indent="-6350" algn="ctr" eaLnBrk="1" hangingPunct="1">
              <a:spcBef>
                <a:spcPct val="50000"/>
              </a:spcBef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endParaRPr lang="en-US" altLang="en-US" sz="1800"/>
          </a:p>
          <a:p>
            <a:pPr marL="6350" indent="-6350" eaLnBrk="1" hangingPunct="1">
              <a:spcBef>
                <a:spcPct val="50000"/>
              </a:spcBef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r>
              <a:rPr lang="en-US" altLang="en-US" sz="1800"/>
              <a:t>		</a:t>
            </a:r>
            <a:r>
              <a:rPr lang="en-US" altLang="en-US" sz="1800" b="1"/>
              <a:t>Systems analysis	vs.	Task analysis</a:t>
            </a:r>
            <a:endParaRPr lang="en-US" altLang="en-US" sz="1800"/>
          </a:p>
          <a:p>
            <a:pPr marL="6350" indent="-6350" eaLnBrk="1" hangingPunct="1">
              <a:spcBef>
                <a:spcPct val="50000"/>
              </a:spcBef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r>
              <a:rPr lang="en-US" altLang="en-US" sz="1800"/>
              <a:t>		system design	-  focus  -	the user</a:t>
            </a:r>
          </a:p>
          <a:p>
            <a:pPr marL="6350" indent="-6350" eaLnBrk="1" hangingPunct="1">
              <a:spcBef>
                <a:spcPct val="50000"/>
              </a:spcBef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endParaRPr lang="en-US" altLang="en-US" sz="1800"/>
          </a:p>
          <a:p>
            <a:pPr marL="6350" indent="-6350" eaLnBrk="1" hangingPunct="1">
              <a:spcBef>
                <a:spcPct val="50000"/>
              </a:spcBef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r>
              <a:rPr lang="en-US" altLang="en-US" sz="1800"/>
              <a:t>		</a:t>
            </a:r>
            <a:r>
              <a:rPr lang="en-US" altLang="en-US" sz="1800" b="1"/>
              <a:t>Cognitive models	vs.	Task analysis</a:t>
            </a:r>
            <a:endParaRPr lang="en-US" altLang="en-US" sz="1800"/>
          </a:p>
          <a:p>
            <a:pPr marL="6350" indent="-6350" eaLnBrk="1" hangingPunct="1">
              <a:spcBef>
                <a:spcPct val="50000"/>
              </a:spcBef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r>
              <a:rPr lang="en-US" altLang="en-US" sz="1800"/>
              <a:t>		internal mental state	-  focus  -	 external actions</a:t>
            </a:r>
          </a:p>
          <a:p>
            <a:pPr marL="6350" indent="-6350" eaLnBrk="1" hangingPunct="1">
              <a:spcBef>
                <a:spcPct val="50000"/>
              </a:spcBef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r>
              <a:rPr lang="en-US" altLang="en-US" sz="1800"/>
              <a:t>		practiced `unit' task	-  focus  -	 whole job</a:t>
            </a:r>
          </a:p>
          <a:p>
            <a:pPr marL="6350" indent="-6350" eaLnBrk="1" hangingPunct="1">
              <a:spcBef>
                <a:spcPct val="50000"/>
              </a:spcBef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endParaRPr lang="en-US" altLang="en-US" sz="1800"/>
          </a:p>
          <a:p>
            <a:pPr marL="6350" indent="-6350" algn="ctr" eaLnBrk="1" hangingPunct="1">
              <a:buFontTx/>
              <a:buNone/>
              <a:tabLst>
                <a:tab pos="3236913" algn="r"/>
                <a:tab pos="3997325" algn="ctr"/>
                <a:tab pos="4768850" algn="l"/>
              </a:tabLst>
            </a:pPr>
            <a:endParaRPr lang="en-GB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349DCCF-A2DC-74DB-D22B-86EFEE116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Task Decomposition</a:t>
            </a:r>
            <a:endParaRPr lang="en-GB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CABAEF2-B985-B71D-5296-1FC249D76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68325" indent="-568325" eaLnBrk="1" hangingPunct="1">
              <a:buFontTx/>
              <a:buNone/>
            </a:pPr>
            <a:r>
              <a:rPr lang="en-US" altLang="en-US" sz="2400"/>
              <a:t>Aims:</a:t>
            </a:r>
            <a:br>
              <a:rPr lang="en-US" altLang="en-US" sz="2400"/>
            </a:br>
            <a:r>
              <a:rPr lang="en-US" altLang="en-US" sz="2000"/>
              <a:t>describe the actions people do</a:t>
            </a:r>
            <a:br>
              <a:rPr lang="en-US" altLang="en-US" sz="2000"/>
            </a:br>
            <a:r>
              <a:rPr lang="en-US" altLang="en-US" sz="2000"/>
              <a:t>structure them within task subtask</a:t>
            </a:r>
            <a:r>
              <a:rPr lang="en-GB" altLang="en-US" sz="2000"/>
              <a:t> h</a:t>
            </a:r>
            <a:r>
              <a:rPr lang="en-US" altLang="en-US" sz="2000"/>
              <a:t>ierarchy</a:t>
            </a:r>
            <a:br>
              <a:rPr lang="en-US" altLang="en-US" sz="2000"/>
            </a:br>
            <a:r>
              <a:rPr lang="en-US" altLang="en-US" sz="2000"/>
              <a:t>describe order of subtasks</a:t>
            </a:r>
          </a:p>
          <a:p>
            <a:pPr marL="568325" indent="-568325" eaLnBrk="1" hangingPunct="1">
              <a:buFontTx/>
              <a:buNone/>
            </a:pPr>
            <a:endParaRPr lang="en-US" altLang="en-US" sz="1200"/>
          </a:p>
          <a:p>
            <a:pPr marL="568325" indent="-568325" eaLnBrk="1" hangingPunct="1">
              <a:buFontTx/>
              <a:buNone/>
            </a:pPr>
            <a:r>
              <a:rPr lang="en-US" altLang="en-US" sz="2400"/>
              <a:t>Variants:</a:t>
            </a:r>
            <a:br>
              <a:rPr lang="en-US" altLang="en-US" sz="2400"/>
            </a:br>
            <a:r>
              <a:rPr lang="en-US" altLang="en-US" sz="2000"/>
              <a:t>Hierarchical Task Analysis (HTA)</a:t>
            </a:r>
            <a:br>
              <a:rPr lang="en-US" altLang="en-US" sz="2000"/>
            </a:br>
            <a:r>
              <a:rPr lang="en-US" altLang="en-US" sz="2000"/>
              <a:t>		</a:t>
            </a:r>
            <a:r>
              <a:rPr lang="en-US" altLang="en-US" sz="1800"/>
              <a:t>most common </a:t>
            </a:r>
            <a:br>
              <a:rPr lang="en-US" altLang="en-US" sz="1800"/>
            </a:br>
            <a:r>
              <a:rPr lang="en-US" altLang="en-US" sz="2000"/>
              <a:t>CTT (CNUCE, Pisa)</a:t>
            </a:r>
            <a:br>
              <a:rPr lang="en-US" altLang="en-US" sz="2000"/>
            </a:br>
            <a:r>
              <a:rPr lang="en-US" altLang="en-US" sz="2000"/>
              <a:t>		</a:t>
            </a:r>
            <a:r>
              <a:rPr lang="en-US" altLang="en-US" sz="1800"/>
              <a:t>uses LOTOS temporal operators</a:t>
            </a:r>
            <a:endParaRPr lang="en-GB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DEEB3ED6-43F7-4EBA-92D5-BBF7CEF64D67}" vid="{5F01E40A-270C-45C8-A4C5-94AF877F98B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783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Blank</vt:lpstr>
      <vt:lpstr>Theme3</vt:lpstr>
      <vt:lpstr>TASK Analysis:</vt:lpstr>
      <vt:lpstr>PowerPoint Presentation</vt:lpstr>
      <vt:lpstr>PowerPoint Presentation</vt:lpstr>
      <vt:lpstr>What is Task Analysis?</vt:lpstr>
      <vt:lpstr>An Example</vt:lpstr>
      <vt:lpstr>Approaches to task analysis</vt:lpstr>
      <vt:lpstr>general method</vt:lpstr>
      <vt:lpstr>Differences from other techniques</vt:lpstr>
      <vt:lpstr>Task Decomposition</vt:lpstr>
      <vt:lpstr>Textual HTA description</vt:lpstr>
      <vt:lpstr>Generating the hierarchy</vt:lpstr>
      <vt:lpstr>Diagrammatic HTA</vt:lpstr>
      <vt:lpstr>There are many different techniques, focussing on different aspects of task: </vt:lpstr>
      <vt:lpstr>The goals of task analysis vary too, covering such things as: </vt:lpstr>
      <vt:lpstr>task is a very nebulous term and needs to be set in the context of many other things that people do, such as: </vt:lpstr>
      <vt:lpstr>PowerPoint Presentation</vt:lpstr>
      <vt:lpstr>Ways to TA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itx BUNNY</cp:lastModifiedBy>
  <cp:revision>15</cp:revision>
  <dcterms:created xsi:type="dcterms:W3CDTF">2003-08-07T14:10:51Z</dcterms:created>
  <dcterms:modified xsi:type="dcterms:W3CDTF">2023-05-18T18:25:29Z</dcterms:modified>
</cp:coreProperties>
</file>