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PT Sans Narrow"/>
      <p:regular r:id="rId36"/>
      <p:bold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A50268-1311-48EC-A386-4BFDF03676A8}">
  <a:tblStyle styleId="{5EA50268-1311-48EC-A386-4BFDF03676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4.xml"/><Relationship Id="rId41" Type="http://schemas.openxmlformats.org/officeDocument/2006/relationships/font" Target="fonts/OpenSans-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TSansNarrow-bold.fntdata"/><Relationship Id="rId14" Type="http://schemas.openxmlformats.org/officeDocument/2006/relationships/slide" Target="slides/slide8.xml"/><Relationship Id="rId36" Type="http://schemas.openxmlformats.org/officeDocument/2006/relationships/font" Target="fonts/PTSansNarrow-regular.fntdata"/><Relationship Id="rId17" Type="http://schemas.openxmlformats.org/officeDocument/2006/relationships/slide" Target="slides/slide11.xml"/><Relationship Id="rId39" Type="http://schemas.openxmlformats.org/officeDocument/2006/relationships/font" Target="fonts/OpenSans-bold.fntdata"/><Relationship Id="rId16" Type="http://schemas.openxmlformats.org/officeDocument/2006/relationships/slide" Target="slides/slide10.xml"/><Relationship Id="rId38" Type="http://schemas.openxmlformats.org/officeDocument/2006/relationships/font" Target="fonts/Open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e0565af9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e0565af9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e0565af9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e0565af9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e0565af9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e0565af9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e0565af9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e0565af9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e0565af9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e0565af9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e0565af9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e0565af9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e0565af9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e0565af9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e0565af9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e0565af9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e0565af9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e0565af9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e0565af9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e0565af9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1382da0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1382da0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e0565af9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e0565af9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f133656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9f133656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f133656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f133656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e0565af9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e0565af9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e0565af93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e0565af93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e0565af9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e0565af9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1382da08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1382da08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1382da08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1382da08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1382da08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1382da08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9e0565af9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9e0565af9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1382da08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1382da08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e0565af9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e0565af9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e0565af9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e0565af9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e0565af9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e0565af9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e0565af9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e0565af9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e0565af9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e0565af9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e0565af9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e0565af9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Javascript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Ms. Nabeela Bibi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JavaScript Print</a:t>
            </a:r>
            <a:endParaRPr/>
          </a:p>
        </p:txBody>
      </p:sp>
      <p:sp>
        <p:nvSpPr>
          <p:cNvPr id="125" name="Google Shape;125;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JavaScript does not have any print object or print methods.</a:t>
            </a:r>
            <a:endParaRPr/>
          </a:p>
          <a:p>
            <a:pPr indent="-342900" lvl="0" marL="457200" rtl="0" algn="l">
              <a:spcBef>
                <a:spcPts val="0"/>
              </a:spcBef>
              <a:spcAft>
                <a:spcPts val="0"/>
              </a:spcAft>
              <a:buSzPts val="1800"/>
              <a:buChar char="●"/>
            </a:pPr>
            <a:r>
              <a:rPr lang="en"/>
              <a:t>You cannot access output devices from JavaScript.</a:t>
            </a:r>
            <a:endParaRPr/>
          </a:p>
          <a:p>
            <a:pPr indent="-342900" lvl="0" marL="457200" rtl="0" algn="l">
              <a:spcBef>
                <a:spcPts val="0"/>
              </a:spcBef>
              <a:spcAft>
                <a:spcPts val="0"/>
              </a:spcAft>
              <a:buSzPts val="1800"/>
              <a:buChar char="●"/>
            </a:pPr>
            <a:r>
              <a:rPr lang="en"/>
              <a:t>The only exception is that you can call the window.print() method in the browser to print the content of the current window.</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221925" y="289741"/>
            <a:ext cx="6924675" cy="3139933"/>
          </a:xfrm>
          <a:prstGeom prst="rect">
            <a:avLst/>
          </a:prstGeom>
          <a:noFill/>
          <a:ln cap="flat" cmpd="sng" w="9525">
            <a:solidFill>
              <a:schemeClr val="dk2"/>
            </a:solidFill>
            <a:prstDash val="solid"/>
            <a:round/>
            <a:headEnd len="sm" w="sm" type="none"/>
            <a:tailEnd len="sm" w="sm" type="none"/>
          </a:ln>
        </p:spPr>
      </p:pic>
      <p:pic>
        <p:nvPicPr>
          <p:cNvPr id="131" name="Google Shape;131;p23"/>
          <p:cNvPicPr preferRelativeResize="0"/>
          <p:nvPr/>
        </p:nvPicPr>
        <p:blipFill>
          <a:blip r:embed="rId4">
            <a:alphaModFix/>
          </a:blip>
          <a:stretch>
            <a:fillRect/>
          </a:stretch>
        </p:blipFill>
        <p:spPr>
          <a:xfrm>
            <a:off x="5570050" y="3569025"/>
            <a:ext cx="3246470" cy="1409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JavaScript Objects</a:t>
            </a:r>
            <a:endParaRPr/>
          </a:p>
        </p:txBody>
      </p:sp>
      <p:sp>
        <p:nvSpPr>
          <p:cNvPr id="137" name="Google Shape;137;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have already learned that JavaScript variables are containers for data values.</a:t>
            </a:r>
            <a:endParaRPr/>
          </a:p>
          <a:p>
            <a:pPr indent="-342900" lvl="0" marL="457200" rtl="0" algn="l">
              <a:spcBef>
                <a:spcPts val="0"/>
              </a:spcBef>
              <a:spcAft>
                <a:spcPts val="0"/>
              </a:spcAft>
              <a:buSzPts val="1800"/>
              <a:buChar char="●"/>
            </a:pPr>
            <a:r>
              <a:rPr lang="en"/>
              <a:t>The values are written as name:value pairs (name and value separated by a colon).</a:t>
            </a:r>
            <a:endParaRPr/>
          </a:p>
          <a:p>
            <a:pPr indent="-342900" lvl="0" marL="457200" rtl="0" algn="l">
              <a:spcBef>
                <a:spcPts val="0"/>
              </a:spcBef>
              <a:spcAft>
                <a:spcPts val="0"/>
              </a:spcAft>
              <a:buSzPts val="1800"/>
              <a:buChar char="●"/>
            </a:pPr>
            <a:r>
              <a:rPr lang="en"/>
              <a:t>It is a common practice to declare objects with the const keyword.</a:t>
            </a:r>
            <a:endParaRPr/>
          </a:p>
          <a:p>
            <a:pPr indent="-342900" lvl="0" marL="457200" rtl="0" algn="l">
              <a:spcBef>
                <a:spcPts val="0"/>
              </a:spcBef>
              <a:spcAft>
                <a:spcPts val="0"/>
              </a:spcAft>
              <a:buSzPts val="1800"/>
              <a:buChar char="●"/>
            </a:pPr>
            <a:r>
              <a:rPr lang="en"/>
              <a:t>objectName.propertyName or objectName["propertyName"]</a:t>
            </a:r>
            <a:endParaRPr/>
          </a:p>
          <a:p>
            <a:pPr indent="-342900" lvl="0" marL="457200" rtl="0" algn="l">
              <a:spcBef>
                <a:spcPts val="0"/>
              </a:spcBef>
              <a:spcAft>
                <a:spcPts val="0"/>
              </a:spcAft>
              <a:buSzPts val="1800"/>
              <a:buChar char="●"/>
            </a:pPr>
            <a:r>
              <a:rPr lang="en"/>
              <a:t>Objects can also have methods.</a:t>
            </a:r>
            <a:endParaRPr/>
          </a:p>
          <a:p>
            <a:pPr indent="-342900" lvl="0" marL="457200" rtl="0" algn="l">
              <a:spcBef>
                <a:spcPts val="0"/>
              </a:spcBef>
              <a:spcAft>
                <a:spcPts val="0"/>
              </a:spcAft>
              <a:buSzPts val="1800"/>
              <a:buChar char="●"/>
            </a:pPr>
            <a:r>
              <a:rPr lang="en"/>
              <a:t>Methods are actions that can be performed on objects.</a:t>
            </a:r>
            <a:endParaRPr/>
          </a:p>
          <a:p>
            <a:pPr indent="-342900" lvl="0" marL="457200" rtl="0" algn="l">
              <a:spcBef>
                <a:spcPts val="0"/>
              </a:spcBef>
              <a:spcAft>
                <a:spcPts val="0"/>
              </a:spcAft>
              <a:buSzPts val="1800"/>
              <a:buChar char="●"/>
            </a:pPr>
            <a:r>
              <a:rPr lang="en"/>
              <a:t>Methods are stored in properties as function definitions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152400" y="152400"/>
            <a:ext cx="6587199" cy="3515925"/>
          </a:xfrm>
          <a:prstGeom prst="rect">
            <a:avLst/>
          </a:prstGeom>
          <a:noFill/>
          <a:ln cap="flat" cmpd="sng" w="9525">
            <a:solidFill>
              <a:schemeClr val="dk2"/>
            </a:solidFill>
            <a:prstDash val="solid"/>
            <a:round/>
            <a:headEnd len="sm" w="sm" type="none"/>
            <a:tailEnd len="sm" w="sm" type="none"/>
          </a:ln>
        </p:spPr>
      </p:pic>
      <p:pic>
        <p:nvPicPr>
          <p:cNvPr id="143" name="Google Shape;143;p25"/>
          <p:cNvPicPr preferRelativeResize="0"/>
          <p:nvPr/>
        </p:nvPicPr>
        <p:blipFill>
          <a:blip r:embed="rId4">
            <a:alphaModFix/>
          </a:blip>
          <a:stretch>
            <a:fillRect/>
          </a:stretch>
        </p:blipFill>
        <p:spPr>
          <a:xfrm>
            <a:off x="5961675" y="3472525"/>
            <a:ext cx="2590800" cy="1152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JavaScript Events</a:t>
            </a:r>
            <a:endParaRPr/>
          </a:p>
        </p:txBody>
      </p:sp>
      <p:sp>
        <p:nvSpPr>
          <p:cNvPr id="149" name="Google Shape;149;p26"/>
          <p:cNvSpPr txBox="1"/>
          <p:nvPr>
            <p:ph idx="1" type="body"/>
          </p:nvPr>
        </p:nvSpPr>
        <p:spPr>
          <a:xfrm>
            <a:off x="311700" y="1266325"/>
            <a:ext cx="8520600" cy="3616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HTML events are "things" that happen to HTML elements.</a:t>
            </a:r>
            <a:endParaRPr/>
          </a:p>
          <a:p>
            <a:pPr indent="0" lvl="0" marL="0" rtl="0" algn="l">
              <a:spcBef>
                <a:spcPts val="1200"/>
              </a:spcBef>
              <a:spcAft>
                <a:spcPts val="0"/>
              </a:spcAft>
              <a:buNone/>
            </a:pPr>
            <a:r>
              <a:rPr lang="en"/>
              <a:t>When JavaScript is used in HTML pages, JavaScript can "react" on these events.</a:t>
            </a:r>
            <a:endParaRPr/>
          </a:p>
          <a:p>
            <a:pPr indent="0" lvl="0" marL="0" rtl="0" algn="l">
              <a:spcBef>
                <a:spcPts val="1200"/>
              </a:spcBef>
              <a:spcAft>
                <a:spcPts val="0"/>
              </a:spcAft>
              <a:buNone/>
            </a:pPr>
            <a:r>
              <a:rPr lang="en"/>
              <a:t>An HTML event can be something the browser does, or something a user does.</a:t>
            </a:r>
            <a:endParaRPr/>
          </a:p>
          <a:p>
            <a:pPr indent="0" lvl="0" marL="0" rtl="0" algn="l">
              <a:spcBef>
                <a:spcPts val="1200"/>
              </a:spcBef>
              <a:spcAft>
                <a:spcPts val="0"/>
              </a:spcAft>
              <a:buNone/>
            </a:pPr>
            <a:r>
              <a:rPr lang="en"/>
              <a:t>Here are some examples of HTML events:</a:t>
            </a:r>
            <a:endParaRPr/>
          </a:p>
          <a:p>
            <a:pPr indent="-325755" lvl="0" marL="457200" rtl="0" algn="l">
              <a:spcBef>
                <a:spcPts val="1200"/>
              </a:spcBef>
              <a:spcAft>
                <a:spcPts val="0"/>
              </a:spcAft>
              <a:buSzPct val="100000"/>
              <a:buChar char="●"/>
            </a:pPr>
            <a:r>
              <a:rPr lang="en"/>
              <a:t>An HTML web page has finished loading</a:t>
            </a:r>
            <a:endParaRPr/>
          </a:p>
          <a:p>
            <a:pPr indent="-325755" lvl="0" marL="457200" rtl="0" algn="l">
              <a:spcBef>
                <a:spcPts val="0"/>
              </a:spcBef>
              <a:spcAft>
                <a:spcPts val="0"/>
              </a:spcAft>
              <a:buSzPct val="100000"/>
              <a:buChar char="●"/>
            </a:pPr>
            <a:r>
              <a:rPr lang="en"/>
              <a:t>An HTML input field was changed</a:t>
            </a:r>
            <a:endParaRPr/>
          </a:p>
          <a:p>
            <a:pPr indent="-325755" lvl="0" marL="457200" rtl="0" algn="l">
              <a:spcBef>
                <a:spcPts val="0"/>
              </a:spcBef>
              <a:spcAft>
                <a:spcPts val="0"/>
              </a:spcAft>
              <a:buSzPct val="100000"/>
              <a:buChar char="●"/>
            </a:pPr>
            <a:r>
              <a:rPr lang="en"/>
              <a:t>An HTML button was clicked</a:t>
            </a:r>
            <a:endParaRPr/>
          </a:p>
          <a:p>
            <a:pPr indent="0" lvl="0" marL="0" rtl="0" algn="l">
              <a:spcBef>
                <a:spcPts val="1200"/>
              </a:spcBef>
              <a:spcAft>
                <a:spcPts val="0"/>
              </a:spcAft>
              <a:buNone/>
            </a:pPr>
            <a:r>
              <a:rPr lang="en"/>
              <a:t>Often, when events happen, you may want to do something.</a:t>
            </a:r>
            <a:endParaRPr/>
          </a:p>
          <a:p>
            <a:pPr indent="0" lvl="0" marL="0" rtl="0" algn="l">
              <a:spcBef>
                <a:spcPts val="1200"/>
              </a:spcBef>
              <a:spcAft>
                <a:spcPts val="0"/>
              </a:spcAft>
              <a:buNone/>
            </a:pPr>
            <a:r>
              <a:rPr lang="en"/>
              <a:t>JavaScript lets you execute code when events are detected.</a:t>
            </a:r>
            <a:endParaRPr/>
          </a:p>
          <a:p>
            <a:pPr indent="0" lvl="0" marL="0" rtl="0" algn="l">
              <a:spcBef>
                <a:spcPts val="1200"/>
              </a:spcBef>
              <a:spcAft>
                <a:spcPts val="1200"/>
              </a:spcAft>
              <a:buNone/>
            </a:pPr>
            <a:r>
              <a:rPr lang="en"/>
              <a:t>HTML allows event handler attributes, with JavaScript code, to be added to HTML elements.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single quotes: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&lt;element event='some JavaScript'&gt;</a:t>
            </a:r>
            <a:endParaRPr/>
          </a:p>
          <a:p>
            <a:pPr indent="0" lvl="0" marL="0" rtl="0" algn="l">
              <a:spcBef>
                <a:spcPts val="1200"/>
              </a:spcBef>
              <a:spcAft>
                <a:spcPts val="0"/>
              </a:spcAft>
              <a:buNone/>
            </a:pPr>
            <a:r>
              <a:rPr lang="en"/>
              <a:t>With double quotes: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&lt;element event="some JavaScript"&gt;</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8"/>
          <p:cNvPicPr preferRelativeResize="0"/>
          <p:nvPr/>
        </p:nvPicPr>
        <p:blipFill>
          <a:blip r:embed="rId3">
            <a:alphaModFix/>
          </a:blip>
          <a:stretch>
            <a:fillRect/>
          </a:stretch>
        </p:blipFill>
        <p:spPr>
          <a:xfrm>
            <a:off x="152400" y="387375"/>
            <a:ext cx="6286500" cy="2038350"/>
          </a:xfrm>
          <a:prstGeom prst="rect">
            <a:avLst/>
          </a:prstGeom>
          <a:noFill/>
          <a:ln cap="flat" cmpd="sng" w="9525">
            <a:solidFill>
              <a:schemeClr val="dk2"/>
            </a:solidFill>
            <a:prstDash val="solid"/>
            <a:round/>
            <a:headEnd len="sm" w="sm" type="none"/>
            <a:tailEnd len="sm" w="sm" type="none"/>
          </a:ln>
        </p:spPr>
      </p:pic>
      <p:pic>
        <p:nvPicPr>
          <p:cNvPr id="161" name="Google Shape;161;p28"/>
          <p:cNvPicPr preferRelativeResize="0"/>
          <p:nvPr/>
        </p:nvPicPr>
        <p:blipFill>
          <a:blip r:embed="rId4">
            <a:alphaModFix/>
          </a:blip>
          <a:stretch>
            <a:fillRect/>
          </a:stretch>
        </p:blipFill>
        <p:spPr>
          <a:xfrm>
            <a:off x="3298550" y="2572363"/>
            <a:ext cx="1943100" cy="838200"/>
          </a:xfrm>
          <a:prstGeom prst="rect">
            <a:avLst/>
          </a:prstGeom>
          <a:noFill/>
          <a:ln cap="flat" cmpd="sng" w="9525">
            <a:solidFill>
              <a:schemeClr val="dk2"/>
            </a:solidFill>
            <a:prstDash val="solid"/>
            <a:round/>
            <a:headEnd len="sm" w="sm" type="none"/>
            <a:tailEnd len="sm" w="sm" type="none"/>
          </a:ln>
        </p:spPr>
      </p:pic>
      <p:pic>
        <p:nvPicPr>
          <p:cNvPr id="162" name="Google Shape;162;p28"/>
          <p:cNvPicPr preferRelativeResize="0"/>
          <p:nvPr/>
        </p:nvPicPr>
        <p:blipFill>
          <a:blip r:embed="rId5">
            <a:alphaModFix/>
          </a:blip>
          <a:stretch>
            <a:fillRect/>
          </a:stretch>
        </p:blipFill>
        <p:spPr>
          <a:xfrm>
            <a:off x="4663000" y="3557200"/>
            <a:ext cx="4276725" cy="838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HTML Events</a:t>
            </a:r>
            <a:endParaRPr/>
          </a:p>
        </p:txBody>
      </p:sp>
      <p:sp>
        <p:nvSpPr>
          <p:cNvPr id="168" name="Google Shape;168;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69" name="Google Shape;169;p29"/>
          <p:cNvGraphicFramePr/>
          <p:nvPr/>
        </p:nvGraphicFramePr>
        <p:xfrm>
          <a:off x="1083025" y="1760450"/>
          <a:ext cx="3000000" cy="3000000"/>
        </p:xfrm>
        <a:graphic>
          <a:graphicData uri="http://schemas.openxmlformats.org/drawingml/2006/table">
            <a:tbl>
              <a:tblPr>
                <a:noFill/>
                <a:tableStyleId>{5EA50268-1311-48EC-A386-4BFDF03676A8}</a:tableStyleId>
              </a:tblPr>
              <a:tblGrid>
                <a:gridCol w="1974625"/>
                <a:gridCol w="5264375"/>
              </a:tblGrid>
              <a:tr h="381000">
                <a:tc>
                  <a:txBody>
                    <a:bodyPr/>
                    <a:lstStyle/>
                    <a:p>
                      <a:pPr indent="0" lvl="0" marL="0" rtl="0" algn="l">
                        <a:lnSpc>
                          <a:spcPct val="115000"/>
                        </a:lnSpc>
                        <a:spcBef>
                          <a:spcPts val="1500"/>
                        </a:spcBef>
                        <a:spcAft>
                          <a:spcPts val="1500"/>
                        </a:spcAft>
                        <a:buNone/>
                      </a:pPr>
                      <a:r>
                        <a:rPr b="1" lang="en" sz="1150">
                          <a:highlight>
                            <a:srgbClr val="FFFFFF"/>
                          </a:highlight>
                          <a:latin typeface="Verdana"/>
                          <a:ea typeface="Verdana"/>
                          <a:cs typeface="Verdana"/>
                          <a:sym typeface="Verdana"/>
                        </a:rPr>
                        <a:t>Event</a:t>
                      </a:r>
                      <a:endParaRPr b="1" sz="11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b="1" lang="en" sz="1150">
                          <a:highlight>
                            <a:srgbClr val="FFFFFF"/>
                          </a:highlight>
                          <a:latin typeface="Verdana"/>
                          <a:ea typeface="Verdana"/>
                          <a:cs typeface="Verdana"/>
                          <a:sym typeface="Verdana"/>
                        </a:rPr>
                        <a:t>Description</a:t>
                      </a:r>
                      <a:endParaRPr b="1" sz="1150">
                        <a:highlight>
                          <a:srgbClr val="FFFFFF"/>
                        </a:highlight>
                        <a:latin typeface="Verdana"/>
                        <a:ea typeface="Verdana"/>
                        <a:cs typeface="Verdana"/>
                        <a:sym typeface="Verdana"/>
                      </a:endParaRPr>
                    </a:p>
                  </a:txBody>
                  <a:tcPr marT="76200" marB="76200" marR="76200" marL="76200"/>
                </a:tc>
              </a:tr>
              <a:tr h="381000">
                <a:tc>
                  <a:txBody>
                    <a:bodyPr/>
                    <a:lstStyle/>
                    <a:p>
                      <a:pPr indent="0" lvl="0" marL="0" rtl="0" algn="l">
                        <a:lnSpc>
                          <a:spcPct val="115000"/>
                        </a:lnSpc>
                        <a:spcBef>
                          <a:spcPts val="1500"/>
                        </a:spcBef>
                        <a:spcAft>
                          <a:spcPts val="1500"/>
                        </a:spcAft>
                        <a:buNone/>
                      </a:pPr>
                      <a:r>
                        <a:rPr lang="en" sz="1150">
                          <a:highlight>
                            <a:srgbClr val="FFFFFF"/>
                          </a:highlight>
                          <a:latin typeface="Verdana"/>
                          <a:ea typeface="Verdana"/>
                          <a:cs typeface="Verdana"/>
                          <a:sym typeface="Verdana"/>
                        </a:rPr>
                        <a:t>onchange</a:t>
                      </a:r>
                      <a:endParaRPr sz="11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n" sz="1150">
                          <a:highlight>
                            <a:srgbClr val="FFFFFF"/>
                          </a:highlight>
                          <a:latin typeface="Verdana"/>
                          <a:ea typeface="Verdana"/>
                          <a:cs typeface="Verdana"/>
                          <a:sym typeface="Verdana"/>
                        </a:rPr>
                        <a:t>An HTML element has been changed</a:t>
                      </a:r>
                      <a:endParaRPr sz="1150">
                        <a:highlight>
                          <a:srgbClr val="FFFFFF"/>
                        </a:highlight>
                        <a:latin typeface="Verdana"/>
                        <a:ea typeface="Verdana"/>
                        <a:cs typeface="Verdana"/>
                        <a:sym typeface="Verdana"/>
                      </a:endParaRPr>
                    </a:p>
                  </a:txBody>
                  <a:tcPr marT="76200" marB="76200" marR="76200" marL="76200"/>
                </a:tc>
              </a:tr>
              <a:tr h="381000">
                <a:tc>
                  <a:txBody>
                    <a:bodyPr/>
                    <a:lstStyle/>
                    <a:p>
                      <a:pPr indent="0" lvl="0" marL="0" rtl="0" algn="l">
                        <a:lnSpc>
                          <a:spcPct val="115000"/>
                        </a:lnSpc>
                        <a:spcBef>
                          <a:spcPts val="1500"/>
                        </a:spcBef>
                        <a:spcAft>
                          <a:spcPts val="1500"/>
                        </a:spcAft>
                        <a:buNone/>
                      </a:pPr>
                      <a:r>
                        <a:rPr lang="en" sz="1150">
                          <a:highlight>
                            <a:srgbClr val="FFFFFF"/>
                          </a:highlight>
                          <a:latin typeface="Verdana"/>
                          <a:ea typeface="Verdana"/>
                          <a:cs typeface="Verdana"/>
                          <a:sym typeface="Verdana"/>
                        </a:rPr>
                        <a:t>onclick</a:t>
                      </a:r>
                      <a:endParaRPr sz="11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n" sz="1150">
                          <a:highlight>
                            <a:srgbClr val="FFFFFF"/>
                          </a:highlight>
                          <a:latin typeface="Verdana"/>
                          <a:ea typeface="Verdana"/>
                          <a:cs typeface="Verdana"/>
                          <a:sym typeface="Verdana"/>
                        </a:rPr>
                        <a:t>The user clicks an HTML element</a:t>
                      </a:r>
                      <a:endParaRPr sz="1150">
                        <a:highlight>
                          <a:srgbClr val="FFFFFF"/>
                        </a:highlight>
                        <a:latin typeface="Verdana"/>
                        <a:ea typeface="Verdana"/>
                        <a:cs typeface="Verdana"/>
                        <a:sym typeface="Verdana"/>
                      </a:endParaRPr>
                    </a:p>
                  </a:txBody>
                  <a:tcPr marT="76200" marB="76200" marR="76200" marL="76200"/>
                </a:tc>
              </a:tr>
              <a:tr h="381000">
                <a:tc>
                  <a:txBody>
                    <a:bodyPr/>
                    <a:lstStyle/>
                    <a:p>
                      <a:pPr indent="0" lvl="0" marL="0" rtl="0" algn="l">
                        <a:lnSpc>
                          <a:spcPct val="115000"/>
                        </a:lnSpc>
                        <a:spcBef>
                          <a:spcPts val="1500"/>
                        </a:spcBef>
                        <a:spcAft>
                          <a:spcPts val="1500"/>
                        </a:spcAft>
                        <a:buNone/>
                      </a:pPr>
                      <a:r>
                        <a:rPr lang="en" sz="1150">
                          <a:highlight>
                            <a:srgbClr val="FFFFFF"/>
                          </a:highlight>
                          <a:latin typeface="Verdana"/>
                          <a:ea typeface="Verdana"/>
                          <a:cs typeface="Verdana"/>
                          <a:sym typeface="Verdana"/>
                        </a:rPr>
                        <a:t>onmouseover</a:t>
                      </a:r>
                      <a:endParaRPr sz="11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n" sz="1150">
                          <a:highlight>
                            <a:srgbClr val="FFFFFF"/>
                          </a:highlight>
                          <a:latin typeface="Verdana"/>
                          <a:ea typeface="Verdana"/>
                          <a:cs typeface="Verdana"/>
                          <a:sym typeface="Verdana"/>
                        </a:rPr>
                        <a:t>The user moves the mouse over an HTML element</a:t>
                      </a:r>
                      <a:endParaRPr sz="1150">
                        <a:highlight>
                          <a:srgbClr val="FFFFFF"/>
                        </a:highlight>
                        <a:latin typeface="Verdana"/>
                        <a:ea typeface="Verdana"/>
                        <a:cs typeface="Verdana"/>
                        <a:sym typeface="Verdana"/>
                      </a:endParaRPr>
                    </a:p>
                  </a:txBody>
                  <a:tcPr marT="76200" marB="76200" marR="76200" marL="76200"/>
                </a:tc>
              </a:tr>
              <a:tr h="381000">
                <a:tc>
                  <a:txBody>
                    <a:bodyPr/>
                    <a:lstStyle/>
                    <a:p>
                      <a:pPr indent="0" lvl="0" marL="0" rtl="0" algn="l">
                        <a:lnSpc>
                          <a:spcPct val="115000"/>
                        </a:lnSpc>
                        <a:spcBef>
                          <a:spcPts val="1500"/>
                        </a:spcBef>
                        <a:spcAft>
                          <a:spcPts val="1500"/>
                        </a:spcAft>
                        <a:buNone/>
                      </a:pPr>
                      <a:r>
                        <a:rPr lang="en" sz="1150">
                          <a:highlight>
                            <a:srgbClr val="FFFFFF"/>
                          </a:highlight>
                          <a:latin typeface="Verdana"/>
                          <a:ea typeface="Verdana"/>
                          <a:cs typeface="Verdana"/>
                          <a:sym typeface="Verdana"/>
                        </a:rPr>
                        <a:t>onmouseout</a:t>
                      </a:r>
                      <a:endParaRPr sz="11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n" sz="1150">
                          <a:highlight>
                            <a:srgbClr val="FFFFFF"/>
                          </a:highlight>
                          <a:latin typeface="Verdana"/>
                          <a:ea typeface="Verdana"/>
                          <a:cs typeface="Verdana"/>
                          <a:sym typeface="Verdana"/>
                        </a:rPr>
                        <a:t>The user moves the mouse away from an HTML element</a:t>
                      </a:r>
                      <a:endParaRPr sz="1150">
                        <a:highlight>
                          <a:srgbClr val="FFFFFF"/>
                        </a:highlight>
                        <a:latin typeface="Verdana"/>
                        <a:ea typeface="Verdana"/>
                        <a:cs typeface="Verdana"/>
                        <a:sym typeface="Verdana"/>
                      </a:endParaRPr>
                    </a:p>
                  </a:txBody>
                  <a:tcPr marT="76200" marB="76200" marR="76200" marL="76200"/>
                </a:tc>
              </a:tr>
              <a:tr h="381000">
                <a:tc>
                  <a:txBody>
                    <a:bodyPr/>
                    <a:lstStyle/>
                    <a:p>
                      <a:pPr indent="0" lvl="0" marL="0" rtl="0" algn="l">
                        <a:lnSpc>
                          <a:spcPct val="115000"/>
                        </a:lnSpc>
                        <a:spcBef>
                          <a:spcPts val="1500"/>
                        </a:spcBef>
                        <a:spcAft>
                          <a:spcPts val="1500"/>
                        </a:spcAft>
                        <a:buNone/>
                      </a:pPr>
                      <a:r>
                        <a:rPr lang="en" sz="1150">
                          <a:highlight>
                            <a:srgbClr val="FFFFFF"/>
                          </a:highlight>
                          <a:latin typeface="Verdana"/>
                          <a:ea typeface="Verdana"/>
                          <a:cs typeface="Verdana"/>
                          <a:sym typeface="Verdana"/>
                        </a:rPr>
                        <a:t>onkeydown</a:t>
                      </a:r>
                      <a:endParaRPr sz="11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n" sz="1150">
                          <a:highlight>
                            <a:srgbClr val="FFFFFF"/>
                          </a:highlight>
                          <a:latin typeface="Verdana"/>
                          <a:ea typeface="Verdana"/>
                          <a:cs typeface="Verdana"/>
                          <a:sym typeface="Verdana"/>
                        </a:rPr>
                        <a:t>The user pushes a keyboard key</a:t>
                      </a:r>
                      <a:endParaRPr sz="1150">
                        <a:highlight>
                          <a:srgbClr val="FFFFFF"/>
                        </a:highlight>
                        <a:latin typeface="Verdana"/>
                        <a:ea typeface="Verdana"/>
                        <a:cs typeface="Verdana"/>
                        <a:sym typeface="Verdana"/>
                      </a:endParaRPr>
                    </a:p>
                  </a:txBody>
                  <a:tcPr marT="76200" marB="76200" marR="76200" marL="76200"/>
                </a:tc>
              </a:tr>
              <a:tr h="381000">
                <a:tc>
                  <a:txBody>
                    <a:bodyPr/>
                    <a:lstStyle/>
                    <a:p>
                      <a:pPr indent="0" lvl="0" marL="0" rtl="0" algn="l">
                        <a:lnSpc>
                          <a:spcPct val="115000"/>
                        </a:lnSpc>
                        <a:spcBef>
                          <a:spcPts val="1500"/>
                        </a:spcBef>
                        <a:spcAft>
                          <a:spcPts val="1500"/>
                        </a:spcAft>
                        <a:buNone/>
                      </a:pPr>
                      <a:r>
                        <a:rPr lang="en" sz="1150">
                          <a:highlight>
                            <a:srgbClr val="FFFFFF"/>
                          </a:highlight>
                          <a:latin typeface="Verdana"/>
                          <a:ea typeface="Verdana"/>
                          <a:cs typeface="Verdana"/>
                          <a:sym typeface="Verdana"/>
                        </a:rPr>
                        <a:t>onload</a:t>
                      </a:r>
                      <a:endParaRPr sz="11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n" sz="1150">
                          <a:highlight>
                            <a:srgbClr val="FFFFFF"/>
                          </a:highlight>
                          <a:latin typeface="Verdana"/>
                          <a:ea typeface="Verdana"/>
                          <a:cs typeface="Verdana"/>
                          <a:sym typeface="Verdana"/>
                        </a:rPr>
                        <a:t>The browser has finished loading the page</a:t>
                      </a:r>
                      <a:endParaRPr sz="1150">
                        <a:highlight>
                          <a:srgbClr val="FFFFFF"/>
                        </a:highlight>
                        <a:latin typeface="Verdana"/>
                        <a:ea typeface="Verdana"/>
                        <a:cs typeface="Verdana"/>
                        <a:sym typeface="Verdana"/>
                      </a:endParaRPr>
                    </a:p>
                  </a:txBody>
                  <a:tcPr marT="76200" marB="76200" marR="76200" marL="762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2753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HTML DOM (Document Object Model)</a:t>
            </a:r>
            <a:endParaRPr/>
          </a:p>
        </p:txBody>
      </p:sp>
      <p:sp>
        <p:nvSpPr>
          <p:cNvPr id="175" name="Google Shape;175;p30"/>
          <p:cNvSpPr txBox="1"/>
          <p:nvPr>
            <p:ph idx="1" type="body"/>
          </p:nvPr>
        </p:nvSpPr>
        <p:spPr>
          <a:xfrm>
            <a:off x="311700" y="104437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a web page is loaded, the browser creates a Document Object Model of the page.</a:t>
            </a:r>
            <a:endParaRPr/>
          </a:p>
          <a:p>
            <a:pPr indent="0" lvl="0" marL="0" rtl="0" algn="l">
              <a:spcBef>
                <a:spcPts val="1200"/>
              </a:spcBef>
              <a:spcAft>
                <a:spcPts val="0"/>
              </a:spcAft>
              <a:buNone/>
            </a:pPr>
            <a:r>
              <a:rPr lang="en"/>
              <a:t>The HTML DOM model is constructed as a tree of Objects:</a:t>
            </a:r>
            <a:endParaRPr/>
          </a:p>
          <a:p>
            <a:pPr indent="0" lvl="0" marL="0" rtl="0" algn="l">
              <a:spcBef>
                <a:spcPts val="1200"/>
              </a:spcBef>
              <a:spcAft>
                <a:spcPts val="1200"/>
              </a:spcAft>
              <a:buNone/>
            </a:pPr>
            <a:r>
              <a:t/>
            </a:r>
            <a:endParaRPr/>
          </a:p>
        </p:txBody>
      </p:sp>
      <p:pic>
        <p:nvPicPr>
          <p:cNvPr id="176" name="Google Shape;176;p30"/>
          <p:cNvPicPr preferRelativeResize="0"/>
          <p:nvPr/>
        </p:nvPicPr>
        <p:blipFill>
          <a:blip r:embed="rId3">
            <a:alphaModFix/>
          </a:blip>
          <a:stretch>
            <a:fillRect/>
          </a:stretch>
        </p:blipFill>
        <p:spPr>
          <a:xfrm>
            <a:off x="2506500" y="2237725"/>
            <a:ext cx="4670425" cy="2579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idx="1" type="body"/>
          </p:nvPr>
        </p:nvSpPr>
        <p:spPr>
          <a:xfrm>
            <a:off x="311700" y="8616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With the object model, JavaScript gets all the power it needs to create dynamic HTML:</a:t>
            </a:r>
            <a:endParaRPr/>
          </a:p>
          <a:p>
            <a:pPr indent="-342900" lvl="0" marL="457200" rtl="0" algn="l">
              <a:spcBef>
                <a:spcPts val="1200"/>
              </a:spcBef>
              <a:spcAft>
                <a:spcPts val="0"/>
              </a:spcAft>
              <a:buSzPts val="1800"/>
              <a:buChar char="●"/>
            </a:pPr>
            <a:r>
              <a:rPr lang="en"/>
              <a:t>JavaScript can change all the HTML elements in the page</a:t>
            </a:r>
            <a:endParaRPr/>
          </a:p>
          <a:p>
            <a:pPr indent="-342900" lvl="0" marL="457200" rtl="0" algn="l">
              <a:spcBef>
                <a:spcPts val="0"/>
              </a:spcBef>
              <a:spcAft>
                <a:spcPts val="0"/>
              </a:spcAft>
              <a:buSzPts val="1800"/>
              <a:buChar char="●"/>
            </a:pPr>
            <a:r>
              <a:rPr lang="en"/>
              <a:t>JavaScript can change all the HTML attributes in the page</a:t>
            </a:r>
            <a:endParaRPr/>
          </a:p>
          <a:p>
            <a:pPr indent="-342900" lvl="0" marL="457200" rtl="0" algn="l">
              <a:spcBef>
                <a:spcPts val="0"/>
              </a:spcBef>
              <a:spcAft>
                <a:spcPts val="0"/>
              </a:spcAft>
              <a:buSzPts val="1800"/>
              <a:buChar char="●"/>
            </a:pPr>
            <a:r>
              <a:rPr lang="en"/>
              <a:t>JavaScript can change all the CSS styles in the page</a:t>
            </a:r>
            <a:endParaRPr/>
          </a:p>
          <a:p>
            <a:pPr indent="-342900" lvl="0" marL="457200" rtl="0" algn="l">
              <a:spcBef>
                <a:spcPts val="0"/>
              </a:spcBef>
              <a:spcAft>
                <a:spcPts val="0"/>
              </a:spcAft>
              <a:buSzPts val="1800"/>
              <a:buChar char="●"/>
            </a:pPr>
            <a:r>
              <a:rPr lang="en"/>
              <a:t>JavaScript can remove existing HTML elements and attributes</a:t>
            </a:r>
            <a:endParaRPr/>
          </a:p>
          <a:p>
            <a:pPr indent="-342900" lvl="0" marL="457200" rtl="0" algn="l">
              <a:spcBef>
                <a:spcPts val="0"/>
              </a:spcBef>
              <a:spcAft>
                <a:spcPts val="0"/>
              </a:spcAft>
              <a:buSzPts val="1800"/>
              <a:buChar char="●"/>
            </a:pPr>
            <a:r>
              <a:rPr lang="en"/>
              <a:t>JavaScript can add new HTML elements and attributes</a:t>
            </a:r>
            <a:endParaRPr/>
          </a:p>
          <a:p>
            <a:pPr indent="-342900" lvl="0" marL="457200" rtl="0" algn="l">
              <a:spcBef>
                <a:spcPts val="0"/>
              </a:spcBef>
              <a:spcAft>
                <a:spcPts val="0"/>
              </a:spcAft>
              <a:buSzPts val="1800"/>
              <a:buChar char="●"/>
            </a:pPr>
            <a:r>
              <a:rPr lang="en"/>
              <a:t>JavaScript can react to all existing HTML events in the page</a:t>
            </a:r>
            <a:endParaRPr/>
          </a:p>
          <a:p>
            <a:pPr indent="-342900" lvl="0" marL="457200" rtl="0" algn="l">
              <a:spcBef>
                <a:spcPts val="0"/>
              </a:spcBef>
              <a:spcAft>
                <a:spcPts val="0"/>
              </a:spcAft>
              <a:buSzPts val="1800"/>
              <a:buChar char="●"/>
            </a:pPr>
            <a:r>
              <a:rPr lang="en"/>
              <a:t>JavaScript can create new HTML events in the page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To Write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The &lt;script&gt; Tag</a:t>
            </a:r>
            <a:endParaRPr/>
          </a:p>
          <a:p>
            <a:pPr indent="0" lvl="0" marL="0" rtl="0" algn="l">
              <a:spcBef>
                <a:spcPts val="1200"/>
              </a:spcBef>
              <a:spcAft>
                <a:spcPts val="0"/>
              </a:spcAft>
              <a:buNone/>
            </a:pPr>
            <a:r>
              <a:rPr lang="en"/>
              <a:t>In HTML, JavaScript code is inserted between &lt;script&gt; and &lt;/script&gt; tags.</a:t>
            </a:r>
            <a:endParaRPr/>
          </a:p>
          <a:p>
            <a:pPr indent="0" lvl="0" marL="0" rtl="0" algn="l">
              <a:spcBef>
                <a:spcPts val="1200"/>
              </a:spcBef>
              <a:spcAft>
                <a:spcPts val="0"/>
              </a:spcAft>
              <a:buNone/>
            </a:pPr>
            <a:r>
              <a:rPr lang="en"/>
              <a:t>You can place any number of scripts in an HTML document.</a:t>
            </a:r>
            <a:br>
              <a:rPr lang="en"/>
            </a:br>
            <a:r>
              <a:rPr lang="en"/>
              <a:t>Scripts can be placed in the &lt;body&gt;, or in the &lt;head&gt; section of an HTML page, or in both.</a:t>
            </a:r>
            <a:endParaRPr/>
          </a:p>
          <a:p>
            <a:pPr indent="0" lvl="0" marL="0" rtl="0" algn="l">
              <a:spcBef>
                <a:spcPts val="1200"/>
              </a:spcBef>
              <a:spcAft>
                <a:spcPts val="0"/>
              </a:spcAft>
              <a:buNone/>
            </a:pPr>
            <a:r>
              <a:rPr lang="en"/>
              <a:t>External scripts are practical when the same code is used in many different web pages.</a:t>
            </a:r>
            <a:endParaRPr/>
          </a:p>
          <a:p>
            <a:pPr indent="0" lvl="0" marL="0" rtl="0" algn="l">
              <a:spcBef>
                <a:spcPts val="1200"/>
              </a:spcBef>
              <a:spcAft>
                <a:spcPts val="0"/>
              </a:spcAft>
              <a:buNone/>
            </a:pPr>
            <a:r>
              <a:rPr lang="en"/>
              <a:t>JavaScript files have the file extension .js.</a:t>
            </a:r>
            <a:endParaRPr/>
          </a:p>
          <a:p>
            <a:pPr indent="0" lvl="0" marL="0" rtl="0" algn="l">
              <a:spcBef>
                <a:spcPts val="1200"/>
              </a:spcBef>
              <a:spcAft>
                <a:spcPts val="0"/>
              </a:spcAft>
              <a:buNone/>
            </a:pPr>
            <a:r>
              <a:rPr lang="en"/>
              <a:t>To use an external script, put the name of the script file in the src (source) attribute of a &lt;script&gt; tag: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DOM</a:t>
            </a:r>
            <a:endParaRPr/>
          </a:p>
        </p:txBody>
      </p:sp>
      <p:sp>
        <p:nvSpPr>
          <p:cNvPr id="187" name="Google Shape;187;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HTML DOM is a standard object model and programming interface for HTML. It defines:</a:t>
            </a:r>
            <a:endParaRPr/>
          </a:p>
          <a:p>
            <a:pPr indent="-342900" lvl="0" marL="457200" rtl="0" algn="l">
              <a:spcBef>
                <a:spcPts val="1200"/>
              </a:spcBef>
              <a:spcAft>
                <a:spcPts val="0"/>
              </a:spcAft>
              <a:buSzPts val="1800"/>
              <a:buChar char="●"/>
            </a:pPr>
            <a:r>
              <a:rPr lang="en"/>
              <a:t>The HTML elements as </a:t>
            </a:r>
            <a:r>
              <a:rPr b="1" lang="en"/>
              <a:t>objects</a:t>
            </a:r>
            <a:endParaRPr b="1"/>
          </a:p>
          <a:p>
            <a:pPr indent="-342900" lvl="0" marL="457200" rtl="0" algn="l">
              <a:spcBef>
                <a:spcPts val="0"/>
              </a:spcBef>
              <a:spcAft>
                <a:spcPts val="0"/>
              </a:spcAft>
              <a:buSzPts val="1800"/>
              <a:buChar char="●"/>
            </a:pPr>
            <a:r>
              <a:rPr lang="en"/>
              <a:t>The </a:t>
            </a:r>
            <a:r>
              <a:rPr b="1" lang="en"/>
              <a:t>properties </a:t>
            </a:r>
            <a:r>
              <a:rPr lang="en"/>
              <a:t>of all HTML elements</a:t>
            </a:r>
            <a:endParaRPr/>
          </a:p>
          <a:p>
            <a:pPr indent="-342900" lvl="0" marL="457200" rtl="0" algn="l">
              <a:spcBef>
                <a:spcPts val="0"/>
              </a:spcBef>
              <a:spcAft>
                <a:spcPts val="0"/>
              </a:spcAft>
              <a:buSzPts val="1800"/>
              <a:buChar char="●"/>
            </a:pPr>
            <a:r>
              <a:rPr lang="en"/>
              <a:t>The </a:t>
            </a:r>
            <a:r>
              <a:rPr b="1" lang="en"/>
              <a:t>methods</a:t>
            </a:r>
            <a:r>
              <a:rPr lang="en"/>
              <a:t> to access all HTML elements</a:t>
            </a:r>
            <a:endParaRPr/>
          </a:p>
          <a:p>
            <a:pPr indent="-342900" lvl="0" marL="457200" rtl="0" algn="l">
              <a:spcBef>
                <a:spcPts val="0"/>
              </a:spcBef>
              <a:spcAft>
                <a:spcPts val="0"/>
              </a:spcAft>
              <a:buSzPts val="1800"/>
              <a:buChar char="●"/>
            </a:pPr>
            <a:r>
              <a:rPr lang="en"/>
              <a:t>The </a:t>
            </a:r>
            <a:r>
              <a:rPr b="1" lang="en"/>
              <a:t>events </a:t>
            </a:r>
            <a:r>
              <a:rPr lang="en"/>
              <a:t>for all HTML elements</a:t>
            </a:r>
            <a:endParaRPr/>
          </a:p>
          <a:p>
            <a:pPr indent="0" lvl="0" marL="0" rtl="0" algn="l">
              <a:spcBef>
                <a:spcPts val="1200"/>
              </a:spcBef>
              <a:spcAft>
                <a:spcPts val="0"/>
              </a:spcAft>
              <a:buNone/>
            </a:pPr>
            <a:r>
              <a:rPr lang="en"/>
              <a:t>The HTML DOM is a standard for how to get, change, add, or delete HTML elements.</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HTML DOM Document Object</a:t>
            </a:r>
            <a:endParaRPr/>
          </a:p>
        </p:txBody>
      </p:sp>
      <p:sp>
        <p:nvSpPr>
          <p:cNvPr id="193" name="Google Shape;193;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document object represents your web page.</a:t>
            </a:r>
            <a:endParaRPr/>
          </a:p>
          <a:p>
            <a:pPr indent="-342900" lvl="0" marL="457200" rtl="0" algn="l">
              <a:spcBef>
                <a:spcPts val="0"/>
              </a:spcBef>
              <a:spcAft>
                <a:spcPts val="0"/>
              </a:spcAft>
              <a:buSzPts val="1800"/>
              <a:buChar char="●"/>
            </a:pPr>
            <a:r>
              <a:rPr lang="en"/>
              <a:t>If you want to access any element in an HTML page, you always start with accessing the document object.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Changing HTML Elements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99" name="Google Shape;199;p34"/>
          <p:cNvGraphicFramePr/>
          <p:nvPr/>
        </p:nvGraphicFramePr>
        <p:xfrm>
          <a:off x="900300" y="1503600"/>
          <a:ext cx="3000000" cy="3000000"/>
        </p:xfrm>
        <a:graphic>
          <a:graphicData uri="http://schemas.openxmlformats.org/drawingml/2006/table">
            <a:tbl>
              <a:tblPr>
                <a:noFill/>
                <a:tableStyleId>{5EA50268-1311-48EC-A386-4BFDF03676A8}</a:tableStyleId>
              </a:tblPr>
              <a:tblGrid>
                <a:gridCol w="3766375"/>
                <a:gridCol w="3766375"/>
              </a:tblGrid>
              <a:tr h="426250">
                <a:tc>
                  <a:txBody>
                    <a:bodyPr/>
                    <a:lstStyle/>
                    <a:p>
                      <a:pPr indent="0" lvl="0" marL="0" rtl="0" algn="l">
                        <a:lnSpc>
                          <a:spcPct val="115000"/>
                        </a:lnSpc>
                        <a:spcBef>
                          <a:spcPts val="1500"/>
                        </a:spcBef>
                        <a:spcAft>
                          <a:spcPts val="1500"/>
                        </a:spcAft>
                        <a:buNone/>
                      </a:pPr>
                      <a:r>
                        <a:rPr b="1" lang="en" sz="1150">
                          <a:highlight>
                            <a:srgbClr val="FFFFFF"/>
                          </a:highlight>
                          <a:latin typeface="Verdana"/>
                          <a:ea typeface="Verdana"/>
                          <a:cs typeface="Verdana"/>
                          <a:sym typeface="Verdana"/>
                        </a:rPr>
                        <a:t>Property</a:t>
                      </a:r>
                      <a:endParaRPr b="1" sz="11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b="1" lang="en" sz="1150">
                          <a:highlight>
                            <a:srgbClr val="FFFFFF"/>
                          </a:highlight>
                          <a:latin typeface="Verdana"/>
                          <a:ea typeface="Verdana"/>
                          <a:cs typeface="Verdana"/>
                          <a:sym typeface="Verdana"/>
                        </a:rPr>
                        <a:t>Description</a:t>
                      </a:r>
                      <a:endParaRPr b="1" sz="1150">
                        <a:highlight>
                          <a:srgbClr val="FFFFFF"/>
                        </a:highlight>
                        <a:latin typeface="Verdana"/>
                        <a:ea typeface="Verdana"/>
                        <a:cs typeface="Verdana"/>
                        <a:sym typeface="Verdana"/>
                      </a:endParaRPr>
                    </a:p>
                  </a:txBody>
                  <a:tcPr marT="76200" marB="76200" marR="76200" marL="76200"/>
                </a:tc>
              </a:tr>
              <a:tr h="426250">
                <a:tc>
                  <a:txBody>
                    <a:bodyPr/>
                    <a:lstStyle/>
                    <a:p>
                      <a:pPr indent="0" lvl="0" marL="0" rtl="0" algn="l">
                        <a:lnSpc>
                          <a:spcPct val="115000"/>
                        </a:lnSpc>
                        <a:spcBef>
                          <a:spcPts val="1500"/>
                        </a:spcBef>
                        <a:spcAft>
                          <a:spcPts val="1500"/>
                        </a:spcAft>
                        <a:buNone/>
                      </a:pPr>
                      <a:r>
                        <a:rPr i="1" lang="en" sz="1150">
                          <a:highlight>
                            <a:srgbClr val="FFFFFF"/>
                          </a:highlight>
                          <a:latin typeface="Verdana"/>
                          <a:ea typeface="Verdana"/>
                          <a:cs typeface="Verdana"/>
                          <a:sym typeface="Verdana"/>
                        </a:rPr>
                        <a:t>element</a:t>
                      </a:r>
                      <a:r>
                        <a:rPr lang="en" sz="1150">
                          <a:highlight>
                            <a:srgbClr val="FFFFFF"/>
                          </a:highlight>
                          <a:latin typeface="Verdana"/>
                          <a:ea typeface="Verdana"/>
                          <a:cs typeface="Verdana"/>
                          <a:sym typeface="Verdana"/>
                        </a:rPr>
                        <a:t>.innerHTML =  </a:t>
                      </a:r>
                      <a:r>
                        <a:rPr i="1" lang="en" sz="1150">
                          <a:highlight>
                            <a:srgbClr val="FFFFFF"/>
                          </a:highlight>
                          <a:latin typeface="Verdana"/>
                          <a:ea typeface="Verdana"/>
                          <a:cs typeface="Verdana"/>
                          <a:sym typeface="Verdana"/>
                        </a:rPr>
                        <a:t>new html content</a:t>
                      </a:r>
                      <a:endParaRPr i="1" sz="11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n" sz="1150">
                          <a:highlight>
                            <a:srgbClr val="FFFFFF"/>
                          </a:highlight>
                          <a:latin typeface="Verdana"/>
                          <a:ea typeface="Verdana"/>
                          <a:cs typeface="Verdana"/>
                          <a:sym typeface="Verdana"/>
                        </a:rPr>
                        <a:t>Change the inner HTML of an element</a:t>
                      </a:r>
                      <a:endParaRPr sz="1150">
                        <a:highlight>
                          <a:srgbClr val="FFFFFF"/>
                        </a:highlight>
                        <a:latin typeface="Verdana"/>
                        <a:ea typeface="Verdana"/>
                        <a:cs typeface="Verdana"/>
                        <a:sym typeface="Verdana"/>
                      </a:endParaRPr>
                    </a:p>
                  </a:txBody>
                  <a:tcPr marT="76200" marB="76200" marR="76200" marL="76200"/>
                </a:tc>
              </a:tr>
              <a:tr h="592075">
                <a:tc>
                  <a:txBody>
                    <a:bodyPr/>
                    <a:lstStyle/>
                    <a:p>
                      <a:pPr indent="0" lvl="0" marL="0" rtl="0" algn="l">
                        <a:lnSpc>
                          <a:spcPct val="115000"/>
                        </a:lnSpc>
                        <a:spcBef>
                          <a:spcPts val="1500"/>
                        </a:spcBef>
                        <a:spcAft>
                          <a:spcPts val="1500"/>
                        </a:spcAft>
                        <a:buNone/>
                      </a:pPr>
                      <a:r>
                        <a:rPr i="1" lang="en" sz="1150">
                          <a:highlight>
                            <a:srgbClr val="FFFFFF"/>
                          </a:highlight>
                          <a:latin typeface="Verdana"/>
                          <a:ea typeface="Verdana"/>
                          <a:cs typeface="Verdana"/>
                          <a:sym typeface="Verdana"/>
                        </a:rPr>
                        <a:t>element</a:t>
                      </a:r>
                      <a:r>
                        <a:rPr lang="en" sz="1150">
                          <a:highlight>
                            <a:srgbClr val="FFFFFF"/>
                          </a:highlight>
                          <a:latin typeface="Verdana"/>
                          <a:ea typeface="Verdana"/>
                          <a:cs typeface="Verdana"/>
                          <a:sym typeface="Verdana"/>
                        </a:rPr>
                        <a:t>.</a:t>
                      </a:r>
                      <a:r>
                        <a:rPr i="1" lang="en" sz="1150">
                          <a:highlight>
                            <a:srgbClr val="FFFFFF"/>
                          </a:highlight>
                          <a:latin typeface="Verdana"/>
                          <a:ea typeface="Verdana"/>
                          <a:cs typeface="Verdana"/>
                          <a:sym typeface="Verdana"/>
                        </a:rPr>
                        <a:t>attribute = new value</a:t>
                      </a:r>
                      <a:endParaRPr i="1" sz="11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n" sz="1150">
                          <a:highlight>
                            <a:srgbClr val="FFFFFF"/>
                          </a:highlight>
                          <a:latin typeface="Verdana"/>
                          <a:ea typeface="Verdana"/>
                          <a:cs typeface="Verdana"/>
                          <a:sym typeface="Verdana"/>
                        </a:rPr>
                        <a:t>Change the attribute value of an HTML element</a:t>
                      </a:r>
                      <a:endParaRPr sz="1150">
                        <a:highlight>
                          <a:srgbClr val="FFFFFF"/>
                        </a:highlight>
                        <a:latin typeface="Verdana"/>
                        <a:ea typeface="Verdana"/>
                        <a:cs typeface="Verdana"/>
                        <a:sym typeface="Verdana"/>
                      </a:endParaRPr>
                    </a:p>
                  </a:txBody>
                  <a:tcPr marT="76200" marB="76200" marR="76200" marL="76200"/>
                </a:tc>
              </a:tr>
              <a:tr h="426250">
                <a:tc>
                  <a:txBody>
                    <a:bodyPr/>
                    <a:lstStyle/>
                    <a:p>
                      <a:pPr indent="0" lvl="0" marL="0" rtl="0" algn="l">
                        <a:lnSpc>
                          <a:spcPct val="115000"/>
                        </a:lnSpc>
                        <a:spcBef>
                          <a:spcPts val="1500"/>
                        </a:spcBef>
                        <a:spcAft>
                          <a:spcPts val="1500"/>
                        </a:spcAft>
                        <a:buNone/>
                      </a:pPr>
                      <a:r>
                        <a:rPr i="1" lang="en" sz="1150">
                          <a:highlight>
                            <a:srgbClr val="FFFFFF"/>
                          </a:highlight>
                          <a:latin typeface="Verdana"/>
                          <a:ea typeface="Verdana"/>
                          <a:cs typeface="Verdana"/>
                          <a:sym typeface="Verdana"/>
                        </a:rPr>
                        <a:t>element</a:t>
                      </a:r>
                      <a:r>
                        <a:rPr lang="en" sz="1150">
                          <a:highlight>
                            <a:srgbClr val="FFFFFF"/>
                          </a:highlight>
                          <a:latin typeface="Verdana"/>
                          <a:ea typeface="Verdana"/>
                          <a:cs typeface="Verdana"/>
                          <a:sym typeface="Verdana"/>
                        </a:rPr>
                        <a:t>.style.</a:t>
                      </a:r>
                      <a:r>
                        <a:rPr i="1" lang="en" sz="1150">
                          <a:highlight>
                            <a:srgbClr val="FFFFFF"/>
                          </a:highlight>
                          <a:latin typeface="Verdana"/>
                          <a:ea typeface="Verdana"/>
                          <a:cs typeface="Verdana"/>
                          <a:sym typeface="Verdana"/>
                        </a:rPr>
                        <a:t>property = new style</a:t>
                      </a:r>
                      <a:endParaRPr i="1" sz="11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n" sz="1150">
                          <a:highlight>
                            <a:srgbClr val="FFFFFF"/>
                          </a:highlight>
                          <a:latin typeface="Verdana"/>
                          <a:ea typeface="Verdana"/>
                          <a:cs typeface="Verdana"/>
                          <a:sym typeface="Verdana"/>
                        </a:rPr>
                        <a:t>Change the style of an HTML element</a:t>
                      </a:r>
                      <a:endParaRPr sz="1150">
                        <a:highlight>
                          <a:srgbClr val="FFFFFF"/>
                        </a:highlight>
                        <a:latin typeface="Verdana"/>
                        <a:ea typeface="Verdana"/>
                        <a:cs typeface="Verdana"/>
                        <a:sym typeface="Verdana"/>
                      </a:endParaRPr>
                    </a:p>
                  </a:txBody>
                  <a:tcPr marT="76200" marB="76200" marR="76200" marL="76200"/>
                </a:tc>
              </a:tr>
              <a:tr h="426250">
                <a:tc>
                  <a:txBody>
                    <a:bodyPr/>
                    <a:lstStyle/>
                    <a:p>
                      <a:pPr indent="0" lvl="0" marL="0" rtl="0" algn="l">
                        <a:lnSpc>
                          <a:spcPct val="115000"/>
                        </a:lnSpc>
                        <a:spcBef>
                          <a:spcPts val="1500"/>
                        </a:spcBef>
                        <a:spcAft>
                          <a:spcPts val="1500"/>
                        </a:spcAft>
                        <a:buNone/>
                      </a:pPr>
                      <a:r>
                        <a:rPr b="1" lang="en" sz="1150">
                          <a:highlight>
                            <a:srgbClr val="FFFFFF"/>
                          </a:highlight>
                          <a:latin typeface="Verdana"/>
                          <a:ea typeface="Verdana"/>
                          <a:cs typeface="Verdana"/>
                          <a:sym typeface="Verdana"/>
                        </a:rPr>
                        <a:t>Method</a:t>
                      </a:r>
                      <a:endParaRPr b="1" sz="11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b="1" lang="en" sz="1150">
                          <a:highlight>
                            <a:srgbClr val="FFFFFF"/>
                          </a:highlight>
                          <a:latin typeface="Verdana"/>
                          <a:ea typeface="Verdana"/>
                          <a:cs typeface="Verdana"/>
                          <a:sym typeface="Verdana"/>
                        </a:rPr>
                        <a:t>Description</a:t>
                      </a:r>
                      <a:endParaRPr b="1" sz="1150">
                        <a:highlight>
                          <a:srgbClr val="FFFFFF"/>
                        </a:highlight>
                        <a:latin typeface="Verdana"/>
                        <a:ea typeface="Verdana"/>
                        <a:cs typeface="Verdana"/>
                        <a:sym typeface="Verdana"/>
                      </a:endParaRPr>
                    </a:p>
                  </a:txBody>
                  <a:tcPr marT="76200" marB="76200" marR="76200" marL="76200"/>
                </a:tc>
              </a:tr>
              <a:tr h="592075">
                <a:tc>
                  <a:txBody>
                    <a:bodyPr/>
                    <a:lstStyle/>
                    <a:p>
                      <a:pPr indent="0" lvl="0" marL="0" rtl="0" algn="l">
                        <a:lnSpc>
                          <a:spcPct val="115000"/>
                        </a:lnSpc>
                        <a:spcBef>
                          <a:spcPts val="1500"/>
                        </a:spcBef>
                        <a:spcAft>
                          <a:spcPts val="1500"/>
                        </a:spcAft>
                        <a:buNone/>
                      </a:pPr>
                      <a:r>
                        <a:rPr i="1" lang="en" sz="1150">
                          <a:highlight>
                            <a:srgbClr val="FFFFFF"/>
                          </a:highlight>
                          <a:latin typeface="Verdana"/>
                          <a:ea typeface="Verdana"/>
                          <a:cs typeface="Verdana"/>
                          <a:sym typeface="Verdana"/>
                        </a:rPr>
                        <a:t>element</a:t>
                      </a:r>
                      <a:r>
                        <a:rPr lang="en" sz="1150">
                          <a:highlight>
                            <a:srgbClr val="FFFFFF"/>
                          </a:highlight>
                          <a:latin typeface="Verdana"/>
                          <a:ea typeface="Verdana"/>
                          <a:cs typeface="Verdana"/>
                          <a:sym typeface="Verdana"/>
                        </a:rPr>
                        <a:t>.setAttribute</a:t>
                      </a:r>
                      <a:r>
                        <a:rPr i="1" lang="en" sz="1150">
                          <a:highlight>
                            <a:srgbClr val="FFFFFF"/>
                          </a:highlight>
                          <a:latin typeface="Verdana"/>
                          <a:ea typeface="Verdana"/>
                          <a:cs typeface="Verdana"/>
                          <a:sym typeface="Verdana"/>
                        </a:rPr>
                        <a:t>(attribute, value)</a:t>
                      </a:r>
                      <a:endParaRPr i="1" sz="1150">
                        <a:highlight>
                          <a:srgbClr val="FFFFFF"/>
                        </a:highlight>
                        <a:latin typeface="Verdana"/>
                        <a:ea typeface="Verdana"/>
                        <a:cs typeface="Verdana"/>
                        <a:sym typeface="Verdana"/>
                      </a:endParaRPr>
                    </a:p>
                  </a:txBody>
                  <a:tcPr marT="76200" marB="76200" marR="76200" marL="152400"/>
                </a:tc>
                <a:tc>
                  <a:txBody>
                    <a:bodyPr/>
                    <a:lstStyle/>
                    <a:p>
                      <a:pPr indent="0" lvl="0" marL="0" rtl="0" algn="l">
                        <a:lnSpc>
                          <a:spcPct val="115000"/>
                        </a:lnSpc>
                        <a:spcBef>
                          <a:spcPts val="1500"/>
                        </a:spcBef>
                        <a:spcAft>
                          <a:spcPts val="1500"/>
                        </a:spcAft>
                        <a:buNone/>
                      </a:pPr>
                      <a:r>
                        <a:rPr lang="en" sz="1150">
                          <a:highlight>
                            <a:srgbClr val="FFFFFF"/>
                          </a:highlight>
                          <a:latin typeface="Verdana"/>
                          <a:ea typeface="Verdana"/>
                          <a:cs typeface="Verdana"/>
                          <a:sym typeface="Verdana"/>
                        </a:rPr>
                        <a:t>Change the attribute value of an HTML element</a:t>
                      </a:r>
                      <a:endParaRPr sz="1150">
                        <a:highlight>
                          <a:srgbClr val="FFFFFF"/>
                        </a:highlight>
                        <a:latin typeface="Verdana"/>
                        <a:ea typeface="Verdana"/>
                        <a:cs typeface="Verdana"/>
                        <a:sym typeface="Verdana"/>
                      </a:endParaRPr>
                    </a:p>
                  </a:txBody>
                  <a:tcPr marT="76200" marB="76200" marR="76200" marL="762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JavaScript Event Handlers</a:t>
            </a:r>
            <a:endParaRPr/>
          </a:p>
        </p:txBody>
      </p:sp>
      <p:sp>
        <p:nvSpPr>
          <p:cNvPr id="205" name="Google Shape;205;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 handlers can be used to handle and verify user input, user actions, and browser actions:</a:t>
            </a:r>
            <a:endParaRPr/>
          </a:p>
          <a:p>
            <a:pPr indent="-342900" lvl="0" marL="457200" rtl="0" algn="l">
              <a:spcBef>
                <a:spcPts val="1200"/>
              </a:spcBef>
              <a:spcAft>
                <a:spcPts val="0"/>
              </a:spcAft>
              <a:buSzPts val="1800"/>
              <a:buChar char="●"/>
            </a:pPr>
            <a:r>
              <a:rPr lang="en"/>
              <a:t>Things that should be done every time a page loads</a:t>
            </a:r>
            <a:endParaRPr/>
          </a:p>
          <a:p>
            <a:pPr indent="-342900" lvl="0" marL="457200" rtl="0" algn="l">
              <a:spcBef>
                <a:spcPts val="0"/>
              </a:spcBef>
              <a:spcAft>
                <a:spcPts val="0"/>
              </a:spcAft>
              <a:buSzPts val="1800"/>
              <a:buChar char="●"/>
            </a:pPr>
            <a:r>
              <a:rPr lang="en"/>
              <a:t>Things that should be done when the page is closed</a:t>
            </a:r>
            <a:endParaRPr/>
          </a:p>
          <a:p>
            <a:pPr indent="-342900" lvl="0" marL="457200" rtl="0" algn="l">
              <a:spcBef>
                <a:spcPts val="0"/>
              </a:spcBef>
              <a:spcAft>
                <a:spcPts val="0"/>
              </a:spcAft>
              <a:buSzPts val="1800"/>
              <a:buChar char="●"/>
            </a:pPr>
            <a:r>
              <a:rPr lang="en"/>
              <a:t>Action that should be performed when a user clicks a button</a:t>
            </a:r>
            <a:endParaRPr/>
          </a:p>
          <a:p>
            <a:pPr indent="-342900" lvl="0" marL="457200" rtl="0" algn="l">
              <a:spcBef>
                <a:spcPts val="0"/>
              </a:spcBef>
              <a:spcAft>
                <a:spcPts val="0"/>
              </a:spcAft>
              <a:buSzPts val="1800"/>
              <a:buChar char="●"/>
            </a:pPr>
            <a:r>
              <a:rPr lang="en"/>
              <a:t>Content that should be verified when a user inputs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1" name="Google Shape;211;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Many different methods can be used to let JavaScript work with events:</a:t>
            </a:r>
            <a:endParaRPr/>
          </a:p>
          <a:p>
            <a:pPr indent="-342900" lvl="0" marL="457200" rtl="0" algn="l">
              <a:spcBef>
                <a:spcPts val="1200"/>
              </a:spcBef>
              <a:spcAft>
                <a:spcPts val="0"/>
              </a:spcAft>
              <a:buSzPts val="1800"/>
              <a:buChar char="●"/>
            </a:pPr>
            <a:r>
              <a:rPr lang="en"/>
              <a:t>HTML event attributes can execute JavaScript code directly</a:t>
            </a:r>
            <a:endParaRPr/>
          </a:p>
          <a:p>
            <a:pPr indent="-342900" lvl="0" marL="457200" rtl="0" algn="l">
              <a:spcBef>
                <a:spcPts val="0"/>
              </a:spcBef>
              <a:spcAft>
                <a:spcPts val="0"/>
              </a:spcAft>
              <a:buSzPts val="1800"/>
              <a:buChar char="●"/>
            </a:pPr>
            <a:r>
              <a:rPr lang="en"/>
              <a:t>HTML event attributes can call JavaScript functions</a:t>
            </a:r>
            <a:endParaRPr/>
          </a:p>
          <a:p>
            <a:pPr indent="-342900" lvl="0" marL="457200" rtl="0" algn="l">
              <a:spcBef>
                <a:spcPts val="0"/>
              </a:spcBef>
              <a:spcAft>
                <a:spcPts val="0"/>
              </a:spcAft>
              <a:buSzPts val="1800"/>
              <a:buChar char="●"/>
            </a:pPr>
            <a:r>
              <a:rPr lang="en"/>
              <a:t>You can assign your own event handler functions to HTML elements</a:t>
            </a:r>
            <a:endParaRPr/>
          </a:p>
          <a:p>
            <a:pPr indent="-342900" lvl="0" marL="457200" rtl="0" algn="l">
              <a:spcBef>
                <a:spcPts val="0"/>
              </a:spcBef>
              <a:spcAft>
                <a:spcPts val="0"/>
              </a:spcAft>
              <a:buSzPts val="1800"/>
              <a:buChar char="●"/>
            </a:pPr>
            <a:r>
              <a:rPr lang="en"/>
              <a:t>You can prevent events from being sent or being handled</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DOM Events</a:t>
            </a:r>
            <a:endParaRPr/>
          </a:p>
        </p:txBody>
      </p:sp>
      <p:sp>
        <p:nvSpPr>
          <p:cNvPr id="217" name="Google Shape;217;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DOM Events allow JavaScript to add event listener or event handlers to HTML elements.</a:t>
            </a:r>
            <a:endParaRPr/>
          </a:p>
          <a:p>
            <a:pPr indent="0" lvl="0" marL="0" rtl="0" algn="l">
              <a:spcBef>
                <a:spcPts val="1200"/>
              </a:spcBef>
              <a:spcAft>
                <a:spcPts val="0"/>
              </a:spcAft>
              <a:buNone/>
            </a:pPr>
            <a:r>
              <a:rPr b="1" lang="en"/>
              <a:t>Examples</a:t>
            </a:r>
            <a:endParaRPr b="1"/>
          </a:p>
          <a:p>
            <a:pPr indent="-342900" lvl="0" marL="457200" rtl="0" algn="l">
              <a:spcBef>
                <a:spcPts val="1200"/>
              </a:spcBef>
              <a:spcAft>
                <a:spcPts val="0"/>
              </a:spcAft>
              <a:buSzPts val="1800"/>
              <a:buChar char="●"/>
            </a:pPr>
            <a:r>
              <a:rPr lang="en"/>
              <a:t>In HTML onclick is the event listener, myFunction is the event handler:</a:t>
            </a:r>
            <a:endParaRPr/>
          </a:p>
          <a:p>
            <a:pPr indent="-342900" lvl="0" marL="457200" rtl="0" algn="l">
              <a:spcBef>
                <a:spcPts val="0"/>
              </a:spcBef>
              <a:spcAft>
                <a:spcPts val="0"/>
              </a:spcAft>
              <a:buSzPts val="1800"/>
              <a:buChar char="●"/>
            </a:pPr>
            <a:r>
              <a:rPr lang="en"/>
              <a:t>&lt;button onclick="myFunction()"&gt;Click me&lt;/button&gt;</a:t>
            </a:r>
            <a:endParaRPr/>
          </a:p>
          <a:p>
            <a:pPr indent="-342900" lvl="0" marL="457200" rtl="0" algn="l">
              <a:spcBef>
                <a:spcPts val="0"/>
              </a:spcBef>
              <a:spcAft>
                <a:spcPts val="0"/>
              </a:spcAft>
              <a:buSzPts val="1800"/>
              <a:buChar char="●"/>
            </a:pPr>
            <a:r>
              <a:rPr lang="en"/>
              <a:t>In JavaScript click is the event, myFunction is the event handler:</a:t>
            </a:r>
            <a:endParaRPr/>
          </a:p>
          <a:p>
            <a:pPr indent="-342900" lvl="0" marL="457200" rtl="0" algn="l">
              <a:spcBef>
                <a:spcPts val="0"/>
              </a:spcBef>
              <a:spcAft>
                <a:spcPts val="0"/>
              </a:spcAft>
              <a:buSzPts val="1800"/>
              <a:buChar char="●"/>
            </a:pPr>
            <a:r>
              <a:rPr lang="en"/>
              <a:t>button.addEventListener("click", myFunction);</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addEventListener() method</a:t>
            </a:r>
            <a:endParaRPr/>
          </a:p>
        </p:txBody>
      </p:sp>
      <p:sp>
        <p:nvSpPr>
          <p:cNvPr id="223" name="Google Shape;223;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The addEventListener() method attaches an event handler to the specified element.</a:t>
            </a:r>
            <a:endParaRPr/>
          </a:p>
          <a:p>
            <a:pPr indent="-325755" lvl="0" marL="457200" rtl="0" algn="l">
              <a:spcBef>
                <a:spcPts val="0"/>
              </a:spcBef>
              <a:spcAft>
                <a:spcPts val="0"/>
              </a:spcAft>
              <a:buSzPct val="100000"/>
              <a:buChar char="●"/>
            </a:pPr>
            <a:r>
              <a:rPr lang="en"/>
              <a:t>The addEventListener() method attaches an event handler to an element without overwriting existing event handlers.</a:t>
            </a:r>
            <a:endParaRPr/>
          </a:p>
          <a:p>
            <a:pPr indent="-325755" lvl="0" marL="457200" rtl="0" algn="l">
              <a:spcBef>
                <a:spcPts val="0"/>
              </a:spcBef>
              <a:spcAft>
                <a:spcPts val="0"/>
              </a:spcAft>
              <a:buSzPct val="100000"/>
              <a:buChar char="●"/>
            </a:pPr>
            <a:r>
              <a:rPr lang="en"/>
              <a:t>You can add many event handlers to one element.</a:t>
            </a:r>
            <a:endParaRPr/>
          </a:p>
          <a:p>
            <a:pPr indent="-325755" lvl="0" marL="457200" rtl="0" algn="l">
              <a:spcBef>
                <a:spcPts val="0"/>
              </a:spcBef>
              <a:spcAft>
                <a:spcPts val="0"/>
              </a:spcAft>
              <a:buSzPct val="100000"/>
              <a:buChar char="●"/>
            </a:pPr>
            <a:r>
              <a:rPr lang="en"/>
              <a:t>You can add many event handlers of the same type to one element, i.e two "click" events.</a:t>
            </a:r>
            <a:endParaRPr/>
          </a:p>
          <a:p>
            <a:pPr indent="-325755" lvl="0" marL="457200" rtl="0" algn="l">
              <a:spcBef>
                <a:spcPts val="0"/>
              </a:spcBef>
              <a:spcAft>
                <a:spcPts val="0"/>
              </a:spcAft>
              <a:buSzPct val="100000"/>
              <a:buChar char="●"/>
            </a:pPr>
            <a:r>
              <a:rPr lang="en"/>
              <a:t>You can add event listeners to any DOM object not only HTML elements. i.e the window object.</a:t>
            </a:r>
            <a:endParaRPr/>
          </a:p>
          <a:p>
            <a:pPr indent="-325755" lvl="0" marL="457200" rtl="0" algn="l">
              <a:spcBef>
                <a:spcPts val="0"/>
              </a:spcBef>
              <a:spcAft>
                <a:spcPts val="0"/>
              </a:spcAft>
              <a:buSzPct val="100000"/>
              <a:buChar char="●"/>
            </a:pPr>
            <a:r>
              <a:rPr lang="en"/>
              <a:t>The addEventListener() method makes it easier to control how the event reacts to bubbling.</a:t>
            </a:r>
            <a:endParaRPr/>
          </a:p>
          <a:p>
            <a:pPr indent="-325755" lvl="0" marL="457200" rtl="0" algn="l">
              <a:spcBef>
                <a:spcPts val="0"/>
              </a:spcBef>
              <a:spcAft>
                <a:spcPts val="0"/>
              </a:spcAft>
              <a:buSzPct val="100000"/>
              <a:buChar char="●"/>
            </a:pPr>
            <a:r>
              <a:rPr lang="en"/>
              <a:t>When using the addEventListener() method, the JavaScript is separated from the HTML markup, for better readability and allows you to add event listeners even when you do not control the HTML markup.</a:t>
            </a:r>
            <a:endParaRPr/>
          </a:p>
          <a:p>
            <a:pPr indent="-325755" lvl="0" marL="457200" rtl="0" algn="l">
              <a:spcBef>
                <a:spcPts val="0"/>
              </a:spcBef>
              <a:spcAft>
                <a:spcPts val="0"/>
              </a:spcAft>
              <a:buSzPct val="100000"/>
              <a:buChar char="●"/>
            </a:pPr>
            <a:r>
              <a:rPr lang="en"/>
              <a:t>You can easily remove an event listener by using the removeEventListener() method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Syntax </a:t>
            </a:r>
            <a:endParaRPr/>
          </a:p>
        </p:txBody>
      </p:sp>
      <p:sp>
        <p:nvSpPr>
          <p:cNvPr id="229" name="Google Shape;229;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element.addEventListener(event, function);</a:t>
            </a:r>
            <a:endParaRPr/>
          </a:p>
          <a:p>
            <a:pPr indent="0" lvl="0" marL="0" rtl="0" algn="l">
              <a:spcBef>
                <a:spcPts val="1200"/>
              </a:spcBef>
              <a:spcAft>
                <a:spcPts val="0"/>
              </a:spcAft>
              <a:buNone/>
            </a:pPr>
            <a:r>
              <a:rPr lang="en"/>
              <a:t>The first parameter is the type of the event (like "click" or "mousedown" or any other HTML DOM Event.)</a:t>
            </a:r>
            <a:endParaRPr/>
          </a:p>
          <a:p>
            <a:pPr indent="0" lvl="0" marL="0" rtl="0" algn="l">
              <a:spcBef>
                <a:spcPts val="1200"/>
              </a:spcBef>
              <a:spcAft>
                <a:spcPts val="0"/>
              </a:spcAft>
              <a:buNone/>
            </a:pPr>
            <a:r>
              <a:rPr lang="en"/>
              <a:t>The second parameter is the function we want to call when the event occurs.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30" name="Google Shape;230;p39"/>
          <p:cNvPicPr preferRelativeResize="0"/>
          <p:nvPr/>
        </p:nvPicPr>
        <p:blipFill>
          <a:blip r:embed="rId3">
            <a:alphaModFix/>
          </a:blip>
          <a:stretch>
            <a:fillRect/>
          </a:stretch>
        </p:blipFill>
        <p:spPr>
          <a:xfrm>
            <a:off x="1095375" y="3067225"/>
            <a:ext cx="6953250" cy="1828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2857325" y="1998500"/>
            <a:ext cx="53019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JavaScript Display Possibilities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JavaScript can "display" data in different ways:</a:t>
            </a:r>
            <a:endParaRPr/>
          </a:p>
          <a:p>
            <a:pPr indent="-342900" lvl="0" marL="457200" rtl="0" algn="l">
              <a:spcBef>
                <a:spcPts val="1200"/>
              </a:spcBef>
              <a:spcAft>
                <a:spcPts val="0"/>
              </a:spcAft>
              <a:buSzPts val="1800"/>
              <a:buChar char="●"/>
            </a:pPr>
            <a:r>
              <a:rPr lang="en"/>
              <a:t>Writing into an HTML element, using innerHTML.</a:t>
            </a:r>
            <a:endParaRPr/>
          </a:p>
          <a:p>
            <a:pPr indent="-342900" lvl="0" marL="457200" rtl="0" algn="l">
              <a:spcBef>
                <a:spcPts val="0"/>
              </a:spcBef>
              <a:spcAft>
                <a:spcPts val="0"/>
              </a:spcAft>
              <a:buSzPts val="1800"/>
              <a:buChar char="●"/>
            </a:pPr>
            <a:r>
              <a:rPr lang="en"/>
              <a:t>Writing into the HTML output using document.write().</a:t>
            </a:r>
            <a:endParaRPr/>
          </a:p>
          <a:p>
            <a:pPr indent="-342900" lvl="0" marL="457200" rtl="0" algn="l">
              <a:spcBef>
                <a:spcPts val="0"/>
              </a:spcBef>
              <a:spcAft>
                <a:spcPts val="0"/>
              </a:spcAft>
              <a:buSzPts val="1800"/>
              <a:buChar char="●"/>
            </a:pPr>
            <a:r>
              <a:rPr lang="en"/>
              <a:t>Writing into an alert box, using window.alert().</a:t>
            </a:r>
            <a:endParaRPr/>
          </a:p>
          <a:p>
            <a:pPr indent="-342900" lvl="0" marL="457200" rtl="0" algn="l">
              <a:spcBef>
                <a:spcPts val="0"/>
              </a:spcBef>
              <a:spcAft>
                <a:spcPts val="0"/>
              </a:spcAft>
              <a:buSzPts val="1800"/>
              <a:buChar char="●"/>
            </a:pPr>
            <a:r>
              <a:rPr lang="en"/>
              <a:t>Writing into the browser console, using console.log().</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innerHTML</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To access an HTML element, JavaScript can use the document.getElementById(id) method.</a:t>
            </a:r>
            <a:endParaRPr/>
          </a:p>
          <a:p>
            <a:pPr indent="0" lvl="0" marL="0" rtl="0" algn="l">
              <a:spcBef>
                <a:spcPts val="1200"/>
              </a:spcBef>
              <a:spcAft>
                <a:spcPts val="0"/>
              </a:spcAft>
              <a:buNone/>
            </a:pPr>
            <a:r>
              <a:rPr lang="en"/>
              <a:t>The id attribute defines the HTML element. The innerHTML property defines the HTML content: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245850" y="700700"/>
            <a:ext cx="5724775" cy="3777025"/>
          </a:xfrm>
          <a:prstGeom prst="rect">
            <a:avLst/>
          </a:prstGeom>
          <a:noFill/>
          <a:ln cap="flat" cmpd="sng" w="9525">
            <a:solidFill>
              <a:schemeClr val="dk2"/>
            </a:solidFill>
            <a:prstDash val="solid"/>
            <a:round/>
            <a:headEnd len="sm" w="sm" type="none"/>
            <a:tailEnd len="sm" w="sm" type="none"/>
          </a:ln>
        </p:spPr>
      </p:pic>
      <p:pic>
        <p:nvPicPr>
          <p:cNvPr id="91" name="Google Shape;91;p17"/>
          <p:cNvPicPr preferRelativeResize="0"/>
          <p:nvPr/>
        </p:nvPicPr>
        <p:blipFill>
          <a:blip r:embed="rId4">
            <a:alphaModFix/>
          </a:blip>
          <a:stretch>
            <a:fillRect/>
          </a:stretch>
        </p:blipFill>
        <p:spPr>
          <a:xfrm>
            <a:off x="6332050" y="2306375"/>
            <a:ext cx="2362200" cy="13049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758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document.write()</a:t>
            </a:r>
            <a:endParaRPr/>
          </a:p>
        </p:txBody>
      </p:sp>
      <p:sp>
        <p:nvSpPr>
          <p:cNvPr id="97" name="Google Shape;97;p18"/>
          <p:cNvSpPr txBox="1"/>
          <p:nvPr>
            <p:ph idx="1" type="body"/>
          </p:nvPr>
        </p:nvSpPr>
        <p:spPr>
          <a:xfrm>
            <a:off x="311700" y="1639875"/>
            <a:ext cx="8186700" cy="1288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For testing purposes, it is convenient to use document.write():</a:t>
            </a:r>
            <a:endParaRPr/>
          </a:p>
          <a:p>
            <a:pPr indent="0" lvl="0" marL="0" rtl="0" algn="l">
              <a:spcBef>
                <a:spcPts val="1200"/>
              </a:spcBef>
              <a:spcAft>
                <a:spcPts val="0"/>
              </a:spcAft>
              <a:buNone/>
            </a:pPr>
            <a:r>
              <a:rPr lang="en"/>
              <a:t>Using document.write() after an HTML document is loaded, will delete all existing HTML:</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3095625" y="3311600"/>
            <a:ext cx="6048375" cy="169545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103" name="Google Shape;103;p19"/>
          <p:cNvPicPr preferRelativeResize="0"/>
          <p:nvPr/>
        </p:nvPicPr>
        <p:blipFill>
          <a:blip r:embed="rId4">
            <a:alphaModFix/>
          </a:blip>
          <a:stretch>
            <a:fillRect/>
          </a:stretch>
        </p:blipFill>
        <p:spPr>
          <a:xfrm>
            <a:off x="126300" y="117475"/>
            <a:ext cx="5799926" cy="3098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window.alert()</a:t>
            </a:r>
            <a:endParaRPr/>
          </a:p>
        </p:txBody>
      </p:sp>
      <p:sp>
        <p:nvSpPr>
          <p:cNvPr id="109" name="Google Shape;109;p20"/>
          <p:cNvSpPr txBox="1"/>
          <p:nvPr>
            <p:ph idx="1" type="body"/>
          </p:nvPr>
        </p:nvSpPr>
        <p:spPr>
          <a:xfrm>
            <a:off x="311700" y="1152475"/>
            <a:ext cx="8520600" cy="411600"/>
          </a:xfrm>
          <a:prstGeom prst="rect">
            <a:avLst/>
          </a:prstGeom>
        </p:spPr>
        <p:txBody>
          <a:bodyPr anchorCtr="0" anchor="t" bIns="91425" lIns="91425" spcFirstLastPara="1" rIns="91425" wrap="square" tIns="91425">
            <a:normAutofit/>
          </a:bodyPr>
          <a:lstStyle/>
          <a:p>
            <a:pPr indent="0" lvl="0" marL="0" rtl="0" algn="l">
              <a:spcBef>
                <a:spcPts val="1400"/>
              </a:spcBef>
              <a:spcAft>
                <a:spcPts val="1400"/>
              </a:spcAft>
              <a:buNone/>
            </a:pPr>
            <a:r>
              <a:rPr lang="en" sz="1150">
                <a:solidFill>
                  <a:schemeClr val="dk1"/>
                </a:solidFill>
                <a:highlight>
                  <a:srgbClr val="FFFFFF"/>
                </a:highlight>
                <a:latin typeface="Verdana"/>
                <a:ea typeface="Verdana"/>
                <a:cs typeface="Verdana"/>
                <a:sym typeface="Verdana"/>
              </a:rPr>
              <a:t>You can use an alert box to display data:</a:t>
            </a:r>
            <a:endParaRPr/>
          </a:p>
        </p:txBody>
      </p:sp>
      <p:pic>
        <p:nvPicPr>
          <p:cNvPr id="110" name="Google Shape;110;p20"/>
          <p:cNvPicPr preferRelativeResize="0"/>
          <p:nvPr/>
        </p:nvPicPr>
        <p:blipFill>
          <a:blip r:embed="rId3">
            <a:alphaModFix/>
          </a:blip>
          <a:stretch>
            <a:fillRect/>
          </a:stretch>
        </p:blipFill>
        <p:spPr>
          <a:xfrm>
            <a:off x="245703" y="1564103"/>
            <a:ext cx="3986875" cy="3004771"/>
          </a:xfrm>
          <a:prstGeom prst="rect">
            <a:avLst/>
          </a:prstGeom>
          <a:noFill/>
          <a:ln cap="flat" cmpd="sng" w="9525">
            <a:solidFill>
              <a:schemeClr val="dk2"/>
            </a:solidFill>
            <a:prstDash val="solid"/>
            <a:round/>
            <a:headEnd len="sm" w="sm" type="none"/>
            <a:tailEnd len="sm" w="sm" type="none"/>
          </a:ln>
        </p:spPr>
      </p:pic>
      <p:pic>
        <p:nvPicPr>
          <p:cNvPr id="111" name="Google Shape;111;p20"/>
          <p:cNvPicPr preferRelativeResize="0"/>
          <p:nvPr/>
        </p:nvPicPr>
        <p:blipFill>
          <a:blip r:embed="rId4">
            <a:alphaModFix/>
          </a:blip>
          <a:stretch>
            <a:fillRect/>
          </a:stretch>
        </p:blipFill>
        <p:spPr>
          <a:xfrm>
            <a:off x="4450252" y="2695575"/>
            <a:ext cx="4606622" cy="17540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22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console.log()</a:t>
            </a:r>
            <a:endParaRPr/>
          </a:p>
        </p:txBody>
      </p:sp>
      <p:sp>
        <p:nvSpPr>
          <p:cNvPr id="117" name="Google Shape;117;p21"/>
          <p:cNvSpPr txBox="1"/>
          <p:nvPr>
            <p:ph idx="1" type="body"/>
          </p:nvPr>
        </p:nvSpPr>
        <p:spPr>
          <a:xfrm>
            <a:off x="311700" y="969700"/>
            <a:ext cx="8520600" cy="80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debugging purposes, you can call the console.log() method in the browser to display data.</a:t>
            </a:r>
            <a:endParaRPr/>
          </a:p>
        </p:txBody>
      </p:sp>
      <p:pic>
        <p:nvPicPr>
          <p:cNvPr id="118" name="Google Shape;118;p21"/>
          <p:cNvPicPr preferRelativeResize="0"/>
          <p:nvPr/>
        </p:nvPicPr>
        <p:blipFill>
          <a:blip r:embed="rId3">
            <a:alphaModFix/>
          </a:blip>
          <a:stretch>
            <a:fillRect/>
          </a:stretch>
        </p:blipFill>
        <p:spPr>
          <a:xfrm>
            <a:off x="152400" y="1775500"/>
            <a:ext cx="4693232" cy="3192675"/>
          </a:xfrm>
          <a:prstGeom prst="rect">
            <a:avLst/>
          </a:prstGeom>
          <a:noFill/>
          <a:ln>
            <a:noFill/>
          </a:ln>
        </p:spPr>
      </p:pic>
      <p:pic>
        <p:nvPicPr>
          <p:cNvPr id="119" name="Google Shape;119;p21"/>
          <p:cNvPicPr preferRelativeResize="0"/>
          <p:nvPr/>
        </p:nvPicPr>
        <p:blipFill>
          <a:blip r:embed="rId4">
            <a:alphaModFix/>
          </a:blip>
          <a:stretch>
            <a:fillRect/>
          </a:stretch>
        </p:blipFill>
        <p:spPr>
          <a:xfrm>
            <a:off x="3917663" y="3676688"/>
            <a:ext cx="4981575" cy="1019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