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8" r:id="rId3"/>
    <p:sldId id="266" r:id="rId4"/>
    <p:sldId id="259" r:id="rId5"/>
    <p:sldId id="268" r:id="rId6"/>
    <p:sldId id="267" r:id="rId7"/>
    <p:sldId id="261" r:id="rId8"/>
    <p:sldId id="273" r:id="rId9"/>
    <p:sldId id="269" r:id="rId10"/>
    <p:sldId id="270" r:id="rId11"/>
    <p:sldId id="271" r:id="rId12"/>
    <p:sldId id="272" r:id="rId13"/>
    <p:sldId id="274" r:id="rId14"/>
    <p:sldId id="275" r:id="rId15"/>
    <p:sldId id="276" r:id="rId16"/>
    <p:sldId id="277"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2F45A-951C-4E08-9906-034E5666EC55}" v="209" dt="2023-05-27T06:32:26.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660"/>
  </p:normalViewPr>
  <p:slideViewPr>
    <p:cSldViewPr snapToGrid="0">
      <p:cViewPr varScale="1">
        <p:scale>
          <a:sx n="71" d="100"/>
          <a:sy n="71" d="100"/>
        </p:scale>
        <p:origin x="610"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C9837C-7D22-4372-ABD5-EE23B6D8B1F8}"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377414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C9837C-7D22-4372-ABD5-EE23B6D8B1F8}"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269311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C9837C-7D22-4372-ABD5-EE23B6D8B1F8}"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1666285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C9837C-7D22-4372-ABD5-EE23B6D8B1F8}"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DB1D0-89F1-4BE2-A701-2A7FDB4E4A9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9464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C9837C-7D22-4372-ABD5-EE23B6D8B1F8}"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3340911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8C9837C-7D22-4372-ABD5-EE23B6D8B1F8}"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3511685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8C9837C-7D22-4372-ABD5-EE23B6D8B1F8}"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1371243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C9837C-7D22-4372-ABD5-EE23B6D8B1F8}"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2166696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C9837C-7D22-4372-ABD5-EE23B6D8B1F8}"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12592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C9837C-7D22-4372-ABD5-EE23B6D8B1F8}"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249823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C9837C-7D22-4372-ABD5-EE23B6D8B1F8}"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33910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C9837C-7D22-4372-ABD5-EE23B6D8B1F8}"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84876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C9837C-7D22-4372-ABD5-EE23B6D8B1F8}" type="datetimeFigureOut">
              <a:rPr lang="en-US" smtClean="0"/>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393330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C9837C-7D22-4372-ABD5-EE23B6D8B1F8}" type="datetimeFigureOut">
              <a:rPr lang="en-US" smtClean="0"/>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296284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9837C-7D22-4372-ABD5-EE23B6D8B1F8}" type="datetimeFigureOut">
              <a:rPr lang="en-US" smtClean="0"/>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229714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C9837C-7D22-4372-ABD5-EE23B6D8B1F8}"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344811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C9837C-7D22-4372-ABD5-EE23B6D8B1F8}" type="datetimeFigureOut">
              <a:rPr lang="en-US" smtClean="0"/>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CDB1D0-89F1-4BE2-A701-2A7FDB4E4A91}" type="slidenum">
              <a:rPr lang="en-US" smtClean="0"/>
              <a:t>‹#›</a:t>
            </a:fld>
            <a:endParaRPr lang="en-US"/>
          </a:p>
        </p:txBody>
      </p:sp>
    </p:spTree>
    <p:extLst>
      <p:ext uri="{BB962C8B-B14F-4D97-AF65-F5344CB8AC3E}">
        <p14:creationId xmlns:p14="http://schemas.microsoft.com/office/powerpoint/2010/main" val="75283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8C9837C-7D22-4372-ABD5-EE23B6D8B1F8}" type="datetimeFigureOut">
              <a:rPr lang="en-US" smtClean="0"/>
              <a:t>5/27/2023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5CDB1D0-89F1-4BE2-A701-2A7FDB4E4A91}" type="slidenum">
              <a:rPr lang="en-US" smtClean="0"/>
              <a:t>‹#›</a:t>
            </a:fld>
            <a:endParaRPr lang="en-US"/>
          </a:p>
        </p:txBody>
      </p:sp>
    </p:spTree>
    <p:extLst>
      <p:ext uri="{BB962C8B-B14F-4D97-AF65-F5344CB8AC3E}">
        <p14:creationId xmlns:p14="http://schemas.microsoft.com/office/powerpoint/2010/main" val="3341072015"/>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9663" y="2524259"/>
            <a:ext cx="9001462" cy="2209198"/>
          </a:xfrm>
        </p:spPr>
        <p:txBody>
          <a:bodyPr>
            <a:normAutofit fontScale="90000"/>
          </a:bodyPr>
          <a:lstStyle/>
          <a:p>
            <a:r>
              <a:rPr lang="en-US" dirty="0" smtClean="0"/>
              <a:t>Topic</a:t>
            </a:r>
            <a:r>
              <a:rPr lang="en-US" dirty="0"/>
              <a:t/>
            </a:r>
            <a:br>
              <a:rPr lang="en-US" dirty="0"/>
            </a:br>
            <a:r>
              <a:rPr lang="en-US" dirty="0"/>
              <a:t/>
            </a:r>
            <a:br>
              <a:rPr lang="en-US" dirty="0"/>
            </a:br>
            <a:r>
              <a:rPr lang="en-US" sz="4000" dirty="0"/>
              <a:t>Software evolution and its impact</a:t>
            </a:r>
            <a:br>
              <a:rPr lang="en-US" sz="4000" dirty="0"/>
            </a:br>
            <a:r>
              <a:rPr lang="en-US" sz="4000" dirty="0"/>
              <a:t>(software configuration management)</a:t>
            </a:r>
          </a:p>
        </p:txBody>
      </p:sp>
    </p:spTree>
    <p:extLst>
      <p:ext uri="{BB962C8B-B14F-4D97-AF65-F5344CB8AC3E}">
        <p14:creationId xmlns:p14="http://schemas.microsoft.com/office/powerpoint/2010/main" val="10849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7783" y="1198179"/>
            <a:ext cx="9418320" cy="5939634"/>
          </a:xfrm>
        </p:spPr>
        <p:txBody>
          <a:bodyPr vert="horz" lIns="91440" tIns="45720" rIns="91440" bIns="45720" rtlCol="0" anchor="b">
            <a:noAutofit/>
          </a:bodyPr>
          <a:lstStyle/>
          <a:p>
            <a:r>
              <a:rPr lang="en-US" sz="2800" dirty="0">
                <a:ea typeface="+mj-lt"/>
                <a:cs typeface="+mj-lt"/>
              </a:rPr>
              <a:t>Traceability</a:t>
            </a:r>
            <a:r>
              <a:rPr lang="en-US" sz="2800" dirty="0">
                <a:latin typeface="+mn-lt"/>
                <a:ea typeface="+mj-lt"/>
                <a:cs typeface="+mj-lt"/>
              </a:rPr>
              <a:t>: </a:t>
            </a:r>
            <a:br>
              <a:rPr lang="en-US" sz="2800" dirty="0">
                <a:latin typeface="+mn-lt"/>
                <a:ea typeface="+mj-lt"/>
                <a:cs typeface="+mj-lt"/>
              </a:rPr>
            </a:br>
            <a:r>
              <a:rPr lang="en-US" sz="2400" b="0" dirty="0">
                <a:latin typeface="+mn-lt"/>
                <a:ea typeface="+mj-lt"/>
                <a:cs typeface="+mj-lt"/>
              </a:rPr>
              <a:t>Traceability refers to the ability to track and understand the relationships between different software artifacts and their changes. SCM enables traceability by establishing clear links between requirements, design specifications, code changes, and test cases.</a:t>
            </a:r>
            <a:r>
              <a:rPr lang="en-US" sz="2800" dirty="0">
                <a:latin typeface="+mn-lt"/>
                <a:ea typeface="+mj-lt"/>
                <a:cs typeface="+mj-lt"/>
              </a:rPr>
              <a:t/>
            </a:r>
            <a:br>
              <a:rPr lang="en-US" sz="2800" dirty="0">
                <a:latin typeface="+mn-lt"/>
                <a:ea typeface="+mj-lt"/>
                <a:cs typeface="+mj-lt"/>
              </a:rPr>
            </a:br>
            <a:r>
              <a:rPr lang="en-US" sz="2800" dirty="0">
                <a:ea typeface="+mj-lt"/>
                <a:cs typeface="+mj-lt"/>
              </a:rPr>
              <a:t/>
            </a:r>
            <a:br>
              <a:rPr lang="en-US" sz="2800" dirty="0">
                <a:ea typeface="+mj-lt"/>
                <a:cs typeface="+mj-lt"/>
              </a:rPr>
            </a:br>
            <a:r>
              <a:rPr lang="en-US" sz="2800" dirty="0">
                <a:ea typeface="+mj-lt"/>
                <a:cs typeface="+mj-lt"/>
              </a:rPr>
              <a:t>Reproducibility:</a:t>
            </a:r>
            <a:br>
              <a:rPr lang="en-US" sz="2800" dirty="0">
                <a:ea typeface="+mj-lt"/>
                <a:cs typeface="+mj-lt"/>
              </a:rPr>
            </a:br>
            <a:r>
              <a:rPr lang="en-US" sz="2800" dirty="0">
                <a:ea typeface="+mj-lt"/>
                <a:cs typeface="+mj-lt"/>
              </a:rPr>
              <a:t> </a:t>
            </a:r>
            <a:r>
              <a:rPr lang="en-US" sz="2800" b="0" dirty="0">
                <a:latin typeface="+mn-lt"/>
                <a:ea typeface="+mj-lt"/>
                <a:cs typeface="+mj-lt"/>
              </a:rPr>
              <a:t>Reproducibility is the ability to recreate or rebuild a specific version of the software at any given point in time. SCM facilitates reproducibility by capturing and managing all the necessary software artifacts and dependencies required to build and deploy the software. </a:t>
            </a:r>
            <a:r>
              <a:rPr lang="en-US" sz="2800" b="0" dirty="0">
                <a:latin typeface="+mn-lt"/>
              </a:rPr>
              <a:t/>
            </a:r>
            <a:br>
              <a:rPr lang="en-US" sz="2800" b="0" dirty="0">
                <a:latin typeface="+mn-lt"/>
              </a:rPr>
            </a:br>
            <a:r>
              <a:rPr lang="en-US" sz="2800" dirty="0"/>
              <a:t/>
            </a:r>
            <a:br>
              <a:rPr lang="en-US" sz="2800" dirty="0"/>
            </a:br>
            <a:endParaRPr lang="en-US" sz="2800" dirty="0"/>
          </a:p>
        </p:txBody>
      </p:sp>
    </p:spTree>
    <p:extLst>
      <p:ext uri="{BB962C8B-B14F-4D97-AF65-F5344CB8AC3E}">
        <p14:creationId xmlns:p14="http://schemas.microsoft.com/office/powerpoint/2010/main" val="2432058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8888" y="916045"/>
            <a:ext cx="11274224" cy="6237513"/>
          </a:xfrm>
        </p:spPr>
        <p:txBody>
          <a:bodyPr vert="horz" lIns="91440" tIns="45720" rIns="91440" bIns="45720" rtlCol="0" anchor="t">
            <a:normAutofit/>
          </a:bodyPr>
          <a:lstStyle/>
          <a:p>
            <a:r>
              <a:rPr lang="en-US" sz="3600" b="1" dirty="0">
                <a:solidFill>
                  <a:schemeClr val="tx1"/>
                </a:solidFill>
                <a:ea typeface="+mn-lt"/>
                <a:cs typeface="+mn-lt"/>
              </a:rPr>
              <a:t>Benefits of implementing SCM</a:t>
            </a:r>
          </a:p>
          <a:p>
            <a:pPr marL="342900" indent="-342900">
              <a:buFont typeface="Arial" panose="020B0604020202020204" pitchFamily="34" charset="0"/>
              <a:buChar char="•"/>
            </a:pPr>
            <a:endParaRPr lang="en-US" sz="3200" b="1" dirty="0">
              <a:solidFill>
                <a:schemeClr val="tx1"/>
              </a:solidFill>
              <a:ea typeface="+mn-lt"/>
              <a:cs typeface="+mn-lt"/>
            </a:endParaRPr>
          </a:p>
          <a:p>
            <a:pPr marL="342900" indent="-342900">
              <a:buFont typeface="Arial" panose="020B0604020202020204" pitchFamily="34" charset="0"/>
              <a:buChar char="•"/>
            </a:pPr>
            <a:r>
              <a:rPr lang="en-US" sz="2400" dirty="0">
                <a:solidFill>
                  <a:schemeClr val="tx1"/>
                </a:solidFill>
                <a:ea typeface="+mn-lt"/>
                <a:cs typeface="+mn-lt"/>
              </a:rPr>
              <a:t>Version Control and Change Management:</a:t>
            </a:r>
            <a:endParaRPr lang="en-US" sz="2400" b="1" dirty="0">
              <a:solidFill>
                <a:schemeClr val="tx1"/>
              </a:solidFill>
              <a:ea typeface="+mn-lt"/>
              <a:cs typeface="+mn-lt"/>
            </a:endParaRPr>
          </a:p>
          <a:p>
            <a:pPr marL="342900" indent="-342900">
              <a:buFont typeface="Arial" panose="020B0604020202020204" pitchFamily="34" charset="0"/>
              <a:buChar char="•"/>
            </a:pPr>
            <a:r>
              <a:rPr lang="en-US" sz="2400" dirty="0">
                <a:solidFill>
                  <a:schemeClr val="tx1"/>
                </a:solidFill>
                <a:ea typeface="+mn-lt"/>
                <a:cs typeface="+mn-lt"/>
              </a:rPr>
              <a:t>improved Collaboration and Team Productivity:</a:t>
            </a:r>
            <a:endParaRPr lang="en-US" sz="2400" b="1" dirty="0">
              <a:solidFill>
                <a:schemeClr val="tx1"/>
              </a:solidFill>
              <a:ea typeface="+mn-lt"/>
              <a:cs typeface="+mn-lt"/>
            </a:endParaRPr>
          </a:p>
          <a:p>
            <a:pPr marL="342900" indent="-342900">
              <a:buFont typeface="Arial" panose="020B0604020202020204" pitchFamily="34" charset="0"/>
              <a:buChar char="•"/>
            </a:pPr>
            <a:r>
              <a:rPr lang="en-US" sz="2400" dirty="0">
                <a:solidFill>
                  <a:schemeClr val="tx1"/>
                </a:solidFill>
                <a:ea typeface="+mn-lt"/>
                <a:cs typeface="+mn-lt"/>
              </a:rPr>
              <a:t>Stability and Software Integrity: </a:t>
            </a:r>
            <a:endParaRPr lang="en-US" sz="2400" b="1" dirty="0">
              <a:solidFill>
                <a:schemeClr val="tx1"/>
              </a:solidFill>
              <a:ea typeface="+mn-lt"/>
              <a:cs typeface="+mn-lt"/>
            </a:endParaRPr>
          </a:p>
          <a:p>
            <a:pPr marL="342900" indent="-342900">
              <a:buFont typeface="Arial" panose="020B0604020202020204" pitchFamily="34" charset="0"/>
              <a:buChar char="•"/>
            </a:pPr>
            <a:r>
              <a:rPr lang="en-US" sz="2400" dirty="0">
                <a:solidFill>
                  <a:schemeClr val="tx1"/>
                </a:solidFill>
                <a:ea typeface="+mn-lt"/>
                <a:cs typeface="+mn-lt"/>
              </a:rPr>
              <a:t>Reproducibility and Release Management</a:t>
            </a:r>
            <a:endParaRPr lang="en-US" sz="2400" b="1" dirty="0">
              <a:solidFill>
                <a:schemeClr val="tx1"/>
              </a:solidFill>
              <a:ea typeface="+mn-lt"/>
              <a:cs typeface="+mn-lt"/>
            </a:endParaRPr>
          </a:p>
          <a:p>
            <a:pPr marL="342900" indent="-342900">
              <a:buFont typeface="Arial" panose="020B0604020202020204" pitchFamily="34" charset="0"/>
              <a:buChar char="•"/>
            </a:pPr>
            <a:r>
              <a:rPr lang="en-US" sz="2400" dirty="0">
                <a:solidFill>
                  <a:schemeClr val="tx1"/>
                </a:solidFill>
                <a:ea typeface="+mn-lt"/>
                <a:cs typeface="+mn-lt"/>
              </a:rPr>
              <a:t>Risk Mitigation and Disaster Recovery</a:t>
            </a:r>
            <a:endParaRPr lang="en-US" sz="2400" b="1" dirty="0">
              <a:solidFill>
                <a:schemeClr val="tx1"/>
              </a:solidFill>
              <a:ea typeface="+mn-lt"/>
              <a:cs typeface="+mn-lt"/>
            </a:endParaRPr>
          </a:p>
          <a:p>
            <a:pPr marL="342900" indent="-342900">
              <a:buFont typeface="Arial" panose="020B0604020202020204" pitchFamily="34" charset="0"/>
              <a:buChar char="•"/>
            </a:pPr>
            <a:r>
              <a:rPr lang="en-US" sz="2400" dirty="0">
                <a:solidFill>
                  <a:schemeClr val="tx1"/>
                </a:solidFill>
                <a:ea typeface="+mn-lt"/>
                <a:cs typeface="+mn-lt"/>
              </a:rPr>
              <a:t>Traceability and Auditing</a:t>
            </a:r>
            <a:r>
              <a:rPr lang="en-US" sz="2400" dirty="0" smtClean="0">
                <a:solidFill>
                  <a:schemeClr val="tx1"/>
                </a:solidFill>
                <a:ea typeface="+mn-lt"/>
                <a:cs typeface="+mn-lt"/>
              </a:rPr>
              <a:t>:</a:t>
            </a:r>
            <a:endParaRPr lang="en-US" sz="2800" b="1" dirty="0">
              <a:solidFill>
                <a:schemeClr val="tx1"/>
              </a:solidFill>
            </a:endParaRPr>
          </a:p>
        </p:txBody>
      </p:sp>
      <p:sp>
        <p:nvSpPr>
          <p:cNvPr id="8" name="TextBox 7">
            <a:extLst>
              <a:ext uri="{FF2B5EF4-FFF2-40B4-BE49-F238E27FC236}">
                <a16:creationId xmlns:a16="http://schemas.microsoft.com/office/drawing/2014/main" id="{96890EDD-FC0F-1128-7826-10CBCC8B440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374151"/>
              </a:solidFill>
              <a:latin typeface="Söhne"/>
              <a:ea typeface="+mn-lt"/>
              <a:cs typeface="+mn-lt"/>
            </a:endParaRPr>
          </a:p>
        </p:txBody>
      </p:sp>
    </p:spTree>
    <p:extLst>
      <p:ext uri="{BB962C8B-B14F-4D97-AF65-F5344CB8AC3E}">
        <p14:creationId xmlns:p14="http://schemas.microsoft.com/office/powerpoint/2010/main" val="337133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0042" y="227304"/>
            <a:ext cx="11570556" cy="7211179"/>
          </a:xfrm>
        </p:spPr>
        <p:txBody>
          <a:bodyPr vert="horz" lIns="91440" tIns="45720" rIns="91440" bIns="45720" rtlCol="0" anchor="t">
            <a:normAutofit fontScale="32500" lnSpcReduction="20000"/>
          </a:bodyPr>
          <a:lstStyle/>
          <a:p>
            <a:pPr algn="ctr"/>
            <a:r>
              <a:rPr lang="en-US" sz="12300" b="1" dirty="0" smtClean="0">
                <a:solidFill>
                  <a:schemeClr val="tx1"/>
                </a:solidFill>
                <a:ea typeface="+mn-lt"/>
                <a:cs typeface="+mn-lt"/>
              </a:rPr>
              <a:t>Impact </a:t>
            </a:r>
            <a:r>
              <a:rPr lang="en-US" sz="12300" b="1" dirty="0">
                <a:solidFill>
                  <a:schemeClr val="tx1"/>
                </a:solidFill>
                <a:ea typeface="+mn-lt"/>
                <a:cs typeface="+mn-lt"/>
              </a:rPr>
              <a:t>of SCM on Software </a:t>
            </a:r>
            <a:r>
              <a:rPr lang="en-US" sz="12300" b="1" dirty="0" smtClean="0">
                <a:solidFill>
                  <a:schemeClr val="tx1"/>
                </a:solidFill>
                <a:ea typeface="+mn-lt"/>
                <a:cs typeface="+mn-lt"/>
              </a:rPr>
              <a:t>Evolution</a:t>
            </a:r>
          </a:p>
          <a:p>
            <a:pPr marL="342900" indent="-342900" algn="ctr">
              <a:buFont typeface="Arial" panose="020B0604020202020204" pitchFamily="34" charset="0"/>
              <a:buChar char="•"/>
            </a:pPr>
            <a:endParaRPr lang="en-GB" sz="1600" b="1" dirty="0">
              <a:ea typeface="+mn-lt"/>
              <a:cs typeface="+mn-lt"/>
            </a:endParaRPr>
          </a:p>
          <a:p>
            <a:pPr marL="342900" indent="-342900" algn="ctr">
              <a:buFont typeface="Arial" panose="020B0604020202020204" pitchFamily="34" charset="0"/>
              <a:buChar char="•"/>
            </a:pPr>
            <a:endParaRPr lang="en-GB" sz="1600" b="1" dirty="0" smtClean="0">
              <a:solidFill>
                <a:schemeClr val="tx1"/>
              </a:solidFill>
              <a:ea typeface="+mn-lt"/>
              <a:cs typeface="+mn-lt"/>
            </a:endParaRPr>
          </a:p>
          <a:p>
            <a:pPr marL="342900" indent="-342900">
              <a:buFont typeface="Arial" panose="020B0604020202020204" pitchFamily="34" charset="0"/>
              <a:buChar char="•"/>
            </a:pPr>
            <a:endParaRPr lang="en-US" sz="2500" b="1" dirty="0">
              <a:solidFill>
                <a:schemeClr val="tx1"/>
              </a:solidFill>
            </a:endParaRPr>
          </a:p>
          <a:p>
            <a:pPr marL="342900" indent="-342900">
              <a:buFont typeface="Arial" panose="020B0604020202020204" pitchFamily="34" charset="0"/>
              <a:buChar char="•"/>
            </a:pPr>
            <a:r>
              <a:rPr lang="en-US" sz="4800" dirty="0">
                <a:solidFill>
                  <a:schemeClr val="tx1"/>
                </a:solidFill>
                <a:ea typeface="+mn-lt"/>
                <a:cs typeface="+mn-lt"/>
              </a:rPr>
              <a:t>Describe how SCM processes and tools facilitate software evolution.</a:t>
            </a:r>
          </a:p>
          <a:p>
            <a:pPr marL="342900" indent="-342900">
              <a:buFont typeface="Arial" panose="020B0604020202020204" pitchFamily="34" charset="0"/>
              <a:buChar char="•"/>
            </a:pPr>
            <a:r>
              <a:rPr lang="en-US" sz="4800" dirty="0">
                <a:solidFill>
                  <a:schemeClr val="tx1"/>
                </a:solidFill>
                <a:ea typeface="+mn-lt"/>
                <a:cs typeface="+mn-lt"/>
              </a:rPr>
              <a:t>Software Configuration Management (SCM) processes and tools </a:t>
            </a:r>
            <a:endParaRPr lang="en-US" sz="4800" dirty="0" smtClean="0">
              <a:solidFill>
                <a:schemeClr val="tx1"/>
              </a:solidFill>
              <a:ea typeface="+mn-lt"/>
              <a:cs typeface="+mn-lt"/>
            </a:endParaRPr>
          </a:p>
          <a:p>
            <a:r>
              <a:rPr lang="en-US" sz="4800" dirty="0" smtClean="0">
                <a:solidFill>
                  <a:schemeClr val="tx1"/>
                </a:solidFill>
                <a:ea typeface="+mn-lt"/>
                <a:cs typeface="+mn-lt"/>
              </a:rPr>
              <a:t>play </a:t>
            </a:r>
            <a:r>
              <a:rPr lang="en-US" sz="4800" dirty="0">
                <a:solidFill>
                  <a:schemeClr val="tx1"/>
                </a:solidFill>
                <a:ea typeface="+mn-lt"/>
                <a:cs typeface="+mn-lt"/>
              </a:rPr>
              <a:t>a significant role in facilitating software evolution. Here are several</a:t>
            </a:r>
          </a:p>
          <a:p>
            <a:r>
              <a:rPr lang="en-US" sz="4800" dirty="0" smtClean="0">
                <a:solidFill>
                  <a:schemeClr val="tx1"/>
                </a:solidFill>
                <a:ea typeface="+mn-lt"/>
                <a:cs typeface="+mn-lt"/>
              </a:rPr>
              <a:t>ways </a:t>
            </a:r>
            <a:r>
              <a:rPr lang="en-US" sz="4800" dirty="0">
                <a:solidFill>
                  <a:schemeClr val="tx1"/>
                </a:solidFill>
                <a:ea typeface="+mn-lt"/>
                <a:cs typeface="+mn-lt"/>
              </a:rPr>
              <a:t>in which SCM processes and tools</a:t>
            </a:r>
          </a:p>
          <a:p>
            <a:pPr marL="342900" indent="-342900">
              <a:buFont typeface="Arial" panose="020B0604020202020204" pitchFamily="34" charset="0"/>
              <a:buChar char="•"/>
            </a:pPr>
            <a:r>
              <a:rPr lang="en-US" sz="4800" dirty="0">
                <a:solidFill>
                  <a:schemeClr val="tx1"/>
                </a:solidFill>
                <a:ea typeface="+mn-lt"/>
                <a:cs typeface="+mn-lt"/>
              </a:rPr>
              <a:t> support the software evolution process:</a:t>
            </a:r>
          </a:p>
          <a:p>
            <a:pPr marL="342900" indent="-342900">
              <a:buFont typeface="Arial" panose="020B0604020202020204" pitchFamily="34" charset="0"/>
              <a:buChar char="•"/>
            </a:pPr>
            <a:r>
              <a:rPr lang="en-US" sz="4800" dirty="0">
                <a:solidFill>
                  <a:schemeClr val="tx1"/>
                </a:solidFill>
                <a:ea typeface="+mn-lt"/>
                <a:cs typeface="+mn-lt"/>
              </a:rPr>
              <a:t>Version Control</a:t>
            </a:r>
          </a:p>
          <a:p>
            <a:pPr marL="342900" indent="-342900">
              <a:buFont typeface="Arial" panose="020B0604020202020204" pitchFamily="34" charset="0"/>
              <a:buChar char="•"/>
            </a:pPr>
            <a:r>
              <a:rPr lang="en-US" sz="4800" dirty="0">
                <a:solidFill>
                  <a:schemeClr val="tx1"/>
                </a:solidFill>
                <a:ea typeface="+mn-lt"/>
                <a:cs typeface="+mn-lt"/>
              </a:rPr>
              <a:t>Change Management: </a:t>
            </a:r>
          </a:p>
          <a:p>
            <a:pPr marL="342900" indent="-342900">
              <a:buFont typeface="Arial" panose="020B0604020202020204" pitchFamily="34" charset="0"/>
              <a:buChar char="•"/>
            </a:pPr>
            <a:r>
              <a:rPr lang="en-US" sz="4800" dirty="0">
                <a:solidFill>
                  <a:schemeClr val="tx1"/>
                </a:solidFill>
                <a:ea typeface="+mn-lt"/>
                <a:cs typeface="+mn-lt"/>
              </a:rPr>
              <a:t>Parallel Development:</a:t>
            </a:r>
          </a:p>
          <a:p>
            <a:pPr marL="342900" indent="-342900">
              <a:buFont typeface="Arial" panose="020B0604020202020204" pitchFamily="34" charset="0"/>
              <a:buChar char="•"/>
            </a:pPr>
            <a:r>
              <a:rPr lang="en-US" sz="4800" dirty="0">
                <a:solidFill>
                  <a:schemeClr val="tx1"/>
                </a:solidFill>
                <a:ea typeface="+mn-lt"/>
                <a:cs typeface="+mn-lt"/>
              </a:rPr>
              <a:t>Configuration Management:</a:t>
            </a:r>
          </a:p>
          <a:p>
            <a:pPr marL="342900" indent="-342900">
              <a:buFont typeface="Arial" panose="020B0604020202020204" pitchFamily="34" charset="0"/>
              <a:buChar char="•"/>
            </a:pPr>
            <a:r>
              <a:rPr lang="en-US" sz="4800" dirty="0">
                <a:solidFill>
                  <a:schemeClr val="tx1"/>
                </a:solidFill>
                <a:ea typeface="+mn-lt"/>
                <a:cs typeface="+mn-lt"/>
              </a:rPr>
              <a:t>Release Management: </a:t>
            </a:r>
          </a:p>
          <a:p>
            <a:pPr marL="342900" indent="-342900">
              <a:buFont typeface="Arial" panose="020B0604020202020204" pitchFamily="34" charset="0"/>
              <a:buChar char="•"/>
            </a:pPr>
            <a:r>
              <a:rPr lang="en-US" sz="4800" dirty="0">
                <a:solidFill>
                  <a:schemeClr val="tx1"/>
                </a:solidFill>
                <a:ea typeface="+mn-lt"/>
                <a:cs typeface="+mn-lt"/>
              </a:rPr>
              <a:t>Traceability and Auditing:</a:t>
            </a:r>
          </a:p>
          <a:p>
            <a:pPr marL="342900" indent="-342900" algn="ctr">
              <a:buFont typeface="Arial" panose="020B0604020202020204" pitchFamily="34" charset="0"/>
              <a:buChar char="•"/>
            </a:pPr>
            <a:endParaRPr lang="en-US" sz="3200" b="1" dirty="0">
              <a:solidFill>
                <a:schemeClr val="tx1"/>
              </a:solidFill>
              <a:ea typeface="+mn-lt"/>
              <a:cs typeface="+mn-lt"/>
            </a:endParaRPr>
          </a:p>
          <a:p>
            <a:pPr marL="342900" indent="-342900" algn="ctr">
              <a:buFont typeface="Arial" panose="020B0604020202020204" pitchFamily="34" charset="0"/>
              <a:buChar char="•"/>
            </a:pPr>
            <a:endParaRPr lang="en-US" sz="3200" b="1" dirty="0">
              <a:solidFill>
                <a:schemeClr val="tx1"/>
              </a:solidFill>
              <a:ea typeface="+mn-lt"/>
              <a:cs typeface="+mn-lt"/>
            </a:endParaRPr>
          </a:p>
          <a:p>
            <a:pPr marL="342900" indent="-342900" algn="ctr">
              <a:buFont typeface="Arial" panose="020B0604020202020204" pitchFamily="34" charset="0"/>
              <a:buChar char="•"/>
            </a:pPr>
            <a:endParaRPr lang="en-US" sz="3200" b="1" dirty="0">
              <a:solidFill>
                <a:schemeClr val="tx1"/>
              </a:solidFill>
              <a:ea typeface="+mn-lt"/>
              <a:cs typeface="+mn-lt"/>
            </a:endParaRPr>
          </a:p>
          <a:p>
            <a:pPr marL="342900" indent="-342900" algn="ctr">
              <a:buFont typeface="Arial" panose="020B0604020202020204" pitchFamily="34" charset="0"/>
              <a:buChar char="•"/>
            </a:pPr>
            <a:endParaRPr lang="en-US" sz="3200" b="1" dirty="0">
              <a:solidFill>
                <a:schemeClr val="tx1"/>
              </a:solidFill>
              <a:ea typeface="+mn-lt"/>
              <a:cs typeface="+mn-lt"/>
            </a:endParaRPr>
          </a:p>
          <a:p>
            <a:pPr algn="ctr"/>
            <a:r>
              <a:rPr lang="en-US" sz="2800" b="1" dirty="0">
                <a:solidFill>
                  <a:schemeClr val="tx1"/>
                </a:solidFill>
                <a:ea typeface="+mn-lt"/>
                <a:cs typeface="+mn-lt"/>
              </a:rPr>
              <a:t/>
            </a:r>
            <a:br>
              <a:rPr lang="en-US" sz="2800" b="1" dirty="0">
                <a:solidFill>
                  <a:schemeClr val="tx1"/>
                </a:solidFill>
                <a:ea typeface="+mn-lt"/>
                <a:cs typeface="+mn-lt"/>
              </a:rPr>
            </a:br>
            <a:endParaRPr lang="en-US" sz="3200" b="1" dirty="0">
              <a:solidFill>
                <a:schemeClr val="tx1"/>
              </a:solidFill>
            </a:endParaRPr>
          </a:p>
        </p:txBody>
      </p:sp>
      <p:sp>
        <p:nvSpPr>
          <p:cNvPr id="8" name="TextBox 7">
            <a:extLst>
              <a:ext uri="{FF2B5EF4-FFF2-40B4-BE49-F238E27FC236}">
                <a16:creationId xmlns:a16="http://schemas.microsoft.com/office/drawing/2014/main" id="{96890EDD-FC0F-1128-7826-10CBCC8B440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374151"/>
              </a:solidFill>
              <a:latin typeface="Söhne"/>
              <a:ea typeface="+mn-lt"/>
              <a:cs typeface="+mn-lt"/>
            </a:endParaRPr>
          </a:p>
        </p:txBody>
      </p:sp>
    </p:spTree>
    <p:extLst>
      <p:ext uri="{BB962C8B-B14F-4D97-AF65-F5344CB8AC3E}">
        <p14:creationId xmlns:p14="http://schemas.microsoft.com/office/powerpoint/2010/main" val="70769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3067" y="2406881"/>
            <a:ext cx="9001462" cy="2387600"/>
          </a:xfrm>
        </p:spPr>
        <p:txBody>
          <a:bodyPr>
            <a:normAutofit/>
          </a:bodyPr>
          <a:lstStyle/>
          <a:p>
            <a:r>
              <a:rPr lang="en-US" b="0" dirty="0"/>
              <a:t>Presented </a:t>
            </a:r>
            <a:r>
              <a:rPr lang="en-US" b="0" dirty="0" smtClean="0"/>
              <a:t>by</a:t>
            </a:r>
            <a:r>
              <a:rPr lang="en-US" dirty="0"/>
              <a:t/>
            </a:r>
            <a:br>
              <a:rPr lang="en-US" dirty="0"/>
            </a:br>
            <a:r>
              <a:rPr lang="en-US" sz="4900" dirty="0" smtClean="0"/>
              <a:t>Hamza Mehmood</a:t>
            </a:r>
            <a:r>
              <a:rPr lang="en-US" sz="4000" dirty="0"/>
              <a:t/>
            </a:r>
            <a:br>
              <a:rPr lang="en-US" sz="4000" dirty="0"/>
            </a:br>
            <a:endParaRPr lang="en-US" sz="4000" dirty="0"/>
          </a:p>
        </p:txBody>
      </p:sp>
    </p:spTree>
    <p:extLst>
      <p:ext uri="{BB962C8B-B14F-4D97-AF65-F5344CB8AC3E}">
        <p14:creationId xmlns:p14="http://schemas.microsoft.com/office/powerpoint/2010/main" val="49475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0203"/>
            <a:ext cx="10353761" cy="1326321"/>
          </a:xfrm>
        </p:spPr>
        <p:txBody>
          <a:bodyPr>
            <a:normAutofit/>
          </a:bodyPr>
          <a:lstStyle/>
          <a:p>
            <a:r>
              <a:rPr lang="en-GB" sz="3200" u="sng" dirty="0" smtClean="0"/>
              <a:t>Scm techniques in Software evolution</a:t>
            </a:r>
            <a:endParaRPr lang="en-US" sz="3200" u="sng" dirty="0"/>
          </a:p>
        </p:txBody>
      </p:sp>
      <p:sp>
        <p:nvSpPr>
          <p:cNvPr id="3" name="Content Placeholder 2"/>
          <p:cNvSpPr>
            <a:spLocks noGrp="1"/>
          </p:cNvSpPr>
          <p:nvPr>
            <p:ph idx="1"/>
          </p:nvPr>
        </p:nvSpPr>
        <p:spPr>
          <a:xfrm>
            <a:off x="913794" y="3799819"/>
            <a:ext cx="10353762" cy="2497950"/>
          </a:xfrm>
        </p:spPr>
        <p:txBody>
          <a:bodyPr>
            <a:normAutofit/>
          </a:bodyPr>
          <a:lstStyle/>
          <a:p>
            <a:pPr marL="0" indent="0" algn="just">
              <a:buNone/>
            </a:pPr>
            <a:r>
              <a:rPr lang="en-GB" sz="2800" dirty="0">
                <a:effectLst/>
              </a:rPr>
              <a:t>SCM techniques in software evolution refer to the practices and strategies used in Software Configuration Management (SCM) to effectively manage and control the changes that occur during the evolution of software systems</a:t>
            </a:r>
            <a:r>
              <a:rPr lang="en-GB" sz="2800" dirty="0" smtClean="0">
                <a:effectLst/>
              </a:rPr>
              <a:t>.</a:t>
            </a:r>
            <a:endParaRPr lang="en-US" sz="2800" dirty="0"/>
          </a:p>
        </p:txBody>
      </p:sp>
      <p:pic>
        <p:nvPicPr>
          <p:cNvPr id="1028" name="Picture 4" descr="What Is Software Configuration Management, its importance &amp; how to ..."/>
          <p:cNvPicPr>
            <a:picLocks noChangeAspect="1" noChangeArrowheads="1"/>
          </p:cNvPicPr>
          <p:nvPr/>
        </p:nvPicPr>
        <p:blipFill rotWithShape="1">
          <a:blip r:embed="rId2">
            <a:extLst>
              <a:ext uri="{28A0092B-C50C-407E-A947-70E740481C1C}">
                <a14:useLocalDpi xmlns:a14="http://schemas.microsoft.com/office/drawing/2010/main" val="0"/>
              </a:ext>
            </a:extLst>
          </a:blip>
          <a:srcRect t="23837" b="13628"/>
          <a:stretch/>
        </p:blipFill>
        <p:spPr bwMode="auto">
          <a:xfrm>
            <a:off x="3233175" y="1223493"/>
            <a:ext cx="5715000" cy="238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525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20203"/>
            <a:ext cx="10353761" cy="1326321"/>
          </a:xfrm>
        </p:spPr>
        <p:txBody>
          <a:bodyPr>
            <a:normAutofit/>
          </a:bodyPr>
          <a:lstStyle/>
          <a:p>
            <a:r>
              <a:rPr lang="en-GB" sz="3200" u="sng" dirty="0" smtClean="0"/>
              <a:t>How it supports </a:t>
            </a:r>
            <a:r>
              <a:rPr lang="en-GB" sz="3200" u="sng" dirty="0"/>
              <a:t>software </a:t>
            </a:r>
            <a:r>
              <a:rPr lang="en-GB" sz="3200" u="sng" dirty="0" smtClean="0"/>
              <a:t>evolution</a:t>
            </a:r>
            <a:endParaRPr lang="en-US" sz="3200" u="sng" dirty="0"/>
          </a:p>
        </p:txBody>
      </p:sp>
      <p:sp>
        <p:nvSpPr>
          <p:cNvPr id="3" name="Content Placeholder 2"/>
          <p:cNvSpPr>
            <a:spLocks noGrp="1"/>
          </p:cNvSpPr>
          <p:nvPr>
            <p:ph idx="1"/>
          </p:nvPr>
        </p:nvSpPr>
        <p:spPr>
          <a:xfrm>
            <a:off x="913794" y="1753847"/>
            <a:ext cx="10353762" cy="965364"/>
          </a:xfrm>
        </p:spPr>
        <p:txBody>
          <a:bodyPr>
            <a:normAutofit lnSpcReduction="10000"/>
          </a:bodyPr>
          <a:lstStyle/>
          <a:p>
            <a:pPr marL="0" indent="0" algn="just">
              <a:buNone/>
            </a:pPr>
            <a:r>
              <a:rPr lang="en-GB" sz="2400" dirty="0">
                <a:effectLst/>
              </a:rPr>
              <a:t>Here are some key SCM techniques that support software evolution and how they contribute to managing the process effectively:</a:t>
            </a:r>
            <a:endParaRPr lang="en-US" sz="3200" dirty="0"/>
          </a:p>
        </p:txBody>
      </p:sp>
      <p:sp>
        <p:nvSpPr>
          <p:cNvPr id="5" name="Content Placeholder 2"/>
          <p:cNvSpPr txBox="1">
            <a:spLocks/>
          </p:cNvSpPr>
          <p:nvPr/>
        </p:nvSpPr>
        <p:spPr>
          <a:xfrm>
            <a:off x="913794" y="3026535"/>
            <a:ext cx="4392302" cy="30909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GB" sz="2400" b="1" dirty="0" smtClean="0"/>
              <a:t>Branching &amp; Merging</a:t>
            </a:r>
          </a:p>
          <a:p>
            <a:r>
              <a:rPr lang="en-GB" sz="2400" b="1" dirty="0" smtClean="0">
                <a:effectLst/>
              </a:rPr>
              <a:t>Continuous Integration Deployment </a:t>
            </a:r>
            <a:r>
              <a:rPr lang="en-GB" sz="2400" b="1" dirty="0">
                <a:effectLst/>
              </a:rPr>
              <a:t>(CI/CD</a:t>
            </a:r>
            <a:r>
              <a:rPr lang="en-GB" sz="2400" b="1" dirty="0" smtClean="0">
                <a:effectLst/>
              </a:rPr>
              <a:t>)</a:t>
            </a:r>
          </a:p>
          <a:p>
            <a:r>
              <a:rPr lang="en-US" sz="2400" b="1" dirty="0">
                <a:effectLst/>
              </a:rPr>
              <a:t>Automated Testing</a:t>
            </a:r>
            <a:r>
              <a:rPr lang="en-US" sz="2400" b="1" dirty="0" smtClean="0">
                <a:effectLst/>
              </a:rPr>
              <a:t>:</a:t>
            </a:r>
          </a:p>
          <a:p>
            <a:r>
              <a:rPr lang="en-US" sz="2400" b="1" dirty="0">
                <a:effectLst/>
              </a:rPr>
              <a:t>Documentation and </a:t>
            </a:r>
            <a:r>
              <a:rPr lang="en-US" sz="2400" b="1" dirty="0" smtClean="0">
                <a:effectLst/>
              </a:rPr>
              <a:t>Communication</a:t>
            </a:r>
            <a:endParaRPr lang="en-GB" sz="3200" b="1" dirty="0" smtClean="0">
              <a:effectLst/>
            </a:endParaRPr>
          </a:p>
          <a:p>
            <a:endParaRPr lang="en-GB" sz="3600" dirty="0" smtClean="0"/>
          </a:p>
          <a:p>
            <a:pPr algn="just"/>
            <a:endParaRPr lang="en-US" sz="2800" dirty="0"/>
          </a:p>
        </p:txBody>
      </p:sp>
      <p:pic>
        <p:nvPicPr>
          <p:cNvPr id="2050" name="Picture 2" descr="Configuration Management Of Software System - SOFTREW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063" y="3026534"/>
            <a:ext cx="6648450" cy="274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33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0" y="120202"/>
            <a:ext cx="11990230" cy="1326321"/>
          </a:xfrm>
        </p:spPr>
        <p:txBody>
          <a:bodyPr>
            <a:normAutofit/>
          </a:bodyPr>
          <a:lstStyle/>
          <a:p>
            <a:r>
              <a:rPr lang="en-GB" sz="3200" u="sng" dirty="0" smtClean="0"/>
              <a:t>when to implement these Techniques?</a:t>
            </a:r>
            <a:endParaRPr lang="en-US" sz="3200" u="sng" dirty="0"/>
          </a:p>
        </p:txBody>
      </p:sp>
      <p:sp>
        <p:nvSpPr>
          <p:cNvPr id="3" name="Content Placeholder 2"/>
          <p:cNvSpPr>
            <a:spLocks noGrp="1"/>
          </p:cNvSpPr>
          <p:nvPr>
            <p:ph idx="1"/>
          </p:nvPr>
        </p:nvSpPr>
        <p:spPr>
          <a:xfrm>
            <a:off x="913794" y="1271163"/>
            <a:ext cx="10353762" cy="1755373"/>
          </a:xfrm>
        </p:spPr>
        <p:txBody>
          <a:bodyPr>
            <a:noAutofit/>
          </a:bodyPr>
          <a:lstStyle/>
          <a:p>
            <a:pPr marL="0" indent="0" algn="just">
              <a:buNone/>
            </a:pPr>
            <a:r>
              <a:rPr lang="en-GB" sz="2400" dirty="0" smtClean="0">
                <a:effectLst/>
              </a:rPr>
              <a:t>When </a:t>
            </a:r>
            <a:r>
              <a:rPr lang="en-GB" sz="2800" dirty="0" smtClean="0">
                <a:effectLst/>
              </a:rPr>
              <a:t>implementing</a:t>
            </a:r>
            <a:r>
              <a:rPr lang="en-GB" sz="2400" dirty="0" smtClean="0">
                <a:effectLst/>
              </a:rPr>
              <a:t> SCM for managing software evolution, it's crucial to follow important best practices to ensure a smooth and effective process. Here are some key best practices to consider:</a:t>
            </a:r>
            <a:endParaRPr lang="en-US" sz="3600" dirty="0"/>
          </a:p>
        </p:txBody>
      </p:sp>
      <p:sp>
        <p:nvSpPr>
          <p:cNvPr id="5" name="Content Placeholder 2"/>
          <p:cNvSpPr txBox="1">
            <a:spLocks/>
          </p:cNvSpPr>
          <p:nvPr/>
        </p:nvSpPr>
        <p:spPr>
          <a:xfrm>
            <a:off x="450154" y="3371259"/>
            <a:ext cx="7805204" cy="23825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sz="2400" b="1" dirty="0">
                <a:effectLst/>
              </a:rPr>
              <a:t>Establish Version </a:t>
            </a:r>
            <a:r>
              <a:rPr lang="en-GB" sz="2400" b="1" dirty="0" smtClean="0">
                <a:effectLst/>
              </a:rPr>
              <a:t>Control as the Foundation</a:t>
            </a:r>
            <a:endParaRPr lang="en-GB" sz="2400" b="1" dirty="0" smtClean="0"/>
          </a:p>
          <a:p>
            <a:r>
              <a:rPr lang="en-GB" sz="2400" b="1" dirty="0">
                <a:effectLst/>
              </a:rPr>
              <a:t>Implement a Consistent and Effective </a:t>
            </a:r>
            <a:r>
              <a:rPr lang="en-GB" sz="2400" b="1" dirty="0" smtClean="0">
                <a:effectLst/>
              </a:rPr>
              <a:t>Workflow</a:t>
            </a:r>
          </a:p>
          <a:p>
            <a:r>
              <a:rPr lang="en-GB" sz="2400" b="1" dirty="0">
                <a:effectLst/>
              </a:rPr>
              <a:t>Plan and Execute Releases </a:t>
            </a:r>
            <a:r>
              <a:rPr lang="en-GB" sz="2600" b="1" dirty="0" smtClean="0">
                <a:effectLst/>
              </a:rPr>
              <a:t>Carefully</a:t>
            </a:r>
          </a:p>
          <a:p>
            <a:r>
              <a:rPr lang="en-US" sz="2600" b="1" dirty="0">
                <a:effectLst/>
              </a:rPr>
              <a:t>Continuously Improve and </a:t>
            </a:r>
            <a:r>
              <a:rPr lang="en-US" sz="2600" b="1" dirty="0" smtClean="0">
                <a:effectLst/>
              </a:rPr>
              <a:t>Learn</a:t>
            </a:r>
            <a:endParaRPr lang="en-GB" sz="2600" b="1" dirty="0" smtClean="0"/>
          </a:p>
        </p:txBody>
      </p:sp>
      <p:pic>
        <p:nvPicPr>
          <p:cNvPr id="3074" name="Picture 2" descr="Software Configuration Management in Software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358" y="3023709"/>
            <a:ext cx="3637679" cy="307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26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3067" y="2406881"/>
            <a:ext cx="9001462" cy="2387600"/>
          </a:xfrm>
        </p:spPr>
        <p:txBody>
          <a:bodyPr>
            <a:normAutofit/>
          </a:bodyPr>
          <a:lstStyle/>
          <a:p>
            <a:r>
              <a:rPr lang="en-US" b="0" dirty="0"/>
              <a:t>Presented </a:t>
            </a:r>
            <a:r>
              <a:rPr lang="en-US" b="0" dirty="0" smtClean="0"/>
              <a:t>by</a:t>
            </a:r>
            <a:r>
              <a:rPr lang="en-US" dirty="0"/>
              <a:t/>
            </a:r>
            <a:br>
              <a:rPr lang="en-US" dirty="0"/>
            </a:br>
            <a:r>
              <a:rPr lang="en-US" sz="4900" dirty="0" smtClean="0"/>
              <a:t>Shariq ABBASI</a:t>
            </a:r>
            <a:r>
              <a:rPr lang="en-US" sz="4000" dirty="0"/>
              <a:t/>
            </a:r>
            <a:br>
              <a:rPr lang="en-US" sz="4000" dirty="0"/>
            </a:br>
            <a:endParaRPr lang="en-US" sz="4000" dirty="0"/>
          </a:p>
        </p:txBody>
      </p:sp>
    </p:spTree>
    <p:extLst>
      <p:ext uri="{BB962C8B-B14F-4D97-AF65-F5344CB8AC3E}">
        <p14:creationId xmlns:p14="http://schemas.microsoft.com/office/powerpoint/2010/main" val="18678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2642070"/>
            <a:ext cx="9001462" cy="2387600"/>
          </a:xfrm>
        </p:spPr>
        <p:txBody>
          <a:bodyPr>
            <a:normAutofit fontScale="90000"/>
          </a:bodyPr>
          <a:lstStyle/>
          <a:p>
            <a:r>
              <a:rPr lang="en-US" dirty="0"/>
              <a:t>Group members</a:t>
            </a:r>
            <a:br>
              <a:rPr lang="en-US" dirty="0"/>
            </a:br>
            <a:r>
              <a:rPr lang="en-US" dirty="0"/>
              <a:t/>
            </a:r>
            <a:br>
              <a:rPr lang="en-US" dirty="0"/>
            </a:br>
            <a:r>
              <a:rPr lang="en-US" sz="4000" dirty="0" err="1"/>
              <a:t>Ahad</a:t>
            </a:r>
            <a:r>
              <a:rPr lang="en-US" sz="4000" dirty="0"/>
              <a:t> Ali Zafar </a:t>
            </a:r>
            <a:br>
              <a:rPr lang="en-US" sz="4000" dirty="0"/>
            </a:br>
            <a:r>
              <a:rPr lang="en-US" sz="4000" dirty="0" err="1"/>
              <a:t>Saad</a:t>
            </a:r>
            <a:r>
              <a:rPr lang="en-US" sz="4000" dirty="0"/>
              <a:t> </a:t>
            </a:r>
            <a:r>
              <a:rPr lang="en-US" sz="4000" dirty="0" err="1"/>
              <a:t>Rehman</a:t>
            </a:r>
            <a:r>
              <a:rPr lang="en-US" sz="4000" dirty="0"/>
              <a:t> Raja </a:t>
            </a:r>
            <a:br>
              <a:rPr lang="en-US" sz="4000" dirty="0"/>
            </a:br>
            <a:r>
              <a:rPr lang="en-US" sz="4000" dirty="0"/>
              <a:t>Hamza Mehmood</a:t>
            </a:r>
            <a:br>
              <a:rPr lang="en-US" sz="4000" dirty="0"/>
            </a:br>
            <a:r>
              <a:rPr lang="en-US" sz="4000" dirty="0"/>
              <a:t>Shariq Abbasi</a:t>
            </a:r>
          </a:p>
        </p:txBody>
      </p:sp>
    </p:spTree>
    <p:extLst>
      <p:ext uri="{BB962C8B-B14F-4D97-AF65-F5344CB8AC3E}">
        <p14:creationId xmlns:p14="http://schemas.microsoft.com/office/powerpoint/2010/main" val="343872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3067" y="2406881"/>
            <a:ext cx="9001462" cy="2387600"/>
          </a:xfrm>
        </p:spPr>
        <p:txBody>
          <a:bodyPr>
            <a:normAutofit fontScale="90000"/>
          </a:bodyPr>
          <a:lstStyle/>
          <a:p>
            <a:r>
              <a:rPr lang="en-US" dirty="0"/>
              <a:t>Presented by </a:t>
            </a:r>
            <a:br>
              <a:rPr lang="en-US" dirty="0"/>
            </a:br>
            <a:r>
              <a:rPr lang="en-US" dirty="0"/>
              <a:t/>
            </a:r>
            <a:br>
              <a:rPr lang="en-US" dirty="0"/>
            </a:br>
            <a:r>
              <a:rPr lang="en-US" sz="4000" dirty="0" err="1"/>
              <a:t>Ahad</a:t>
            </a:r>
            <a:r>
              <a:rPr lang="en-US" sz="4000" dirty="0"/>
              <a:t> Ali Zafar </a:t>
            </a:r>
            <a:br>
              <a:rPr lang="en-US" sz="4000" dirty="0"/>
            </a:br>
            <a:endParaRPr lang="en-US" sz="4000" dirty="0"/>
          </a:p>
        </p:txBody>
      </p:sp>
    </p:spTree>
    <p:extLst>
      <p:ext uri="{BB962C8B-B14F-4D97-AF65-F5344CB8AC3E}">
        <p14:creationId xmlns:p14="http://schemas.microsoft.com/office/powerpoint/2010/main" val="124805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2179" y="1701913"/>
            <a:ext cx="9001462" cy="2387600"/>
          </a:xfrm>
        </p:spPr>
        <p:txBody>
          <a:bodyPr>
            <a:normAutofit fontScale="90000"/>
          </a:bodyPr>
          <a:lstStyle/>
          <a:p>
            <a:r>
              <a:rPr lang="en-US" sz="3600" b="1" dirty="0"/>
              <a:t/>
            </a:r>
            <a:br>
              <a:rPr lang="en-US" sz="3600" b="1" dirty="0"/>
            </a:br>
            <a:r>
              <a:rPr lang="en-US" sz="3600" b="1" dirty="0"/>
              <a:t/>
            </a:r>
            <a:br>
              <a:rPr lang="en-US" sz="3600" b="1" dirty="0"/>
            </a:br>
            <a:r>
              <a:rPr lang="en-US" sz="3600" b="1" dirty="0"/>
              <a:t>Introduce the </a:t>
            </a:r>
            <a:r>
              <a:rPr lang="en-US" sz="3600" b="1" dirty="0" smtClean="0"/>
              <a:t>topic</a:t>
            </a:r>
            <a:br>
              <a:rPr lang="en-US" sz="3600" b="1" dirty="0" smtClean="0"/>
            </a:br>
            <a:r>
              <a:rPr lang="en-US" sz="3600" b="1" dirty="0"/>
              <a:t/>
            </a:r>
            <a:br>
              <a:rPr lang="en-US" sz="3600" b="1" dirty="0"/>
            </a:br>
            <a:r>
              <a:rPr lang="en-US" sz="3600" dirty="0"/>
              <a:t>"Software Evolution and Its Impact: Software Configuration Management"</a:t>
            </a:r>
            <a:br>
              <a:rPr lang="en-US" sz="3600" dirty="0"/>
            </a:br>
            <a:r>
              <a:rPr lang="en-US" sz="3600" dirty="0"/>
              <a:t/>
            </a:r>
            <a:br>
              <a:rPr lang="en-US" sz="3600" dirty="0"/>
            </a:br>
            <a:endParaRPr lang="en-US" sz="3600" dirty="0"/>
          </a:p>
        </p:txBody>
      </p:sp>
      <p:sp>
        <p:nvSpPr>
          <p:cNvPr id="3" name="Subtitle 2"/>
          <p:cNvSpPr>
            <a:spLocks noGrp="1"/>
          </p:cNvSpPr>
          <p:nvPr>
            <p:ph type="subTitle" idx="1"/>
          </p:nvPr>
        </p:nvSpPr>
        <p:spPr>
          <a:xfrm>
            <a:off x="1145628" y="3419811"/>
            <a:ext cx="9534564" cy="2340654"/>
          </a:xfrm>
        </p:spPr>
        <p:txBody>
          <a:bodyPr>
            <a:normAutofit lnSpcReduction="10000"/>
          </a:bodyPr>
          <a:lstStyle/>
          <a:p>
            <a:pPr marL="342900" indent="-342900" algn="l">
              <a:buFont typeface="Arial" panose="020B0604020202020204" pitchFamily="34" charset="0"/>
              <a:buChar char="•"/>
            </a:pPr>
            <a:r>
              <a:rPr lang="en-US" dirty="0"/>
              <a:t>Software evolution refers to the process of modifying and improving software systems over time. </a:t>
            </a:r>
          </a:p>
          <a:p>
            <a:pPr marL="342900" indent="-342900" algn="l">
              <a:buFont typeface="Arial" panose="020B0604020202020204" pitchFamily="34" charset="0"/>
              <a:buChar char="•"/>
            </a:pPr>
            <a:r>
              <a:rPr lang="en-US" dirty="0"/>
              <a:t>It encompasses all the changes made to software, including bug fixes, feature enhancements, performance optimizations, and architectural modifications.</a:t>
            </a:r>
          </a:p>
        </p:txBody>
      </p:sp>
    </p:spTree>
    <p:extLst>
      <p:ext uri="{BB962C8B-B14F-4D97-AF65-F5344CB8AC3E}">
        <p14:creationId xmlns:p14="http://schemas.microsoft.com/office/powerpoint/2010/main" val="399420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5628" y="2119982"/>
            <a:ext cx="9418320" cy="1471447"/>
          </a:xfrm>
        </p:spPr>
        <p:txBody>
          <a:bodyPr>
            <a:normAutofit fontScale="90000"/>
          </a:bodyPr>
          <a:lstStyle/>
          <a:p>
            <a:r>
              <a:rPr lang="en-US" sz="3600" b="1" dirty="0"/>
              <a:t/>
            </a:r>
            <a:br>
              <a:rPr lang="en-US" sz="3600" b="1" dirty="0"/>
            </a:br>
            <a:r>
              <a:rPr lang="en-US" sz="3600" b="1" dirty="0"/>
              <a:t/>
            </a:r>
            <a:br>
              <a:rPr lang="en-US" sz="3600" b="1" dirty="0"/>
            </a:br>
            <a:r>
              <a:rPr lang="en-US" sz="5300" dirty="0"/>
              <a:t>Software Configuration Management (SCM)</a:t>
            </a:r>
            <a:r>
              <a:rPr lang="en-US" sz="3600" dirty="0"/>
              <a:t/>
            </a:r>
            <a:br>
              <a:rPr lang="en-US" sz="3600" dirty="0"/>
            </a:br>
            <a:r>
              <a:rPr lang="en-US" sz="3600" dirty="0"/>
              <a:t/>
            </a:r>
            <a:br>
              <a:rPr lang="en-US" sz="3600" dirty="0"/>
            </a:br>
            <a:endParaRPr lang="en-US" sz="3600" dirty="0"/>
          </a:p>
        </p:txBody>
      </p:sp>
      <p:sp>
        <p:nvSpPr>
          <p:cNvPr id="3" name="Subtitle 2"/>
          <p:cNvSpPr>
            <a:spLocks noGrp="1"/>
          </p:cNvSpPr>
          <p:nvPr>
            <p:ph type="subTitle" idx="1"/>
          </p:nvPr>
        </p:nvSpPr>
        <p:spPr>
          <a:xfrm>
            <a:off x="1087506" y="3321639"/>
            <a:ext cx="9534564" cy="3909848"/>
          </a:xfrm>
        </p:spPr>
        <p:txBody>
          <a:bodyPr>
            <a:normAutofit/>
          </a:bodyPr>
          <a:lstStyle/>
          <a:p>
            <a:r>
              <a:rPr lang="en-US" dirty="0"/>
              <a:t>Software Configuration Management (SCM) is a discipline within software engineering that focuses on managing and controlling the evolution of software systems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25864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750" y="1095148"/>
            <a:ext cx="9418320" cy="1870842"/>
          </a:xfrm>
        </p:spPr>
        <p:txBody>
          <a:bodyPr>
            <a:normAutofit fontScale="90000"/>
          </a:bodyPr>
          <a:lstStyle/>
          <a:p>
            <a:r>
              <a:rPr lang="en-US" sz="3600" b="1" dirty="0"/>
              <a:t/>
            </a:r>
            <a:br>
              <a:rPr lang="en-US" sz="3600" b="1" dirty="0"/>
            </a:br>
            <a:r>
              <a:rPr lang="en-US" sz="3600" b="1" dirty="0"/>
              <a:t/>
            </a:r>
            <a:br>
              <a:rPr lang="en-US" sz="3600" b="1" dirty="0"/>
            </a:br>
            <a:r>
              <a:rPr lang="en-US" sz="3600" b="1" dirty="0"/>
              <a:t/>
            </a:r>
            <a:br>
              <a:rPr lang="en-US" sz="3600" b="1" dirty="0"/>
            </a:br>
            <a:r>
              <a:rPr lang="en-US" sz="4400" dirty="0"/>
              <a:t>Role in software development and maintenance</a:t>
            </a:r>
            <a:r>
              <a:rPr lang="en-US" sz="3600" dirty="0"/>
              <a:t/>
            </a:r>
            <a:br>
              <a:rPr lang="en-US" sz="3600" dirty="0"/>
            </a:br>
            <a:endParaRPr lang="en-US" sz="3600" dirty="0"/>
          </a:p>
        </p:txBody>
      </p:sp>
      <p:sp>
        <p:nvSpPr>
          <p:cNvPr id="3" name="Subtitle 2"/>
          <p:cNvSpPr>
            <a:spLocks noGrp="1"/>
          </p:cNvSpPr>
          <p:nvPr>
            <p:ph type="subTitle" idx="1"/>
          </p:nvPr>
        </p:nvSpPr>
        <p:spPr>
          <a:xfrm>
            <a:off x="1145628" y="2692276"/>
            <a:ext cx="9534564" cy="3980268"/>
          </a:xfrm>
        </p:spPr>
        <p:txBody>
          <a:bodyPr>
            <a:normAutofit/>
          </a:bodyPr>
          <a:lstStyle/>
          <a:p>
            <a:pPr marL="342900" indent="-342900">
              <a:buFont typeface="Arial" panose="020B0604020202020204" pitchFamily="34" charset="0"/>
              <a:buChar char="•"/>
            </a:pPr>
            <a:r>
              <a:rPr lang="en-US" dirty="0"/>
              <a:t>Adapting to User Needs</a:t>
            </a:r>
          </a:p>
          <a:p>
            <a:pPr marL="342900" indent="-342900">
              <a:buFont typeface="Arial" panose="020B0604020202020204" pitchFamily="34" charset="0"/>
              <a:buChar char="•"/>
            </a:pPr>
            <a:r>
              <a:rPr lang="en-US" dirty="0"/>
              <a:t>Incorporating New Features</a:t>
            </a:r>
          </a:p>
          <a:p>
            <a:pPr marL="342900" indent="-342900">
              <a:buFont typeface="Arial" panose="020B0604020202020204" pitchFamily="34" charset="0"/>
              <a:buChar char="•"/>
            </a:pPr>
            <a:r>
              <a:rPr lang="en-US" dirty="0"/>
              <a:t>Bug Fixes and Quality Improvements</a:t>
            </a:r>
          </a:p>
          <a:p>
            <a:pPr marL="342900" indent="-342900">
              <a:buFont typeface="Arial" panose="020B0604020202020204" pitchFamily="34" charset="0"/>
              <a:buChar char="•"/>
            </a:pPr>
            <a:r>
              <a:rPr lang="en-US" dirty="0"/>
              <a:t>Performance Optimization</a:t>
            </a:r>
          </a:p>
          <a:p>
            <a:pPr marL="342900" indent="-342900">
              <a:buFont typeface="Arial" panose="020B0604020202020204" pitchFamily="34" charset="0"/>
              <a:buChar char="•"/>
            </a:pPr>
            <a:r>
              <a:rPr lang="en-US" dirty="0"/>
              <a:t>Technology Upgrades</a:t>
            </a:r>
          </a:p>
          <a:p>
            <a:pPr marL="342900" indent="-342900">
              <a:buFont typeface="Arial" panose="020B0604020202020204" pitchFamily="34" charset="0"/>
              <a:buChar char="•"/>
            </a:pPr>
            <a:r>
              <a:rPr lang="en-US" dirty="0"/>
              <a:t>Maintenance and Support</a:t>
            </a:r>
          </a:p>
          <a:p>
            <a:pPr marL="342900" indent="-342900">
              <a:buFont typeface="Arial" panose="020B0604020202020204" pitchFamily="34" charset="0"/>
              <a:buChar char="•"/>
            </a:pPr>
            <a:r>
              <a:rPr lang="en-US" dirty="0"/>
              <a:t>Version Management and Compatibility</a:t>
            </a:r>
          </a:p>
        </p:txBody>
      </p:sp>
    </p:spTree>
    <p:extLst>
      <p:ext uri="{BB962C8B-B14F-4D97-AF65-F5344CB8AC3E}">
        <p14:creationId xmlns:p14="http://schemas.microsoft.com/office/powerpoint/2010/main" val="243975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3024772"/>
          </a:xfrm>
        </p:spPr>
        <p:txBody>
          <a:bodyPr>
            <a:normAutofit fontScale="90000"/>
          </a:bodyPr>
          <a:lstStyle/>
          <a:p>
            <a:r>
              <a:rPr lang="en-US" sz="3600" dirty="0"/>
              <a:t/>
            </a:r>
            <a:br>
              <a:rPr lang="en-US" sz="3600" dirty="0"/>
            </a:br>
            <a:r>
              <a:rPr lang="en-US" sz="3600" dirty="0"/>
              <a:t/>
            </a:r>
            <a:br>
              <a:rPr lang="en-US" sz="3600" dirty="0"/>
            </a:br>
            <a:r>
              <a:rPr lang="en-US" sz="3600" dirty="0"/>
              <a:t>The importance of software evolution and its impact on software configuration management (SCM) can be summarized as follows:</a:t>
            </a:r>
            <a:br>
              <a:rPr lang="en-US" sz="3600" dirty="0"/>
            </a:br>
            <a:r>
              <a:rPr lang="en-US" sz="3600" dirty="0"/>
              <a:t/>
            </a:r>
            <a:br>
              <a:rPr lang="en-US" sz="3600" dirty="0"/>
            </a:br>
            <a:endParaRPr lang="en-US" sz="3600" dirty="0"/>
          </a:p>
        </p:txBody>
      </p:sp>
      <p:sp>
        <p:nvSpPr>
          <p:cNvPr id="3" name="Subtitle 2"/>
          <p:cNvSpPr>
            <a:spLocks noGrp="1"/>
          </p:cNvSpPr>
          <p:nvPr>
            <p:ph type="subTitle" idx="1"/>
          </p:nvPr>
        </p:nvSpPr>
        <p:spPr>
          <a:xfrm>
            <a:off x="1261872" y="3377078"/>
            <a:ext cx="9418320" cy="2561371"/>
          </a:xfrm>
        </p:spPr>
        <p:txBody>
          <a:bodyPr>
            <a:normAutofit fontScale="92500" lnSpcReduction="10000"/>
          </a:bodyPr>
          <a:lstStyle/>
          <a:p>
            <a:pPr marL="457200" indent="-457200">
              <a:buFont typeface="+mj-lt"/>
              <a:buAutoNum type="arabicPeriod"/>
            </a:pPr>
            <a:r>
              <a:rPr lang="en-US" sz="2400" dirty="0"/>
              <a:t>Change Management</a:t>
            </a:r>
          </a:p>
          <a:p>
            <a:pPr marL="457200" indent="-457200">
              <a:buFont typeface="+mj-lt"/>
              <a:buAutoNum type="arabicPeriod"/>
            </a:pPr>
            <a:r>
              <a:rPr lang="en-US" dirty="0"/>
              <a:t>Version Control</a:t>
            </a:r>
          </a:p>
          <a:p>
            <a:pPr marL="457200" indent="-457200">
              <a:buFont typeface="+mj-lt"/>
              <a:buAutoNum type="arabicPeriod"/>
            </a:pPr>
            <a:r>
              <a:rPr lang="en-US" dirty="0"/>
              <a:t>Configuration Management</a:t>
            </a:r>
          </a:p>
          <a:p>
            <a:pPr marL="457200" indent="-457200">
              <a:buFont typeface="+mj-lt"/>
              <a:buAutoNum type="arabicPeriod"/>
            </a:pPr>
            <a:r>
              <a:rPr lang="en-US" dirty="0"/>
              <a:t>Collaboration and Teamwork</a:t>
            </a:r>
          </a:p>
          <a:p>
            <a:pPr marL="457200" indent="-457200">
              <a:buFont typeface="+mj-lt"/>
              <a:buAutoNum type="arabicPeriod"/>
            </a:pPr>
            <a:r>
              <a:rPr lang="en-US" dirty="0"/>
              <a:t>Traceability and Auditing</a:t>
            </a:r>
          </a:p>
          <a:p>
            <a:pPr marL="457200" indent="-457200">
              <a:buFont typeface="+mj-lt"/>
              <a:buAutoNum type="arabicPeriod"/>
            </a:pPr>
            <a:endParaRPr lang="en-US" dirty="0"/>
          </a:p>
        </p:txBody>
      </p:sp>
    </p:spTree>
    <p:extLst>
      <p:ext uri="{BB962C8B-B14F-4D97-AF65-F5344CB8AC3E}">
        <p14:creationId xmlns:p14="http://schemas.microsoft.com/office/powerpoint/2010/main" val="3438945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3067" y="2406881"/>
            <a:ext cx="9001462" cy="2387600"/>
          </a:xfrm>
        </p:spPr>
        <p:txBody>
          <a:bodyPr>
            <a:normAutofit fontScale="90000"/>
          </a:bodyPr>
          <a:lstStyle/>
          <a:p>
            <a:r>
              <a:rPr lang="en-US" dirty="0"/>
              <a:t>Presented by </a:t>
            </a:r>
            <a:br>
              <a:rPr lang="en-US" dirty="0"/>
            </a:br>
            <a:r>
              <a:rPr lang="en-US" dirty="0"/>
              <a:t/>
            </a:r>
            <a:br>
              <a:rPr lang="en-US" dirty="0"/>
            </a:br>
            <a:r>
              <a:rPr lang="en-US" sz="4000" dirty="0" err="1" smtClean="0"/>
              <a:t>Saad</a:t>
            </a:r>
            <a:r>
              <a:rPr lang="en-US" sz="4000" dirty="0" smtClean="0"/>
              <a:t> </a:t>
            </a:r>
            <a:r>
              <a:rPr lang="en-US" sz="4000" dirty="0" err="1" smtClean="0"/>
              <a:t>rehman</a:t>
            </a:r>
            <a:r>
              <a:rPr lang="en-US" sz="4000" dirty="0" smtClean="0"/>
              <a:t> raja</a:t>
            </a:r>
            <a:r>
              <a:rPr lang="en-US" sz="4000" dirty="0"/>
              <a:t/>
            </a:r>
            <a:br>
              <a:rPr lang="en-US" sz="4000" dirty="0"/>
            </a:br>
            <a:endParaRPr lang="en-US" sz="4000" dirty="0"/>
          </a:p>
        </p:txBody>
      </p:sp>
    </p:spTree>
    <p:extLst>
      <p:ext uri="{BB962C8B-B14F-4D97-AF65-F5344CB8AC3E}">
        <p14:creationId xmlns:p14="http://schemas.microsoft.com/office/powerpoint/2010/main" val="102951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914844"/>
            <a:ext cx="9418320" cy="1870842"/>
          </a:xfrm>
        </p:spPr>
        <p:txBody>
          <a:bodyPr>
            <a:normAutofit fontScale="90000"/>
          </a:bodyPr>
          <a:lstStyle/>
          <a:p>
            <a:r>
              <a:rPr lang="en-US" sz="2800" b="1" dirty="0"/>
              <a:t/>
            </a:r>
            <a:br>
              <a:rPr lang="en-US" sz="2800" b="1" dirty="0"/>
            </a:br>
            <a:r>
              <a:rPr lang="en-US" sz="2800" b="1" dirty="0"/>
              <a:t/>
            </a:r>
            <a:br>
              <a:rPr lang="en-US" sz="2800" b="1" dirty="0"/>
            </a:br>
            <a:r>
              <a:rPr lang="en-US" sz="2800" b="1" dirty="0"/>
              <a:t/>
            </a:r>
            <a:br>
              <a:rPr lang="en-US" sz="2800" b="1" dirty="0"/>
            </a:br>
            <a:r>
              <a:rPr lang="en-US" sz="2800" b="1" dirty="0"/>
              <a:t/>
            </a:r>
            <a:br>
              <a:rPr lang="en-US" sz="2800" b="1" dirty="0"/>
            </a:br>
            <a:r>
              <a:rPr lang="en-US" sz="2800" b="1" dirty="0"/>
              <a:t/>
            </a:r>
            <a:br>
              <a:rPr lang="en-US" sz="2800" b="1" dirty="0"/>
            </a:br>
            <a:r>
              <a:rPr lang="en-US" sz="2800" dirty="0">
                <a:ea typeface="+mj-lt"/>
                <a:cs typeface="+mj-lt"/>
              </a:rPr>
              <a:t>Goals of Software Configuration Management</a:t>
            </a:r>
            <a:r>
              <a:rPr lang="en-US" sz="2800" dirty="0"/>
              <a:t/>
            </a:r>
            <a:br>
              <a:rPr lang="en-US" sz="2800" dirty="0"/>
            </a:br>
            <a:r>
              <a:rPr lang="en-US" sz="2800" dirty="0"/>
              <a:t/>
            </a:r>
            <a:br>
              <a:rPr lang="en-US" sz="2800" dirty="0"/>
            </a:br>
            <a:endParaRPr lang="en-US" sz="2800" dirty="0"/>
          </a:p>
        </p:txBody>
      </p:sp>
      <p:sp>
        <p:nvSpPr>
          <p:cNvPr id="3" name="Subtitle 2"/>
          <p:cNvSpPr>
            <a:spLocks noGrp="1"/>
          </p:cNvSpPr>
          <p:nvPr>
            <p:ph type="subTitle" idx="1"/>
          </p:nvPr>
        </p:nvSpPr>
        <p:spPr>
          <a:xfrm>
            <a:off x="1145628" y="2099848"/>
            <a:ext cx="9534564" cy="3980268"/>
          </a:xfrm>
        </p:spPr>
        <p:txBody>
          <a:bodyPr vert="horz" lIns="91440" tIns="45720" rIns="91440" bIns="45720" rtlCol="0" anchor="t">
            <a:normAutofit/>
          </a:bodyPr>
          <a:lstStyle/>
          <a:p>
            <a:pPr marL="342900" indent="-342900">
              <a:buFont typeface="Arial" panose="020B0604020202020204" pitchFamily="34" charset="0"/>
              <a:buChar char="•"/>
            </a:pPr>
            <a:r>
              <a:rPr lang="en-US" sz="2400" b="1" dirty="0">
                <a:solidFill>
                  <a:schemeClr val="tx1"/>
                </a:solidFill>
                <a:ea typeface="+mn-lt"/>
                <a:cs typeface="+mn-lt"/>
              </a:rPr>
              <a:t>Ensuring Software Integrity:</a:t>
            </a:r>
            <a:endParaRPr lang="en-US" sz="2400" dirty="0">
              <a:solidFill>
                <a:schemeClr val="tx1"/>
              </a:solidFill>
              <a:ea typeface="+mn-lt"/>
              <a:cs typeface="+mn-lt"/>
            </a:endParaRPr>
          </a:p>
          <a:p>
            <a:pPr marL="342900" indent="-342900">
              <a:buFont typeface="Arial" panose="020B0604020202020204" pitchFamily="34" charset="0"/>
              <a:buChar char="•"/>
            </a:pPr>
            <a:r>
              <a:rPr lang="en-US" sz="2400" b="1" dirty="0">
                <a:solidFill>
                  <a:schemeClr val="tx1"/>
                </a:solidFill>
                <a:ea typeface="+mn-lt"/>
                <a:cs typeface="+mn-lt"/>
              </a:rPr>
              <a:t> </a:t>
            </a:r>
            <a:r>
              <a:rPr lang="en-US" sz="2400" dirty="0">
                <a:solidFill>
                  <a:schemeClr val="tx1"/>
                </a:solidFill>
                <a:ea typeface="+mn-lt"/>
                <a:cs typeface="+mn-lt"/>
              </a:rPr>
              <a:t>One of the main goals of SCM is to ensure the integrity of software throughout its lifecycle. This involves maintaining the consistency, accuracy, and reliability of software artifacts, such as source code, documentation, and configuration files. By enforcing proper version control practices, SCM helps prevent unauthorized or unintended changes to software components.</a:t>
            </a:r>
            <a:endParaRPr lang="en-US" sz="2400" dirty="0">
              <a:solidFill>
                <a:schemeClr val="tx1"/>
              </a:solidFill>
            </a:endParaRPr>
          </a:p>
        </p:txBody>
      </p:sp>
    </p:spTree>
    <p:extLst>
      <p:ext uri="{BB962C8B-B14F-4D97-AF65-F5344CB8AC3E}">
        <p14:creationId xmlns:p14="http://schemas.microsoft.com/office/powerpoint/2010/main" val="1970643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145</TotalTime>
  <Words>317</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Rockwell</vt:lpstr>
      <vt:lpstr>Söhne</vt:lpstr>
      <vt:lpstr>Damask</vt:lpstr>
      <vt:lpstr>Topic  Software evolution and its impact (software configuration management)</vt:lpstr>
      <vt:lpstr>Group members  Ahad Ali Zafar  Saad Rehman Raja  Hamza Mehmood Shariq Abbasi</vt:lpstr>
      <vt:lpstr>Presented by   Ahad Ali Zafar  </vt:lpstr>
      <vt:lpstr>  Introduce the topic  "Software Evolution and Its Impact: Software Configuration Management"  </vt:lpstr>
      <vt:lpstr>  Software Configuration Management (SCM)  </vt:lpstr>
      <vt:lpstr>   Role in software development and maintenance </vt:lpstr>
      <vt:lpstr>  The importance of software evolution and its impact on software configuration management (SCM) can be summarized as follows:  </vt:lpstr>
      <vt:lpstr>Presented by   Saad rehman raja </vt:lpstr>
      <vt:lpstr>     Goals of Software Configuration Management  </vt:lpstr>
      <vt:lpstr>Traceability:  Traceability refers to the ability to track and understand the relationships between different software artifacts and their changes. SCM enables traceability by establishing clear links between requirements, design specifications, code changes, and test cases.  Reproducibility:  Reproducibility is the ability to recreate or rebuild a specific version of the software at any given point in time. SCM facilitates reproducibility by capturing and managing all the necessary software artifacts and dependencies required to build and deploy the software.   </vt:lpstr>
      <vt:lpstr>PowerPoint Presentation</vt:lpstr>
      <vt:lpstr>PowerPoint Presentation</vt:lpstr>
      <vt:lpstr>Presented by Hamza Mehmood </vt:lpstr>
      <vt:lpstr>Scm techniques in Software evolution</vt:lpstr>
      <vt:lpstr>How it supports software evolution</vt:lpstr>
      <vt:lpstr>when to implement these Techniques?</vt:lpstr>
      <vt:lpstr>Presented by Shariq ABBASI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Software evolution and its impact (software configuration management)</dc:title>
  <dc:creator>NUML</dc:creator>
  <cp:lastModifiedBy>Moorche</cp:lastModifiedBy>
  <cp:revision>125</cp:revision>
  <dcterms:created xsi:type="dcterms:W3CDTF">2023-05-25T09:13:21Z</dcterms:created>
  <dcterms:modified xsi:type="dcterms:W3CDTF">2023-05-27T15:04:50Z</dcterms:modified>
</cp:coreProperties>
</file>