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96" r:id="rId2"/>
    <p:sldId id="298" r:id="rId3"/>
    <p:sldId id="299" r:id="rId4"/>
    <p:sldId id="300" r:id="rId5"/>
    <p:sldId id="309" r:id="rId6"/>
    <p:sldId id="310" r:id="rId7"/>
    <p:sldId id="311" r:id="rId8"/>
    <p:sldId id="301" r:id="rId9"/>
    <p:sldId id="302" r:id="rId10"/>
    <p:sldId id="303" r:id="rId11"/>
    <p:sldId id="304" r:id="rId12"/>
    <p:sldId id="305" r:id="rId13"/>
    <p:sldId id="306" r:id="rId14"/>
    <p:sldId id="307" r:id="rId15"/>
    <p:sldId id="312" r:id="rId16"/>
    <p:sldId id="31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75" autoAdjust="0"/>
    <p:restoredTop sz="94444"/>
  </p:normalViewPr>
  <p:slideViewPr>
    <p:cSldViewPr>
      <p:cViewPr varScale="1">
        <p:scale>
          <a:sx n="70" d="100"/>
          <a:sy n="70" d="100"/>
        </p:scale>
        <p:origin x="16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D3291-283E-9F47-BD2D-E9FB2184F06D}" type="datetimeFigureOut">
              <a:rPr lang="en-US" smtClean="0"/>
              <a:t>3/29/2023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88E28-F68D-A049-B172-4E7D7FABD88D}" type="slidenum">
              <a:rPr lang="en-US" smtClean="0"/>
              <a:t>‹#›</a:t>
            </a:fld>
            <a:endParaRPr lang="en-US"/>
          </a:p>
        </p:txBody>
      </p:sp>
    </p:spTree>
    <p:extLst>
      <p:ext uri="{BB962C8B-B14F-4D97-AF65-F5344CB8AC3E}">
        <p14:creationId xmlns:p14="http://schemas.microsoft.com/office/powerpoint/2010/main" val="1872216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779589-0D54-034D-ADCD-C49E62D12A6E}" type="slidenum">
              <a:rPr lang="en-US" smtClean="0"/>
              <a:t>5</a:t>
            </a:fld>
            <a:endParaRPr lang="en-US"/>
          </a:p>
        </p:txBody>
      </p:sp>
    </p:spTree>
    <p:extLst>
      <p:ext uri="{BB962C8B-B14F-4D97-AF65-F5344CB8AC3E}">
        <p14:creationId xmlns:p14="http://schemas.microsoft.com/office/powerpoint/2010/main" val="147887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cohesive=</a:t>
            </a:r>
            <a:r>
              <a:rPr lang="en-US" dirty="0" smtClean="0"/>
              <a:t>united and working together effectively</a:t>
            </a:r>
          </a:p>
          <a:p>
            <a:r>
              <a:rPr lang="en-US" b="1" dirty="0" smtClean="0"/>
              <a:t>low coupling= </a:t>
            </a:r>
            <a:r>
              <a:rPr lang="en-US" dirty="0" smtClean="0"/>
              <a:t>coupling is the degree of interdependence between software modules</a:t>
            </a:r>
            <a:endParaRPr lang="en-US" dirty="0"/>
          </a:p>
        </p:txBody>
      </p:sp>
      <p:sp>
        <p:nvSpPr>
          <p:cNvPr id="4" name="Slide Number Placeholder 3"/>
          <p:cNvSpPr>
            <a:spLocks noGrp="1"/>
          </p:cNvSpPr>
          <p:nvPr>
            <p:ph type="sldNum" sz="quarter" idx="10"/>
          </p:nvPr>
        </p:nvSpPr>
        <p:spPr/>
        <p:txBody>
          <a:bodyPr/>
          <a:lstStyle/>
          <a:p>
            <a:fld id="{53779589-0D54-034D-ADCD-C49E62D12A6E}" type="slidenum">
              <a:rPr lang="en-US" smtClean="0"/>
              <a:t>6</a:t>
            </a:fld>
            <a:endParaRPr lang="en-US"/>
          </a:p>
        </p:txBody>
      </p:sp>
    </p:spTree>
    <p:extLst>
      <p:ext uri="{BB962C8B-B14F-4D97-AF65-F5344CB8AC3E}">
        <p14:creationId xmlns:p14="http://schemas.microsoft.com/office/powerpoint/2010/main" val="840514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88E28-F68D-A049-B172-4E7D7FABD88D}" type="slidenum">
              <a:rPr lang="en-US" smtClean="0"/>
              <a:t>10</a:t>
            </a:fld>
            <a:endParaRPr lang="en-US"/>
          </a:p>
        </p:txBody>
      </p:sp>
    </p:spTree>
    <p:extLst>
      <p:ext uri="{BB962C8B-B14F-4D97-AF65-F5344CB8AC3E}">
        <p14:creationId xmlns:p14="http://schemas.microsoft.com/office/powerpoint/2010/main" val="624001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88E28-F68D-A049-B172-4E7D7FABD88D}" type="slidenum">
              <a:rPr lang="en-US" smtClean="0"/>
              <a:t>11</a:t>
            </a:fld>
            <a:endParaRPr lang="en-US"/>
          </a:p>
        </p:txBody>
      </p:sp>
    </p:spTree>
    <p:extLst>
      <p:ext uri="{BB962C8B-B14F-4D97-AF65-F5344CB8AC3E}">
        <p14:creationId xmlns:p14="http://schemas.microsoft.com/office/powerpoint/2010/main" val="1851505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method satisfies modular continuity if</a:t>
            </a:r>
            <a:endParaRPr lang="en-US" dirty="0"/>
          </a:p>
        </p:txBody>
      </p:sp>
      <p:sp>
        <p:nvSpPr>
          <p:cNvPr id="4" name="Slide Number Placeholder 3"/>
          <p:cNvSpPr>
            <a:spLocks noGrp="1"/>
          </p:cNvSpPr>
          <p:nvPr>
            <p:ph type="sldNum" sz="quarter" idx="10"/>
          </p:nvPr>
        </p:nvSpPr>
        <p:spPr/>
        <p:txBody>
          <a:bodyPr/>
          <a:lstStyle/>
          <a:p>
            <a:fld id="{67788E28-F68D-A049-B172-4E7D7FABD88D}" type="slidenum">
              <a:rPr lang="en-US" smtClean="0"/>
              <a:t>13</a:t>
            </a:fld>
            <a:endParaRPr lang="en-US"/>
          </a:p>
        </p:txBody>
      </p:sp>
    </p:spTree>
    <p:extLst>
      <p:ext uri="{BB962C8B-B14F-4D97-AF65-F5344CB8AC3E}">
        <p14:creationId xmlns:p14="http://schemas.microsoft.com/office/powerpoint/2010/main" val="173797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DA7D68-83E7-4B82-970A-B8B0DBE2D28A}" type="datetimeFigureOut">
              <a:rPr lang="en-US" smtClean="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377465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A7D68-83E7-4B82-970A-B8B0DBE2D28A}" type="datetimeFigureOut">
              <a:rPr lang="en-US" smtClean="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382005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A7D68-83E7-4B82-970A-B8B0DBE2D28A}" type="datetimeFigureOut">
              <a:rPr lang="en-US" smtClean="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237865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A7D68-83E7-4B82-970A-B8B0DBE2D28A}" type="datetimeFigureOut">
              <a:rPr lang="en-US" smtClean="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188174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DA7D68-83E7-4B82-970A-B8B0DBE2D28A}" type="datetimeFigureOut">
              <a:rPr lang="en-US" smtClean="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413322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DA7D68-83E7-4B82-970A-B8B0DBE2D28A}" type="datetimeFigureOut">
              <a:rPr lang="en-US" smtClean="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19816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DA7D68-83E7-4B82-970A-B8B0DBE2D28A}" type="datetimeFigureOut">
              <a:rPr lang="en-US" smtClean="0"/>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251749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DA7D68-83E7-4B82-970A-B8B0DBE2D28A}" type="datetimeFigureOut">
              <a:rPr lang="en-US" smtClean="0"/>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159300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A7D68-83E7-4B82-970A-B8B0DBE2D28A}" type="datetimeFigureOut">
              <a:rPr lang="en-US" smtClean="0"/>
              <a:t>3/29/2023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347254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A7D68-83E7-4B82-970A-B8B0DBE2D28A}" type="datetimeFigureOut">
              <a:rPr lang="en-US" smtClean="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408121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A7D68-83E7-4B82-970A-B8B0DBE2D28A}" type="datetimeFigureOut">
              <a:rPr lang="en-US" smtClean="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16863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A7D68-83E7-4B82-970A-B8B0DBE2D28A}" type="datetimeFigureOut">
              <a:rPr lang="en-US" smtClean="0"/>
              <a:t>3/29/2023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C7240-8DC2-441B-9FF5-DCBE3AAE6F35}" type="slidenum">
              <a:rPr lang="en-US" smtClean="0"/>
              <a:t>‹#›</a:t>
            </a:fld>
            <a:endParaRPr lang="en-US" dirty="0"/>
          </a:p>
        </p:txBody>
      </p:sp>
    </p:spTree>
    <p:extLst>
      <p:ext uri="{BB962C8B-B14F-4D97-AF65-F5344CB8AC3E}">
        <p14:creationId xmlns:p14="http://schemas.microsoft.com/office/powerpoint/2010/main" val="1214236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smillah-910299_1280.png"/>
          <p:cNvPicPr>
            <a:picLocks noChangeAspect="1"/>
          </p:cNvPicPr>
          <p:nvPr/>
        </p:nvPicPr>
        <p:blipFill>
          <a:blip r:embed="rId2">
            <a:duotone>
              <a:prstClr val="black"/>
              <a:srgbClr val="208CE2">
                <a:tint val="45000"/>
                <a:satMod val="400000"/>
              </a:srgbClr>
            </a:duotone>
            <a:extLst>
              <a:ext uri="{28A0092B-C50C-407E-A947-70E740481C1C}">
                <a14:useLocalDpi xmlns:a14="http://schemas.microsoft.com/office/drawing/2010/main" val="0"/>
              </a:ext>
            </a:extLst>
          </a:blip>
          <a:stretch>
            <a:fillRect/>
          </a:stretch>
        </p:blipFill>
        <p:spPr>
          <a:xfrm>
            <a:off x="1099904" y="1676400"/>
            <a:ext cx="6964903" cy="3352800"/>
          </a:xfrm>
          <a:prstGeom prst="rect">
            <a:avLst/>
          </a:prstGeom>
        </p:spPr>
      </p:pic>
    </p:spTree>
    <p:extLst>
      <p:ext uri="{BB962C8B-B14F-4D97-AF65-F5344CB8AC3E}">
        <p14:creationId xmlns:p14="http://schemas.microsoft.com/office/powerpoint/2010/main" val="1216911042"/>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1.Modular Decomposability</a:t>
            </a:r>
            <a:endParaRPr lang="en-US" sz="4000" b="1" dirty="0"/>
          </a:p>
        </p:txBody>
      </p:sp>
      <p:pic>
        <p:nvPicPr>
          <p:cNvPr id="5" name="Picture 4"/>
          <p:cNvPicPr>
            <a:picLocks noChangeAspect="1"/>
          </p:cNvPicPr>
          <p:nvPr/>
        </p:nvPicPr>
        <p:blipFill>
          <a:blip r:embed="rId3"/>
          <a:stretch>
            <a:fillRect/>
          </a:stretch>
        </p:blipFill>
        <p:spPr>
          <a:xfrm>
            <a:off x="2374777" y="4601730"/>
            <a:ext cx="3648149" cy="1763608"/>
          </a:xfrm>
          <a:prstGeom prst="rect">
            <a:avLst/>
          </a:prstGeom>
        </p:spPr>
      </p:pic>
      <p:sp>
        <p:nvSpPr>
          <p:cNvPr id="3" name="Content Placeholder 2"/>
          <p:cNvSpPr>
            <a:spLocks noGrp="1"/>
          </p:cNvSpPr>
          <p:nvPr>
            <p:ph idx="1"/>
          </p:nvPr>
        </p:nvSpPr>
        <p:spPr/>
        <p:txBody>
          <a:bodyPr>
            <a:normAutofit/>
          </a:bodyPr>
          <a:lstStyle/>
          <a:p>
            <a:r>
              <a:rPr lang="en-US" sz="2800" dirty="0"/>
              <a:t>A software construction method satisfies Modular Decomposability if it helps in the task of decomposing a software problem into a small number of less complex </a:t>
            </a:r>
            <a:r>
              <a:rPr lang="en-US" sz="2800" dirty="0" smtClean="0"/>
              <a:t>sub problems</a:t>
            </a:r>
            <a:r>
              <a:rPr lang="en-US" sz="2800" dirty="0"/>
              <a:t>, connected by a simple structure, and independent enough to allow further work to proceed separately on each of them.</a:t>
            </a:r>
          </a:p>
        </p:txBody>
      </p:sp>
    </p:spTree>
    <p:extLst>
      <p:ext uri="{BB962C8B-B14F-4D97-AF65-F5344CB8AC3E}">
        <p14:creationId xmlns:p14="http://schemas.microsoft.com/office/powerpoint/2010/main" val="1418220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2.Modular Composability</a:t>
            </a:r>
            <a:endParaRPr lang="en-US" sz="4000" b="1" dirty="0"/>
          </a:p>
        </p:txBody>
      </p:sp>
      <p:pic>
        <p:nvPicPr>
          <p:cNvPr id="5" name="Content Placeholder 4"/>
          <p:cNvPicPr>
            <a:picLocks noGrp="1" noChangeAspect="1"/>
          </p:cNvPicPr>
          <p:nvPr>
            <p:ph idx="1"/>
          </p:nvPr>
        </p:nvPicPr>
        <p:blipFill>
          <a:blip r:embed="rId3"/>
          <a:stretch>
            <a:fillRect/>
          </a:stretch>
        </p:blipFill>
        <p:spPr>
          <a:xfrm>
            <a:off x="2351690" y="4554991"/>
            <a:ext cx="3883453" cy="1597322"/>
          </a:xfrm>
          <a:prstGeom prst="rect">
            <a:avLst/>
          </a:prstGeom>
        </p:spPr>
      </p:pic>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Content Placeholder 2"/>
          <p:cNvSpPr txBox="1">
            <a:spLocks/>
          </p:cNvSpPr>
          <p:nvPr/>
        </p:nvSpPr>
        <p:spPr>
          <a:xfrm>
            <a:off x="457200" y="1219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800" dirty="0" smtClean="0"/>
          </a:p>
          <a:p>
            <a:r>
              <a:rPr lang="en-US" sz="2800" dirty="0"/>
              <a:t>A method satisfies Modular Composability if it favors the production of software elements which may then be freely combined with each other to produce new systems, possibly in an environment quite different from the one in which they were initially developed.</a:t>
            </a:r>
          </a:p>
          <a:p>
            <a:endParaRPr lang="en-US" sz="2800" dirty="0"/>
          </a:p>
        </p:txBody>
      </p:sp>
    </p:spTree>
    <p:extLst>
      <p:ext uri="{BB962C8B-B14F-4D97-AF65-F5344CB8AC3E}">
        <p14:creationId xmlns:p14="http://schemas.microsoft.com/office/powerpoint/2010/main" val="1105819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3.Modular Understandability</a:t>
            </a:r>
            <a:endParaRPr lang="en-US" sz="4000" b="1" dirty="0"/>
          </a:p>
        </p:txBody>
      </p:sp>
      <p:pic>
        <p:nvPicPr>
          <p:cNvPr id="5" name="Picture 4"/>
          <p:cNvPicPr>
            <a:picLocks noChangeAspect="1"/>
          </p:cNvPicPr>
          <p:nvPr/>
        </p:nvPicPr>
        <p:blipFill>
          <a:blip r:embed="rId2"/>
          <a:stretch>
            <a:fillRect/>
          </a:stretch>
        </p:blipFill>
        <p:spPr>
          <a:xfrm>
            <a:off x="1828800" y="4352177"/>
            <a:ext cx="4569801" cy="2236696"/>
          </a:xfrm>
          <a:prstGeom prst="rect">
            <a:avLst/>
          </a:prstGeom>
        </p:spPr>
      </p:pic>
      <p:sp>
        <p:nvSpPr>
          <p:cNvPr id="3" name="Content Placeholder 2"/>
          <p:cNvSpPr>
            <a:spLocks noGrp="1"/>
          </p:cNvSpPr>
          <p:nvPr>
            <p:ph idx="1"/>
          </p:nvPr>
        </p:nvSpPr>
        <p:spPr>
          <a:xfrm>
            <a:off x="457200" y="1600200"/>
            <a:ext cx="8229600" cy="4525963"/>
          </a:xfrm>
        </p:spPr>
        <p:txBody>
          <a:bodyPr>
            <a:normAutofit/>
          </a:bodyPr>
          <a:lstStyle/>
          <a:p>
            <a:r>
              <a:rPr lang="en-US" sz="2800" dirty="0"/>
              <a:t> A method favors Modular Understandability if it helps produce software in which a human reader can understand each module without having to know the </a:t>
            </a:r>
            <a:r>
              <a:rPr lang="en-US" sz="2800" dirty="0" smtClean="0"/>
              <a:t>other modules, or </a:t>
            </a:r>
            <a:r>
              <a:rPr lang="en-US" sz="2800" dirty="0"/>
              <a:t>at </a:t>
            </a:r>
            <a:r>
              <a:rPr lang="en-US" sz="2800" dirty="0" smtClean="0"/>
              <a:t>worst </a:t>
            </a:r>
            <a:r>
              <a:rPr lang="en-US" sz="2800" dirty="0"/>
              <a:t>by having to examine only a few of the </a:t>
            </a:r>
            <a:r>
              <a:rPr lang="en-US" sz="2800" dirty="0" smtClean="0"/>
              <a:t>other modules.</a:t>
            </a:r>
            <a:endParaRPr lang="en-US" sz="2800" dirty="0"/>
          </a:p>
        </p:txBody>
      </p:sp>
    </p:spTree>
    <p:extLst>
      <p:ext uri="{BB962C8B-B14F-4D97-AF65-F5344CB8AC3E}">
        <p14:creationId xmlns:p14="http://schemas.microsoft.com/office/powerpoint/2010/main" val="1181695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4.Modular Continuity</a:t>
            </a:r>
            <a:endParaRPr lang="en-US" sz="4000" b="1" dirty="0"/>
          </a:p>
        </p:txBody>
      </p:sp>
      <p:sp>
        <p:nvSpPr>
          <p:cNvPr id="3" name="Content Placeholder 2"/>
          <p:cNvSpPr>
            <a:spLocks noGrp="1"/>
          </p:cNvSpPr>
          <p:nvPr>
            <p:ph idx="1"/>
          </p:nvPr>
        </p:nvSpPr>
        <p:spPr/>
        <p:txBody>
          <a:bodyPr/>
          <a:lstStyle/>
          <a:p>
            <a:r>
              <a:rPr lang="en-US" dirty="0"/>
              <a:t> A method satisfies Modular Continuity if, in the software architectures that it yields, a small change in a problem specification will trigger a change of just one module, or a small number of modules.</a:t>
            </a:r>
          </a:p>
        </p:txBody>
      </p:sp>
    </p:spTree>
    <p:extLst>
      <p:ext uri="{BB962C8B-B14F-4D97-AF65-F5344CB8AC3E}">
        <p14:creationId xmlns:p14="http://schemas.microsoft.com/office/powerpoint/2010/main" val="829954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5.Modular Protection</a:t>
            </a:r>
            <a:endParaRPr lang="en-US" sz="4000" b="1" dirty="0"/>
          </a:p>
        </p:txBody>
      </p:sp>
      <p:pic>
        <p:nvPicPr>
          <p:cNvPr id="5" name="Picture 4"/>
          <p:cNvPicPr>
            <a:picLocks noChangeAspect="1"/>
          </p:cNvPicPr>
          <p:nvPr/>
        </p:nvPicPr>
        <p:blipFill>
          <a:blip r:embed="rId2"/>
          <a:stretch>
            <a:fillRect/>
          </a:stretch>
        </p:blipFill>
        <p:spPr>
          <a:xfrm>
            <a:off x="1752600" y="4596606"/>
            <a:ext cx="4922044" cy="1635919"/>
          </a:xfrm>
          <a:prstGeom prst="rect">
            <a:avLst/>
          </a:prstGeom>
        </p:spPr>
      </p:pic>
      <p:sp>
        <p:nvSpPr>
          <p:cNvPr id="3" name="Content Placeholder 2"/>
          <p:cNvSpPr>
            <a:spLocks noGrp="1"/>
          </p:cNvSpPr>
          <p:nvPr>
            <p:ph idx="1"/>
          </p:nvPr>
        </p:nvSpPr>
        <p:spPr>
          <a:xfrm>
            <a:off x="712076" y="1568669"/>
            <a:ext cx="8229600" cy="4525963"/>
          </a:xfrm>
        </p:spPr>
        <p:txBody>
          <a:bodyPr>
            <a:normAutofit/>
          </a:bodyPr>
          <a:lstStyle/>
          <a:p>
            <a:r>
              <a:rPr lang="en-US" sz="2800" dirty="0"/>
              <a:t>A method satisfies Modular Protection if it yields architectures in which the effect of an abnormal condition occurring at run time in a module will remain confined to that module, or at worst will only propagate to a few neighboring modules.</a:t>
            </a:r>
          </a:p>
        </p:txBody>
      </p:sp>
    </p:spTree>
    <p:extLst>
      <p:ext uri="{BB962C8B-B14F-4D97-AF65-F5344CB8AC3E}">
        <p14:creationId xmlns:p14="http://schemas.microsoft.com/office/powerpoint/2010/main" val="1145145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95400"/>
            <a:ext cx="6250637" cy="4525963"/>
          </a:xfrm>
        </p:spPr>
      </p:pic>
    </p:spTree>
    <p:extLst>
      <p:ext uri="{BB962C8B-B14F-4D97-AF65-F5344CB8AC3E}">
        <p14:creationId xmlns:p14="http://schemas.microsoft.com/office/powerpoint/2010/main" val="2088229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Example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237" y="1753394"/>
            <a:ext cx="3819525" cy="4219575"/>
          </a:xfrm>
          <a:prstGeom prst="rect">
            <a:avLst/>
          </a:prstGeom>
        </p:spPr>
      </p:pic>
    </p:spTree>
    <p:extLst>
      <p:ext uri="{BB962C8B-B14F-4D97-AF65-F5344CB8AC3E}">
        <p14:creationId xmlns:p14="http://schemas.microsoft.com/office/powerpoint/2010/main" val="1128538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Modularity</a:t>
            </a:r>
            <a:endParaRPr lang="en-US" b="1" dirty="0"/>
          </a:p>
        </p:txBody>
      </p:sp>
    </p:spTree>
    <p:extLst>
      <p:ext uri="{BB962C8B-B14F-4D97-AF65-F5344CB8AC3E}">
        <p14:creationId xmlns:p14="http://schemas.microsoft.com/office/powerpoint/2010/main" val="1767099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a:t>
            </a:r>
            <a:endParaRPr lang="en-US" b="1" dirty="0"/>
          </a:p>
        </p:txBody>
      </p:sp>
      <p:sp>
        <p:nvSpPr>
          <p:cNvPr id="3" name="Content Placeholder 2"/>
          <p:cNvSpPr>
            <a:spLocks noGrp="1"/>
          </p:cNvSpPr>
          <p:nvPr>
            <p:ph idx="1"/>
          </p:nvPr>
        </p:nvSpPr>
        <p:spPr>
          <a:xfrm>
            <a:off x="152400" y="1600200"/>
            <a:ext cx="8839200" cy="4525963"/>
          </a:xfrm>
        </p:spPr>
        <p:txBody>
          <a:bodyPr>
            <a:normAutofit/>
          </a:bodyPr>
          <a:lstStyle/>
          <a:p>
            <a:pPr>
              <a:lnSpc>
                <a:spcPct val="250000"/>
              </a:lnSpc>
            </a:pPr>
            <a:r>
              <a:rPr lang="en-US" sz="2800" b="1" dirty="0" smtClean="0"/>
              <a:t>Software </a:t>
            </a:r>
            <a:r>
              <a:rPr lang="en-US" sz="2800" b="1" dirty="0"/>
              <a:t>design</a:t>
            </a:r>
            <a:r>
              <a:rPr lang="en-US" sz="2800" dirty="0"/>
              <a:t> is a process to transform user requirements into some suitable form, which helps the </a:t>
            </a:r>
            <a:r>
              <a:rPr lang="en-US" sz="2800" dirty="0" smtClean="0"/>
              <a:t>programmer in</a:t>
            </a:r>
            <a:r>
              <a:rPr lang="en-US" sz="2800" dirty="0"/>
              <a:t> </a:t>
            </a:r>
            <a:r>
              <a:rPr lang="en-US" sz="2800" b="1" dirty="0"/>
              <a:t>software</a:t>
            </a:r>
            <a:r>
              <a:rPr lang="en-US" sz="2800" dirty="0"/>
              <a:t> </a:t>
            </a:r>
            <a:r>
              <a:rPr lang="en-US" sz="2800" dirty="0" smtClean="0"/>
              <a:t>implementation</a:t>
            </a:r>
            <a:r>
              <a:rPr lang="en-US" sz="2800" dirty="0"/>
              <a:t>.</a:t>
            </a:r>
          </a:p>
        </p:txBody>
      </p:sp>
    </p:spTree>
    <p:extLst>
      <p:ext uri="{BB962C8B-B14F-4D97-AF65-F5344CB8AC3E}">
        <p14:creationId xmlns:p14="http://schemas.microsoft.com/office/powerpoint/2010/main" val="2081639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Modularity</a:t>
            </a:r>
            <a:endParaRPr lang="en-US" b="1" dirty="0"/>
          </a:p>
        </p:txBody>
      </p:sp>
      <p:sp>
        <p:nvSpPr>
          <p:cNvPr id="3" name="Content Placeholder 2"/>
          <p:cNvSpPr>
            <a:spLocks noGrp="1"/>
          </p:cNvSpPr>
          <p:nvPr>
            <p:ph idx="1"/>
          </p:nvPr>
        </p:nvSpPr>
        <p:spPr/>
        <p:txBody>
          <a:bodyPr/>
          <a:lstStyle/>
          <a:p>
            <a:pPr>
              <a:lnSpc>
                <a:spcPct val="200000"/>
              </a:lnSpc>
            </a:pPr>
            <a:r>
              <a:rPr lang="en-US" dirty="0" smtClean="0"/>
              <a:t>Software is divided into separately divided components often called as modules.</a:t>
            </a:r>
          </a:p>
          <a:p>
            <a:pPr>
              <a:lnSpc>
                <a:spcPct val="200000"/>
              </a:lnSpc>
            </a:pPr>
            <a:r>
              <a:rPr lang="en-US" dirty="0" smtClean="0"/>
              <a:t>Divide and Conquer Approach.</a:t>
            </a:r>
            <a:endParaRPr lang="en-US" dirty="0"/>
          </a:p>
        </p:txBody>
      </p:sp>
    </p:spTree>
    <p:extLst>
      <p:ext uri="{BB962C8B-B14F-4D97-AF65-F5344CB8AC3E}">
        <p14:creationId xmlns:p14="http://schemas.microsoft.com/office/powerpoint/2010/main" val="1458630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sz="3600" b="1" dirty="0"/>
              <a:t>Modularity</a:t>
            </a:r>
            <a:endParaRPr lang="it-IT" sz="3600" b="1" dirty="0"/>
          </a:p>
        </p:txBody>
      </p:sp>
      <p:sp>
        <p:nvSpPr>
          <p:cNvPr id="13315" name="Rectangle 3"/>
          <p:cNvSpPr>
            <a:spLocks noGrp="1" noChangeArrowheads="1"/>
          </p:cNvSpPr>
          <p:nvPr>
            <p:ph idx="1"/>
          </p:nvPr>
        </p:nvSpPr>
        <p:spPr/>
        <p:txBody>
          <a:bodyPr>
            <a:normAutofit/>
          </a:bodyPr>
          <a:lstStyle/>
          <a:p>
            <a:pPr>
              <a:lnSpc>
                <a:spcPct val="200000"/>
              </a:lnSpc>
              <a:buFont typeface="Arial" charset="0"/>
              <a:buChar char="•"/>
            </a:pPr>
            <a:r>
              <a:rPr lang="en-US" sz="2400" dirty="0">
                <a:cs typeface="Times New Roman" charset="0"/>
              </a:rPr>
              <a:t>A complex system may be divided into simpler pieces called </a:t>
            </a:r>
            <a:r>
              <a:rPr lang="en-US" sz="2400" i="1" dirty="0" smtClean="0">
                <a:cs typeface="Times New Roman" charset="0"/>
              </a:rPr>
              <a:t>modules.</a:t>
            </a:r>
            <a:endParaRPr lang="en-US" sz="2400" dirty="0">
              <a:cs typeface="Times New Roman" charset="0"/>
            </a:endParaRPr>
          </a:p>
          <a:p>
            <a:pPr>
              <a:lnSpc>
                <a:spcPct val="200000"/>
              </a:lnSpc>
              <a:buFont typeface="Arial" charset="0"/>
              <a:buChar char="•"/>
            </a:pPr>
            <a:r>
              <a:rPr lang="en-US" sz="2400" dirty="0">
                <a:cs typeface="Times New Roman" charset="0"/>
              </a:rPr>
              <a:t>A system that is composed of modules is called </a:t>
            </a:r>
            <a:r>
              <a:rPr lang="en-US" sz="2400" i="1" dirty="0" smtClean="0">
                <a:cs typeface="Times New Roman" charset="0"/>
              </a:rPr>
              <a:t>modular.</a:t>
            </a:r>
            <a:endParaRPr lang="en-US" sz="2400" dirty="0">
              <a:cs typeface="Times New Roman" charset="0"/>
            </a:endParaRPr>
          </a:p>
          <a:p>
            <a:pPr>
              <a:lnSpc>
                <a:spcPct val="200000"/>
              </a:lnSpc>
              <a:buFont typeface="Arial" charset="0"/>
              <a:buChar char="•"/>
            </a:pPr>
            <a:r>
              <a:rPr lang="en-US" sz="2400" dirty="0">
                <a:cs typeface="Times New Roman" charset="0"/>
              </a:rPr>
              <a:t>Supports application of separation of concerns</a:t>
            </a:r>
          </a:p>
          <a:p>
            <a:pPr lvl="1">
              <a:lnSpc>
                <a:spcPct val="200000"/>
              </a:lnSpc>
              <a:buFont typeface="Arial" charset="0"/>
              <a:buChar char="•"/>
            </a:pPr>
            <a:r>
              <a:rPr lang="en-US" sz="2000" dirty="0"/>
              <a:t>W</a:t>
            </a:r>
            <a:r>
              <a:rPr lang="en-US" sz="2000" dirty="0" smtClean="0"/>
              <a:t>hen </a:t>
            </a:r>
            <a:r>
              <a:rPr lang="en-US" sz="2000" dirty="0"/>
              <a:t>dealing with a module we can ignore details of other modules</a:t>
            </a:r>
            <a:endParaRPr lang="it-IT" sz="2000" dirty="0"/>
          </a:p>
        </p:txBody>
      </p:sp>
    </p:spTree>
    <p:extLst>
      <p:ext uri="{BB962C8B-B14F-4D97-AF65-F5344CB8AC3E}">
        <p14:creationId xmlns:p14="http://schemas.microsoft.com/office/powerpoint/2010/main" val="2066818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sz="2800" b="1" dirty="0" smtClean="0"/>
              <a:t>Module (Cohesion </a:t>
            </a:r>
            <a:r>
              <a:rPr lang="en-US" sz="2800" b="1" dirty="0"/>
              <a:t>and </a:t>
            </a:r>
            <a:r>
              <a:rPr lang="en-US" sz="2800" b="1" dirty="0" smtClean="0"/>
              <a:t>Coupling)</a:t>
            </a:r>
            <a:endParaRPr lang="it-IT" sz="2800" b="1" dirty="0"/>
          </a:p>
        </p:txBody>
      </p:sp>
      <p:sp>
        <p:nvSpPr>
          <p:cNvPr id="14339" name="Rectangle 3"/>
          <p:cNvSpPr>
            <a:spLocks noGrp="1" noChangeArrowheads="1"/>
          </p:cNvSpPr>
          <p:nvPr>
            <p:ph idx="1"/>
          </p:nvPr>
        </p:nvSpPr>
        <p:spPr/>
        <p:txBody>
          <a:bodyPr>
            <a:normAutofit/>
          </a:bodyPr>
          <a:lstStyle/>
          <a:p>
            <a:pPr>
              <a:lnSpc>
                <a:spcPct val="150000"/>
              </a:lnSpc>
              <a:buFont typeface="Arial" charset="0"/>
              <a:buChar char="•"/>
            </a:pPr>
            <a:r>
              <a:rPr lang="en-US" sz="2800" b="1" dirty="0"/>
              <a:t>Each module should be </a:t>
            </a:r>
            <a:r>
              <a:rPr lang="en-US" sz="2800" b="1" i="1" dirty="0"/>
              <a:t>highly cohesive</a:t>
            </a:r>
          </a:p>
          <a:p>
            <a:pPr lvl="1">
              <a:lnSpc>
                <a:spcPct val="150000"/>
              </a:lnSpc>
              <a:buFont typeface="Arial" charset="0"/>
              <a:buChar char="•"/>
            </a:pPr>
            <a:r>
              <a:rPr lang="en-US" sz="2400" dirty="0" smtClean="0"/>
              <a:t>Module should be </a:t>
            </a:r>
            <a:r>
              <a:rPr lang="en-US" sz="2400" dirty="0"/>
              <a:t>understandable as a meaningful unit</a:t>
            </a:r>
          </a:p>
          <a:p>
            <a:pPr lvl="1">
              <a:lnSpc>
                <a:spcPct val="150000"/>
              </a:lnSpc>
              <a:buFont typeface="Arial" charset="0"/>
              <a:buChar char="•"/>
            </a:pPr>
            <a:r>
              <a:rPr lang="en-US" sz="2400" dirty="0"/>
              <a:t>Components of a module are closely related to one another</a:t>
            </a:r>
          </a:p>
          <a:p>
            <a:pPr>
              <a:lnSpc>
                <a:spcPct val="150000"/>
              </a:lnSpc>
              <a:buFont typeface="Arial" charset="0"/>
              <a:buChar char="•"/>
            </a:pPr>
            <a:r>
              <a:rPr lang="en-US" sz="2800" b="1" dirty="0"/>
              <a:t>Modules should exhibit </a:t>
            </a:r>
            <a:r>
              <a:rPr lang="en-US" sz="2800" b="1" i="1" dirty="0"/>
              <a:t> low coupling</a:t>
            </a:r>
          </a:p>
          <a:p>
            <a:pPr lvl="1">
              <a:lnSpc>
                <a:spcPct val="150000"/>
              </a:lnSpc>
              <a:buFont typeface="Arial" charset="0"/>
              <a:buChar char="•"/>
            </a:pPr>
            <a:r>
              <a:rPr lang="en-US" sz="2400" dirty="0"/>
              <a:t>M</a:t>
            </a:r>
            <a:r>
              <a:rPr lang="en-US" sz="2400" dirty="0" smtClean="0"/>
              <a:t>odules </a:t>
            </a:r>
            <a:r>
              <a:rPr lang="en-US" sz="2400" dirty="0"/>
              <a:t>have low interactions with others</a:t>
            </a:r>
          </a:p>
          <a:p>
            <a:pPr lvl="1">
              <a:lnSpc>
                <a:spcPct val="150000"/>
              </a:lnSpc>
              <a:buFont typeface="Arial" charset="0"/>
              <a:buChar char="•"/>
            </a:pPr>
            <a:r>
              <a:rPr lang="en-US" sz="2400" dirty="0"/>
              <a:t>U</a:t>
            </a:r>
            <a:r>
              <a:rPr lang="en-US" sz="2400" dirty="0" smtClean="0"/>
              <a:t>nderstandable </a:t>
            </a:r>
            <a:r>
              <a:rPr lang="en-US" sz="2400" dirty="0"/>
              <a:t>separately</a:t>
            </a:r>
            <a:endParaRPr lang="it-IT" sz="2400" dirty="0"/>
          </a:p>
        </p:txBody>
      </p:sp>
    </p:spTree>
    <p:extLst>
      <p:ext uri="{BB962C8B-B14F-4D97-AF65-F5344CB8AC3E}">
        <p14:creationId xmlns:p14="http://schemas.microsoft.com/office/powerpoint/2010/main" val="485588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dirty="0"/>
              <a:t>A </a:t>
            </a:r>
            <a:r>
              <a:rPr lang="en-US" b="1" dirty="0" smtClean="0"/>
              <a:t>Visual </a:t>
            </a:r>
            <a:r>
              <a:rPr lang="en-US" b="1" dirty="0"/>
              <a:t>R</a:t>
            </a:r>
            <a:r>
              <a:rPr lang="en-US" b="1" dirty="0" smtClean="0"/>
              <a:t>epresentation</a:t>
            </a:r>
            <a:endParaRPr lang="it-IT" b="1" dirty="0"/>
          </a:p>
        </p:txBody>
      </p:sp>
      <p:sp>
        <p:nvSpPr>
          <p:cNvPr id="15364" name="Rectangle 4"/>
          <p:cNvSpPr>
            <a:spLocks noChangeArrowheads="1"/>
          </p:cNvSpPr>
          <p:nvPr/>
        </p:nvSpPr>
        <p:spPr bwMode="auto">
          <a:xfrm>
            <a:off x="1962150" y="2484438"/>
            <a:ext cx="9144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762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graphicFrame>
        <p:nvGraphicFramePr>
          <p:cNvPr id="15363" name="Object 3"/>
          <p:cNvGraphicFramePr>
            <a:graphicFrameLocks noChangeAspect="1"/>
          </p:cNvGraphicFramePr>
          <p:nvPr/>
        </p:nvGraphicFramePr>
        <p:xfrm>
          <a:off x="990604" y="2362200"/>
          <a:ext cx="7562850" cy="3200400"/>
        </p:xfrm>
        <a:graphic>
          <a:graphicData uri="http://schemas.openxmlformats.org/presentationml/2006/ole">
            <mc:AlternateContent xmlns:mc="http://schemas.openxmlformats.org/markup-compatibility/2006">
              <mc:Choice xmlns:v="urn:schemas-microsoft-com:vml" Requires="v">
                <p:oleObj spid="_x0000_s1066" name="Picture" r:id="rId3" imgW="5219700" imgH="1886712" progId="Word.Picture.8">
                  <p:embed/>
                </p:oleObj>
              </mc:Choice>
              <mc:Fallback>
                <p:oleObj name="Picture" r:id="rId3" imgW="5219700" imgH="18867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4" y="2362200"/>
                        <a:ext cx="7562850" cy="3200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5365" name="Text Box 5"/>
          <p:cNvSpPr txBox="1">
            <a:spLocks noChangeArrowheads="1"/>
          </p:cNvSpPr>
          <p:nvPr/>
        </p:nvSpPr>
        <p:spPr bwMode="auto">
          <a:xfrm>
            <a:off x="898529" y="5595938"/>
            <a:ext cx="14388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762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high coupling</a:t>
            </a:r>
            <a:endParaRPr lang="it-IT"/>
          </a:p>
        </p:txBody>
      </p:sp>
      <p:sp>
        <p:nvSpPr>
          <p:cNvPr id="15366" name="Text Box 6"/>
          <p:cNvSpPr txBox="1">
            <a:spLocks noChangeArrowheads="1"/>
          </p:cNvSpPr>
          <p:nvPr/>
        </p:nvSpPr>
        <p:spPr bwMode="auto">
          <a:xfrm>
            <a:off x="5638801" y="5638800"/>
            <a:ext cx="137433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762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low coupling</a:t>
            </a:r>
            <a:endParaRPr lang="it-IT"/>
          </a:p>
        </p:txBody>
      </p:sp>
    </p:spTree>
    <p:extLst>
      <p:ext uri="{BB962C8B-B14F-4D97-AF65-F5344CB8AC3E}">
        <p14:creationId xmlns:p14="http://schemas.microsoft.com/office/powerpoint/2010/main" val="380729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Advantages of Modularization</a:t>
            </a:r>
            <a:endParaRPr lang="en-US" sz="4000" b="1" dirty="0"/>
          </a:p>
        </p:txBody>
      </p:sp>
      <p:sp>
        <p:nvSpPr>
          <p:cNvPr id="3" name="Content Placeholder 2"/>
          <p:cNvSpPr>
            <a:spLocks noGrp="1"/>
          </p:cNvSpPr>
          <p:nvPr>
            <p:ph idx="1"/>
          </p:nvPr>
        </p:nvSpPr>
        <p:spPr/>
        <p:txBody>
          <a:bodyPr/>
          <a:lstStyle/>
          <a:p>
            <a:pPr marL="0" indent="0">
              <a:buNone/>
            </a:pPr>
            <a:r>
              <a:rPr lang="en-US" dirty="0"/>
              <a:t>• Smaller components are easier to </a:t>
            </a:r>
            <a:r>
              <a:rPr lang="en-US" dirty="0" smtClean="0"/>
              <a:t>maintain. </a:t>
            </a:r>
          </a:p>
          <a:p>
            <a:pPr marL="0" indent="0">
              <a:buNone/>
            </a:pPr>
            <a:r>
              <a:rPr lang="en-US" dirty="0" smtClean="0"/>
              <a:t>•Program </a:t>
            </a:r>
            <a:r>
              <a:rPr lang="en-US" dirty="0"/>
              <a:t>can be divided based on functional </a:t>
            </a:r>
            <a:r>
              <a:rPr lang="en-US" dirty="0" smtClean="0"/>
              <a:t>aspects.</a:t>
            </a:r>
          </a:p>
          <a:p>
            <a:pPr marL="0" indent="0">
              <a:buNone/>
            </a:pPr>
            <a:r>
              <a:rPr lang="en-US" dirty="0" smtClean="0"/>
              <a:t>• </a:t>
            </a:r>
            <a:r>
              <a:rPr lang="en-US" dirty="0"/>
              <a:t>Desired level of abstraction can be brought in the </a:t>
            </a:r>
            <a:r>
              <a:rPr lang="en-US" dirty="0" smtClean="0"/>
              <a:t>program.</a:t>
            </a:r>
          </a:p>
          <a:p>
            <a:pPr marL="0" indent="0">
              <a:buNone/>
            </a:pPr>
            <a:r>
              <a:rPr lang="en-US" dirty="0" smtClean="0"/>
              <a:t>• </a:t>
            </a:r>
            <a:r>
              <a:rPr lang="en-US" dirty="0"/>
              <a:t>Components with high usage can be re-used. </a:t>
            </a:r>
            <a:endParaRPr lang="en-US" dirty="0" smtClean="0"/>
          </a:p>
          <a:p>
            <a:pPr marL="0" indent="0">
              <a:buNone/>
            </a:pPr>
            <a:r>
              <a:rPr lang="en-US" dirty="0" smtClean="0"/>
              <a:t>• </a:t>
            </a:r>
            <a:r>
              <a:rPr lang="en-US" dirty="0"/>
              <a:t>Concurrent execution can be made </a:t>
            </a:r>
            <a:r>
              <a:rPr lang="en-US" dirty="0" smtClean="0"/>
              <a:t>possible.</a:t>
            </a:r>
            <a:endParaRPr lang="en-US" dirty="0"/>
          </a:p>
        </p:txBody>
      </p:sp>
    </p:spTree>
    <p:extLst>
      <p:ext uri="{BB962C8B-B14F-4D97-AF65-F5344CB8AC3E}">
        <p14:creationId xmlns:p14="http://schemas.microsoft.com/office/powerpoint/2010/main" val="1673218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Five Criteria </a:t>
            </a:r>
            <a:endParaRPr lang="en-US" b="1" dirty="0"/>
          </a:p>
        </p:txBody>
      </p:sp>
      <p:sp>
        <p:nvSpPr>
          <p:cNvPr id="3" name="Content Placeholder 2"/>
          <p:cNvSpPr>
            <a:spLocks noGrp="1"/>
          </p:cNvSpPr>
          <p:nvPr>
            <p:ph idx="1"/>
          </p:nvPr>
        </p:nvSpPr>
        <p:spPr/>
        <p:txBody>
          <a:bodyPr/>
          <a:lstStyle/>
          <a:p>
            <a:pPr marL="0" indent="0">
              <a:buNone/>
            </a:pPr>
            <a:r>
              <a:rPr lang="en-US" dirty="0"/>
              <a:t>A design method worthy of being called “modular” should satisfy five </a:t>
            </a:r>
            <a:r>
              <a:rPr lang="en-US" dirty="0" smtClean="0"/>
              <a:t>fundamental requirements:</a:t>
            </a:r>
          </a:p>
          <a:p>
            <a:pPr marL="514350" indent="-514350">
              <a:buFont typeface="+mj-lt"/>
              <a:buAutoNum type="arabicPeriod"/>
            </a:pPr>
            <a:r>
              <a:rPr lang="en-US" dirty="0" smtClean="0"/>
              <a:t>Modular Decomposability</a:t>
            </a:r>
            <a:r>
              <a:rPr lang="en-US" dirty="0"/>
              <a:t>.</a:t>
            </a:r>
          </a:p>
          <a:p>
            <a:pPr marL="514350" indent="-514350">
              <a:buFont typeface="+mj-lt"/>
              <a:buAutoNum type="arabicPeriod"/>
            </a:pPr>
            <a:r>
              <a:rPr lang="en-US" dirty="0"/>
              <a:t>Modular Composability.</a:t>
            </a:r>
          </a:p>
          <a:p>
            <a:pPr marL="514350" indent="-514350">
              <a:buFont typeface="+mj-lt"/>
              <a:buAutoNum type="arabicPeriod"/>
            </a:pPr>
            <a:r>
              <a:rPr lang="en-US" dirty="0"/>
              <a:t>Modular Understandability.</a:t>
            </a:r>
          </a:p>
          <a:p>
            <a:pPr marL="514350" indent="-514350">
              <a:buFont typeface="+mj-lt"/>
              <a:buAutoNum type="arabicPeriod"/>
            </a:pPr>
            <a:r>
              <a:rPr lang="en-US" dirty="0"/>
              <a:t>Modular Continuity.</a:t>
            </a:r>
          </a:p>
          <a:p>
            <a:pPr marL="514350" indent="-514350">
              <a:buFont typeface="+mj-lt"/>
              <a:buAutoNum type="arabicPeriod"/>
            </a:pPr>
            <a:r>
              <a:rPr lang="en-US" dirty="0"/>
              <a:t>Modular Protection.</a:t>
            </a:r>
          </a:p>
        </p:txBody>
      </p:sp>
    </p:spTree>
    <p:extLst>
      <p:ext uri="{BB962C8B-B14F-4D97-AF65-F5344CB8AC3E}">
        <p14:creationId xmlns:p14="http://schemas.microsoft.com/office/powerpoint/2010/main" val="480383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1053</TotalTime>
  <Words>300</Words>
  <Application>Microsoft Office PowerPoint</Application>
  <PresentationFormat>On-screen Show (4:3)</PresentationFormat>
  <Paragraphs>54</Paragraphs>
  <Slides>16</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Times New Roman</vt:lpstr>
      <vt:lpstr>Office Theme</vt:lpstr>
      <vt:lpstr>Picture</vt:lpstr>
      <vt:lpstr>PowerPoint Presentation</vt:lpstr>
      <vt:lpstr>Modularity</vt:lpstr>
      <vt:lpstr>Design</vt:lpstr>
      <vt:lpstr>Modularity</vt:lpstr>
      <vt:lpstr>Modularity</vt:lpstr>
      <vt:lpstr>Module (Cohesion and Coupling)</vt:lpstr>
      <vt:lpstr>A Visual Representation</vt:lpstr>
      <vt:lpstr>Advantages of Modularization</vt:lpstr>
      <vt:lpstr>Five Criteria </vt:lpstr>
      <vt:lpstr>1.Modular Decomposability</vt:lpstr>
      <vt:lpstr>2.Modular Composability</vt:lpstr>
      <vt:lpstr>3.Modular Understandability</vt:lpstr>
      <vt:lpstr>4.Modular Continuity</vt:lpstr>
      <vt:lpstr>5.Modular Protection</vt:lpstr>
      <vt:lpstr>PowerPoint Presentation</vt:lpstr>
      <vt:lpstr>Coding Example </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Architecture UML: Use case diagram-Part2</dc:title>
  <dc:creator>UZAIR IQBAL</dc:creator>
  <cp:lastModifiedBy>Pc Planet</cp:lastModifiedBy>
  <cp:revision>144</cp:revision>
  <dcterms:created xsi:type="dcterms:W3CDTF">2020-03-27T04:40:44Z</dcterms:created>
  <dcterms:modified xsi:type="dcterms:W3CDTF">2023-03-29T08:24:22Z</dcterms:modified>
</cp:coreProperties>
</file>