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71" r:id="rId2"/>
    <p:sldId id="472" r:id="rId3"/>
    <p:sldId id="473" r:id="rId4"/>
    <p:sldId id="474" r:id="rId5"/>
    <p:sldId id="475" r:id="rId6"/>
    <p:sldId id="476" r:id="rId7"/>
    <p:sldId id="795" r:id="rId8"/>
    <p:sldId id="800" r:id="rId9"/>
    <p:sldId id="796" r:id="rId10"/>
    <p:sldId id="797" r:id="rId11"/>
    <p:sldId id="801" r:id="rId12"/>
    <p:sldId id="802" r:id="rId13"/>
    <p:sldId id="803" r:id="rId14"/>
    <p:sldId id="804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31361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0" name="Shape 5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7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/>
          <a:lstStyle>
            <a:lvl1pPr algn="l">
              <a:defRPr sz="8800" cap="all" spc="-79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2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5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6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9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0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934200" cy="1371601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0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1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3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2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6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4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5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8800" cap="all" spc="-79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9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0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4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5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7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6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2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2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3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8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4" r:id="rId28"/>
    <p:sldLayoutId id="2147483685" r:id="rId29"/>
    <p:sldLayoutId id="2147483686" r:id="rId30"/>
    <p:sldLayoutId id="2147483688" r:id="rId31"/>
    <p:sldLayoutId id="2147483689" r:id="rId32"/>
    <p:sldLayoutId id="2147483690" r:id="rId33"/>
    <p:sldLayoutId id="2147483691" r:id="rId34"/>
    <p:sldLayoutId id="2147483692" r:id="rId3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Title 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32004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Section 7</a:t>
            </a:r>
          </a:p>
        </p:txBody>
      </p:sp>
      <p:sp>
        <p:nvSpPr>
          <p:cNvPr id="2622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Lexical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4538"/>
            <a:ext cx="7620000" cy="57916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are a number of algebraic laws that are obeyed by regular expressions, which can be used to manipulate regular expressions into equivalent forms</a:t>
            </a:r>
            <a:r>
              <a:rPr lang="en-US" b="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Operations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various operations on languages are</a:t>
            </a:r>
            <a:r>
              <a:rPr lang="en-US" b="0" dirty="0" smtClean="0"/>
              <a:t>:</a:t>
            </a:r>
          </a:p>
          <a:p>
            <a:endParaRPr lang="en-US" b="0" dirty="0"/>
          </a:p>
          <a:p>
            <a:r>
              <a:rPr lang="en-US" b="0" dirty="0" smtClean="0"/>
              <a:t>Union </a:t>
            </a:r>
            <a:r>
              <a:rPr lang="en-US" b="0" dirty="0"/>
              <a:t>of two languages L and M is written as</a:t>
            </a:r>
          </a:p>
          <a:p>
            <a:r>
              <a:rPr lang="en-US" b="0" dirty="0" smtClean="0"/>
              <a:t>	L </a:t>
            </a:r>
            <a:r>
              <a:rPr lang="en-US" b="0" dirty="0"/>
              <a:t>U M = {s | s is in L or s is in M}</a:t>
            </a:r>
          </a:p>
          <a:p>
            <a:r>
              <a:rPr lang="en-US" b="0" dirty="0" smtClean="0"/>
              <a:t>Concatenation </a:t>
            </a:r>
            <a:r>
              <a:rPr lang="en-US" b="0" dirty="0"/>
              <a:t>of two languages L and M is written as</a:t>
            </a:r>
          </a:p>
          <a:p>
            <a:r>
              <a:rPr lang="en-US" b="0" dirty="0" smtClean="0"/>
              <a:t>	LM </a:t>
            </a:r>
            <a:r>
              <a:rPr lang="en-US" b="0" dirty="0"/>
              <a:t>= {</a:t>
            </a:r>
            <a:r>
              <a:rPr lang="en-US" b="0" dirty="0" err="1"/>
              <a:t>st</a:t>
            </a:r>
            <a:r>
              <a:rPr lang="en-US" b="0" dirty="0"/>
              <a:t> | s is in L and t is in M}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Kleene Closure of a language L is written as</a:t>
            </a:r>
          </a:p>
          <a:p>
            <a:r>
              <a:rPr lang="en-US" b="0" dirty="0" smtClean="0"/>
              <a:t>	L</a:t>
            </a:r>
            <a:r>
              <a:rPr lang="en-US" b="0" dirty="0"/>
              <a:t>* = Zero or more occurrence of language 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5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r>
              <a:rPr lang="en-US" sz="2700" dirty="0"/>
              <a:t>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320"/>
            <a:ext cx="7620000" cy="4601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r and s are regular expressions denoting the languages L(r) and L(s), then</a:t>
            </a:r>
          </a:p>
          <a:p>
            <a:endParaRPr lang="en-US" dirty="0"/>
          </a:p>
          <a:p>
            <a:pPr algn="just"/>
            <a:r>
              <a:rPr lang="en-US" dirty="0"/>
              <a:t>Union : </a:t>
            </a:r>
            <a:r>
              <a:rPr lang="en-US" b="0" dirty="0"/>
              <a:t>If R1 and R2 are regular expressions, </a:t>
            </a:r>
          </a:p>
          <a:p>
            <a:pPr algn="just"/>
            <a:r>
              <a:rPr lang="en-US" b="0" dirty="0"/>
              <a:t>then R1 | R2 (also written as R1 U R2 or R1 + R2) is also a regular expression. L(R1|R2) = L(R1) U L(R2). </a:t>
            </a:r>
          </a:p>
          <a:p>
            <a:endParaRPr lang="en-US" dirty="0"/>
          </a:p>
          <a:p>
            <a:pPr algn="just"/>
            <a:r>
              <a:rPr lang="en-US" dirty="0"/>
              <a:t>Concatenation : </a:t>
            </a:r>
            <a:r>
              <a:rPr lang="en-US" b="0" dirty="0"/>
              <a:t>If R1 and R2 are regular expressions, then </a:t>
            </a:r>
          </a:p>
          <a:p>
            <a:pPr algn="just"/>
            <a:r>
              <a:rPr lang="en-US" b="0" dirty="0"/>
              <a:t>R1R2 (also written as R1.R2) is also a regular expression. L(R1R2) = L(R1) concatenated with L(R2). </a:t>
            </a:r>
          </a:p>
          <a:p>
            <a:endParaRPr lang="en-US" dirty="0"/>
          </a:p>
          <a:p>
            <a:pPr algn="just"/>
            <a:r>
              <a:rPr lang="en-US" dirty="0"/>
              <a:t>Kleene closure : </a:t>
            </a:r>
            <a:r>
              <a:rPr lang="en-US" b="0" dirty="0"/>
              <a:t>If R1 is a regular expression, then R1* (the Kleene closure of R1) is also a regular expression. L(R1*)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859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825"/>
            <a:ext cx="6934200" cy="1371601"/>
          </a:xfrm>
        </p:spPr>
        <p:txBody>
          <a:bodyPr>
            <a:normAutofit fontScale="90000"/>
          </a:bodyPr>
          <a:lstStyle/>
          <a:p>
            <a:r>
              <a:rPr lang="en-US" b="1"/>
              <a:t>Representing valid tokens of a language in regular expression</a:t>
            </a:r>
            <a:br>
              <a:rPr lang="en-US" b="1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a regular expression, then:</a:t>
            </a:r>
          </a:p>
          <a:p>
            <a:endParaRPr lang="en-US" dirty="0"/>
          </a:p>
          <a:p>
            <a:r>
              <a:rPr lang="en-US" dirty="0"/>
              <a:t>x* means zero or more occurrence of x.</a:t>
            </a:r>
          </a:p>
          <a:p>
            <a:r>
              <a:rPr lang="en-US" dirty="0"/>
              <a:t>i.e., it can generate { e, x, xx, xxx, </a:t>
            </a:r>
            <a:r>
              <a:rPr lang="en-US" dirty="0" err="1"/>
              <a:t>xxxx</a:t>
            </a:r>
            <a:r>
              <a:rPr lang="en-US" dirty="0"/>
              <a:t>, … }</a:t>
            </a:r>
          </a:p>
          <a:p>
            <a:endParaRPr lang="en-US" dirty="0"/>
          </a:p>
          <a:p>
            <a:r>
              <a:rPr lang="en-US" dirty="0"/>
              <a:t>x+ means one or more occurrence of x.</a:t>
            </a:r>
          </a:p>
          <a:p>
            <a:r>
              <a:rPr lang="en-US" dirty="0"/>
              <a:t>i.e., it can generate { x, xx, xxx, </a:t>
            </a:r>
            <a:r>
              <a:rPr lang="en-US" dirty="0" err="1"/>
              <a:t>xxxx</a:t>
            </a:r>
            <a:r>
              <a:rPr lang="en-US" dirty="0"/>
              <a:t> … } or </a:t>
            </a:r>
            <a:r>
              <a:rPr lang="en-US" dirty="0" err="1"/>
              <a:t>x.x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x? means at most one occurrence of x</a:t>
            </a:r>
          </a:p>
          <a:p>
            <a:r>
              <a:rPr lang="en-US" dirty="0"/>
              <a:t>i.e., it can generate either {x} or {e}.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362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Examples:</a:t>
            </a:r>
          </a:p>
          <a:p>
            <a:r>
              <a:rPr lang="el-GR" dirty="0"/>
              <a:t>Σ</a:t>
            </a:r>
            <a:r>
              <a:rPr lang="en-US" dirty="0"/>
              <a:t>={a}</a:t>
            </a:r>
          </a:p>
          <a:p>
            <a:endParaRPr lang="en-US" dirty="0"/>
          </a:p>
          <a:p>
            <a:r>
              <a:rPr lang="en-US" dirty="0"/>
              <a:t>1) 	</a:t>
            </a:r>
            <a:r>
              <a:rPr lang="el-GR" dirty="0"/>
              <a:t>Σ</a:t>
            </a:r>
            <a:r>
              <a:rPr lang="en-US" dirty="0"/>
              <a:t>*={</a:t>
            </a:r>
            <a:r>
              <a:rPr lang="el-GR" dirty="0"/>
              <a:t>ϵ</a:t>
            </a:r>
            <a:r>
              <a:rPr lang="en-US" dirty="0"/>
              <a:t>,</a:t>
            </a:r>
            <a:r>
              <a:rPr lang="en-US" dirty="0" err="1"/>
              <a:t>a,aa</a:t>
            </a:r>
            <a:r>
              <a:rPr lang="en-US" dirty="0"/>
              <a:t>,…..</a:t>
            </a:r>
            <a:r>
              <a:rPr lang="en-US" dirty="0" err="1"/>
              <a:t>aaa</a:t>
            </a:r>
            <a:r>
              <a:rPr lang="en-US" dirty="0"/>
              <a:t>,…}</a:t>
            </a:r>
          </a:p>
          <a:p>
            <a:r>
              <a:rPr lang="en-US" dirty="0"/>
              <a:t>	RE=a*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l-GR" dirty="0"/>
              <a:t>ϵ</a:t>
            </a:r>
            <a:r>
              <a:rPr lang="en-US" dirty="0"/>
              <a:t>, </a:t>
            </a:r>
            <a:r>
              <a:rPr lang="en-US" dirty="0" err="1"/>
              <a:t>aa,aaaa,aaaaaa</a:t>
            </a:r>
            <a:r>
              <a:rPr lang="en-US" dirty="0"/>
              <a:t>,…}</a:t>
            </a:r>
          </a:p>
          <a:p>
            <a:r>
              <a:rPr lang="en-US" dirty="0"/>
              <a:t>	RE=(aa)*</a:t>
            </a:r>
          </a:p>
          <a:p>
            <a:endParaRPr lang="en-US" dirty="0"/>
          </a:p>
          <a:p>
            <a:r>
              <a:rPr lang="en-US" b="0" dirty="0"/>
              <a:t>*=0      (aa)0      1=</a:t>
            </a:r>
            <a:r>
              <a:rPr lang="el-GR" b="0" dirty="0"/>
              <a:t> ϵ</a:t>
            </a:r>
            <a:r>
              <a:rPr lang="en-US" b="0" dirty="0"/>
              <a:t> (if no other string is present)</a:t>
            </a:r>
          </a:p>
          <a:p>
            <a:r>
              <a:rPr lang="en-US" b="0" dirty="0"/>
              <a:t>*=1      (aa)1      aa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0945" y="5397192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>
            <a:off x="1880836" y="5408341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>
            <a:off x="1880836" y="5767252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880945" y="5785012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313832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6934200" cy="81743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3972"/>
            <a:ext cx="7620000" cy="50221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3) 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aa,aaaa,aaaaaa</a:t>
            </a:r>
            <a:r>
              <a:rPr lang="en-US" dirty="0"/>
              <a:t>,…}</a:t>
            </a:r>
          </a:p>
          <a:p>
            <a:r>
              <a:rPr lang="en-US" dirty="0"/>
              <a:t>	RE=aa(aa)*</a:t>
            </a:r>
          </a:p>
          <a:p>
            <a:endParaRPr lang="en-US" dirty="0"/>
          </a:p>
          <a:p>
            <a:r>
              <a:rPr lang="en-US" dirty="0"/>
              <a:t>4) 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a,aaa,aaaaa</a:t>
            </a:r>
            <a:r>
              <a:rPr lang="en-US" dirty="0"/>
              <a:t>,…}</a:t>
            </a:r>
          </a:p>
          <a:p>
            <a:r>
              <a:rPr lang="en-US" dirty="0"/>
              <a:t>	RE=a(aa)*</a:t>
            </a:r>
          </a:p>
          <a:p>
            <a:endParaRPr lang="en-US" dirty="0"/>
          </a:p>
          <a:p>
            <a:pPr marL="457200" indent="-457200">
              <a:buAutoNum type="arabicParenR" startAt="5"/>
            </a:pP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r>
              <a:rPr lang="en-US" dirty="0"/>
              <a:t>      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a,ab,abb,abbb</a:t>
            </a:r>
            <a:r>
              <a:rPr lang="en-US" dirty="0"/>
              <a:t>…}</a:t>
            </a:r>
          </a:p>
          <a:p>
            <a:r>
              <a:rPr lang="en-US" dirty="0"/>
              <a:t>	RE=a(b)*</a:t>
            </a:r>
          </a:p>
          <a:p>
            <a:endParaRPr lang="en-US" dirty="0"/>
          </a:p>
          <a:p>
            <a:r>
              <a:rPr lang="en-US" dirty="0"/>
              <a:t> 6) 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ab,aabb,aaabbb</a:t>
            </a:r>
            <a:r>
              <a:rPr lang="en-US" dirty="0"/>
              <a:t>…}</a:t>
            </a:r>
          </a:p>
          <a:p>
            <a:r>
              <a:rPr lang="en-US" dirty="0"/>
              <a:t>	RE=a(a)*b(b)*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7) 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r>
              <a:rPr lang="en-US" dirty="0"/>
              <a:t>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ab,cb,abb,cbb,abbb</a:t>
            </a:r>
            <a:r>
              <a:rPr lang="en-US" dirty="0"/>
              <a:t>…}</a:t>
            </a:r>
          </a:p>
          <a:p>
            <a:r>
              <a:rPr lang="en-US" dirty="0"/>
              <a:t>	RE= (</a:t>
            </a:r>
            <a:r>
              <a:rPr lang="en-US" dirty="0" err="1"/>
              <a:t>a+c</a:t>
            </a:r>
            <a:r>
              <a:rPr lang="en-US" dirty="0"/>
              <a:t>)bb*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30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Title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Topics</a:t>
            </a:r>
          </a:p>
        </p:txBody>
      </p:sp>
      <p:sp>
        <p:nvSpPr>
          <p:cNvPr id="26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/>
          <a:p>
            <a:r>
              <a:t>The role of the lexical analyzer</a:t>
            </a:r>
          </a:p>
          <a:p>
            <a:endParaRPr/>
          </a:p>
          <a:p>
            <a:r>
              <a:t>Specification of tokens</a:t>
            </a:r>
          </a:p>
          <a:p>
            <a:endParaRPr/>
          </a:p>
          <a:p>
            <a:r>
              <a:t>Finite state machines</a:t>
            </a:r>
          </a:p>
          <a:p>
            <a:endParaRPr/>
          </a:p>
          <a:p>
            <a:r>
              <a:t>From a  regular expressions to an NFA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Rectangle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  <a:prstGeom prst="rect">
            <a:avLst/>
          </a:prstGeom>
        </p:spPr>
        <p:txBody>
          <a:bodyPr/>
          <a:lstStyle>
            <a:lvl1pPr defTabSz="813816">
              <a:defRPr sz="3500" spc="-100"/>
            </a:lvl1pPr>
          </a:lstStyle>
          <a:p>
            <a:r>
              <a:t>The Role of Lexical Analyzer</a:t>
            </a:r>
          </a:p>
        </p:txBody>
      </p:sp>
      <p:sp>
        <p:nvSpPr>
          <p:cNvPr id="2628" name="Rectangle 5"/>
          <p:cNvSpPr txBox="1">
            <a:spLocks noGrp="1"/>
          </p:cNvSpPr>
          <p:nvPr>
            <p:ph type="body" sz="half" idx="1"/>
          </p:nvPr>
        </p:nvSpPr>
        <p:spPr>
          <a:xfrm>
            <a:off x="457200" y="1752600"/>
            <a:ext cx="7620000" cy="2613025"/>
          </a:xfrm>
          <a:prstGeom prst="rect">
            <a:avLst/>
          </a:prstGeom>
        </p:spPr>
        <p:txBody>
          <a:bodyPr/>
          <a:lstStyle/>
          <a:p>
            <a:pPr defTabSz="877822">
              <a:defRPr sz="2600"/>
            </a:pPr>
            <a:r>
              <a:t>Lexical analyzer is the first phase of a compiler</a:t>
            </a:r>
          </a:p>
          <a:p>
            <a:pPr marL="438911" lvl="1" indent="-175258" defTabSz="877822">
              <a:buClr>
                <a:srgbClr val="D1282E"/>
              </a:buClr>
              <a:buFont typeface="Arial"/>
              <a:defRPr sz="2600" b="0"/>
            </a:pPr>
            <a:r>
              <a:t>Task: read input characters and produce a sequence of tokens that the parser uses for syntax analysis</a:t>
            </a:r>
          </a:p>
          <a:p>
            <a:pPr marL="438911" lvl="1" indent="-175258" defTabSz="877822">
              <a:buClr>
                <a:srgbClr val="D1282E"/>
              </a:buClr>
              <a:buFont typeface="Arial"/>
              <a:defRPr sz="2600" b="0"/>
            </a:pPr>
            <a:r>
              <a:t>Remove white spaces</a:t>
            </a:r>
          </a:p>
        </p:txBody>
      </p:sp>
      <p:grpSp>
        <p:nvGrpSpPr>
          <p:cNvPr id="2631" name="Rectangle 1"/>
          <p:cNvGrpSpPr/>
          <p:nvPr/>
        </p:nvGrpSpPr>
        <p:grpSpPr>
          <a:xfrm>
            <a:off x="1979608" y="4868856"/>
            <a:ext cx="1728795" cy="1008073"/>
            <a:chOff x="-1" y="-1"/>
            <a:chExt cx="1728793" cy="1008071"/>
          </a:xfrm>
        </p:grpSpPr>
        <p:sp>
          <p:nvSpPr>
            <p:cNvPr id="2629" name="Rectangle"/>
            <p:cNvSpPr/>
            <p:nvPr/>
          </p:nvSpPr>
          <p:spPr>
            <a:xfrm>
              <a:off x="-2" y="-2"/>
              <a:ext cx="1728795" cy="1008073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30" name="Lexical Analyser (scanner)"/>
            <p:cNvSpPr txBox="1"/>
            <p:nvPr/>
          </p:nvSpPr>
          <p:spPr>
            <a:xfrm>
              <a:off x="-2" y="62002"/>
              <a:ext cx="1728795" cy="884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Lexical Analyser (scanner)</a:t>
              </a:r>
            </a:p>
          </p:txBody>
        </p:sp>
      </p:grpSp>
      <p:grpSp>
        <p:nvGrpSpPr>
          <p:cNvPr id="2634" name="Rectangle 8"/>
          <p:cNvGrpSpPr/>
          <p:nvPr/>
        </p:nvGrpSpPr>
        <p:grpSpPr>
          <a:xfrm>
            <a:off x="5724525" y="4868856"/>
            <a:ext cx="1727200" cy="1008073"/>
            <a:chOff x="0" y="-1"/>
            <a:chExt cx="1727200" cy="1008071"/>
          </a:xfrm>
        </p:grpSpPr>
        <p:sp>
          <p:nvSpPr>
            <p:cNvPr id="2632" name="Rectangle"/>
            <p:cNvSpPr/>
            <p:nvPr/>
          </p:nvSpPr>
          <p:spPr>
            <a:xfrm>
              <a:off x="0" y="-2"/>
              <a:ext cx="1727200" cy="1008073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33" name="Syntax Analyser (parser)"/>
            <p:cNvSpPr txBox="1"/>
            <p:nvPr/>
          </p:nvSpPr>
          <p:spPr>
            <a:xfrm>
              <a:off x="0" y="62002"/>
              <a:ext cx="1727200" cy="884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Syntax Analyser (parser)</a:t>
              </a:r>
            </a:p>
          </p:txBody>
        </p:sp>
      </p:grpSp>
      <p:sp>
        <p:nvSpPr>
          <p:cNvPr id="2635" name="Straight Arrow Connector 3"/>
          <p:cNvSpPr/>
          <p:nvPr/>
        </p:nvSpPr>
        <p:spPr>
          <a:xfrm>
            <a:off x="3708400" y="5084760"/>
            <a:ext cx="2016127" cy="7"/>
          </a:xfrm>
          <a:prstGeom prst="line">
            <a:avLst/>
          </a:prstGeom>
          <a:ln w="12700">
            <a:solidFill>
              <a:srgbClr val="777777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36" name="Straight Arrow Connector 9"/>
          <p:cNvSpPr/>
          <p:nvPr/>
        </p:nvSpPr>
        <p:spPr>
          <a:xfrm flipH="1">
            <a:off x="3708398" y="5589585"/>
            <a:ext cx="2016127" cy="7"/>
          </a:xfrm>
          <a:prstGeom prst="line">
            <a:avLst/>
          </a:prstGeom>
          <a:ln w="12700">
            <a:solidFill>
              <a:srgbClr val="777777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37" name="TextBox 10"/>
          <p:cNvSpPr txBox="1"/>
          <p:nvPr/>
        </p:nvSpPr>
        <p:spPr>
          <a:xfrm>
            <a:off x="4211637" y="4724398"/>
            <a:ext cx="93663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token</a:t>
            </a:r>
          </a:p>
        </p:txBody>
      </p:sp>
      <p:sp>
        <p:nvSpPr>
          <p:cNvPr id="2638" name="TextBox 14"/>
          <p:cNvSpPr txBox="1"/>
          <p:nvPr/>
        </p:nvSpPr>
        <p:spPr>
          <a:xfrm>
            <a:off x="3851275" y="5580062"/>
            <a:ext cx="194469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Get next token</a:t>
            </a:r>
          </a:p>
        </p:txBody>
      </p:sp>
      <p:sp>
        <p:nvSpPr>
          <p:cNvPr id="2639" name="Straight Arrow Connector 12"/>
          <p:cNvSpPr/>
          <p:nvPr/>
        </p:nvSpPr>
        <p:spPr>
          <a:xfrm>
            <a:off x="1476374" y="5373685"/>
            <a:ext cx="503241" cy="5"/>
          </a:xfrm>
          <a:prstGeom prst="line">
            <a:avLst/>
          </a:prstGeom>
          <a:ln w="12700">
            <a:solidFill>
              <a:srgbClr val="777777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40" name="Straight Arrow Connector 15"/>
          <p:cNvSpPr/>
          <p:nvPr/>
        </p:nvSpPr>
        <p:spPr>
          <a:xfrm>
            <a:off x="7451724" y="5373687"/>
            <a:ext cx="576266" cy="3"/>
          </a:xfrm>
          <a:prstGeom prst="line">
            <a:avLst/>
          </a:prstGeom>
          <a:ln w="12700">
            <a:solidFill>
              <a:srgbClr val="777777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41" name="TextBox 16"/>
          <p:cNvSpPr txBox="1"/>
          <p:nvPr/>
        </p:nvSpPr>
        <p:spPr>
          <a:xfrm>
            <a:off x="539750" y="5086348"/>
            <a:ext cx="1223963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Source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Rectangle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Lexical Analysis</a:t>
            </a:r>
          </a:p>
        </p:txBody>
      </p:sp>
      <p:sp>
        <p:nvSpPr>
          <p:cNvPr id="2644" name="Rectangle 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There are several reasons for separating the analysis phase of compiling into lexical analysis and syntax analysis (parsing):</a:t>
            </a:r>
          </a:p>
          <a:p>
            <a:pPr lvl="1">
              <a:spcBef>
                <a:spcPts val="500"/>
              </a:spcBef>
              <a:buClr>
                <a:srgbClr val="D1282E"/>
              </a:buClr>
              <a:buFont typeface="Arial"/>
              <a:defRPr sz="2400" b="0"/>
            </a:pPr>
            <a:r>
              <a:t>Simpler (layered) design</a:t>
            </a:r>
          </a:p>
          <a:p>
            <a:pPr lvl="1">
              <a:spcBef>
                <a:spcPts val="500"/>
              </a:spcBef>
              <a:buClr>
                <a:srgbClr val="D1282E"/>
              </a:buClr>
              <a:buFont typeface="Arial"/>
              <a:defRPr sz="2400" b="0"/>
            </a:pPr>
            <a:r>
              <a:t>Compiler efficiency</a:t>
            </a:r>
          </a:p>
          <a:p>
            <a:pPr lvl="1">
              <a:spcBef>
                <a:spcPts val="400"/>
              </a:spcBef>
              <a:buClr>
                <a:srgbClr val="D1282E"/>
              </a:buClr>
              <a:buFont typeface="Arial"/>
              <a:defRPr sz="2400" b="0"/>
            </a:pPr>
            <a:endParaRPr/>
          </a:p>
          <a:p>
            <a:pPr>
              <a:defRPr sz="2800"/>
            </a:pPr>
            <a:r>
              <a:t>Specialized tools have been designed to help automate the construction of both separately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Rectangle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Lexemes</a:t>
            </a:r>
          </a:p>
        </p:txBody>
      </p:sp>
      <p:sp>
        <p:nvSpPr>
          <p:cNvPr id="2647" name="Rectangle 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1282E"/>
                </a:solidFill>
              </a:defRPr>
            </a:pPr>
            <a:r>
              <a:t>Lexeme: </a:t>
            </a:r>
            <a:r>
              <a:rPr>
                <a:solidFill>
                  <a:srgbClr val="000000"/>
                </a:solidFill>
              </a:rPr>
              <a:t>sequence of characters in the source program that is matched by the pattern for a token </a:t>
            </a:r>
          </a:p>
          <a:p>
            <a:pPr lvl="1">
              <a:spcBef>
                <a:spcPts val="400"/>
              </a:spcBef>
              <a:buClr>
                <a:srgbClr val="D1282E"/>
              </a:buClr>
              <a:buFont typeface="Arial"/>
              <a:defRPr b="0"/>
            </a:pPr>
            <a:r>
              <a:t>A lexeme is a basic lexical unit of a language </a:t>
            </a:r>
          </a:p>
          <a:p>
            <a:pPr lvl="1">
              <a:spcBef>
                <a:spcPts val="400"/>
              </a:spcBef>
              <a:buClr>
                <a:srgbClr val="D1282E"/>
              </a:buClr>
              <a:buFont typeface="Arial"/>
              <a:defRPr b="0"/>
            </a:pPr>
            <a:r>
              <a:t>Lexemes of a programming language include its</a:t>
            </a:r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u="sng"/>
            </a:pPr>
            <a:r>
              <a:t>Identifiers</a:t>
            </a:r>
            <a:r>
              <a:rPr b="0" u="none"/>
              <a:t>: names of variables, methods, classes, packages and interfaces…</a:t>
            </a:r>
            <a:endParaRPr b="0"/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b="0"/>
            </a:pPr>
            <a:endParaRPr b="0"/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u="sng"/>
            </a:pPr>
            <a:r>
              <a:t>Literals</a:t>
            </a:r>
            <a:r>
              <a:rPr b="0" u="none"/>
              <a:t>: fixed values (e.g. “1”, “17.56”, “0xFFE” …)</a:t>
            </a:r>
            <a:endParaRPr b="0"/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b="0"/>
            </a:pPr>
            <a:endParaRPr b="0"/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u="sng"/>
            </a:pPr>
            <a:r>
              <a:t>Operators</a:t>
            </a:r>
            <a:r>
              <a:rPr b="0" u="none"/>
              <a:t>: for Maths, Boolean and logical operations (e.g. “+”, “-”, “&amp;&amp;”, “|” …)</a:t>
            </a:r>
            <a:endParaRPr b="0"/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b="0"/>
            </a:pPr>
            <a:endParaRPr b="0"/>
          </a:p>
          <a:p>
            <a:pPr marL="1143000" lvl="2" indent="-228600">
              <a:spcBef>
                <a:spcPts val="400"/>
              </a:spcBef>
              <a:buClr>
                <a:srgbClr val="D1282E"/>
              </a:buClr>
              <a:buFont typeface="Arial"/>
              <a:defRPr sz="1800" u="sng"/>
            </a:pPr>
            <a:r>
              <a:t>Special</a:t>
            </a:r>
            <a:r>
              <a:rPr b="0"/>
              <a:t> </a:t>
            </a:r>
            <a:r>
              <a:t>words</a:t>
            </a:r>
            <a:r>
              <a:rPr b="0"/>
              <a:t>:</a:t>
            </a:r>
            <a:r>
              <a:rPr b="0" u="none"/>
              <a:t> keywords (e.g. “if”, “for”, “public” 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Rectangle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  <a:prstGeom prst="rect">
            <a:avLst/>
          </a:prstGeom>
        </p:spPr>
        <p:txBody>
          <a:bodyPr/>
          <a:lstStyle>
            <a:lvl1pPr defTabSz="905255">
              <a:defRPr sz="3500" spc="-100"/>
            </a:lvl1pPr>
          </a:lstStyle>
          <a:p>
            <a:r>
              <a:t>Tokens</a:t>
            </a:r>
          </a:p>
        </p:txBody>
      </p:sp>
      <p:sp>
        <p:nvSpPr>
          <p:cNvPr id="2650" name="Rectangle 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D1282E"/>
                </a:solidFill>
              </a:defRPr>
            </a:pPr>
            <a:r>
              <a:t>Token: </a:t>
            </a:r>
            <a:r>
              <a:rPr>
                <a:solidFill>
                  <a:srgbClr val="000000"/>
                </a:solidFill>
              </a:rPr>
              <a:t>category of lexemes</a:t>
            </a:r>
          </a:p>
          <a:p>
            <a:pPr marL="0" lvl="1" indent="0">
              <a:spcBef>
                <a:spcPts val="0"/>
              </a:spcBef>
              <a:buSzTx/>
              <a:buNone/>
              <a:defRPr sz="2800" b="0">
                <a:solidFill>
                  <a:srgbClr val="D1282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Index = 2 * count +17;</a:t>
            </a:r>
          </a:p>
        </p:txBody>
      </p:sp>
      <p:grpSp>
        <p:nvGrpSpPr>
          <p:cNvPr id="2718" name="Group 2051"/>
          <p:cNvGrpSpPr/>
          <p:nvPr/>
        </p:nvGrpSpPr>
        <p:grpSpPr>
          <a:xfrm>
            <a:off x="2406460" y="2783030"/>
            <a:ext cx="4264401" cy="3505064"/>
            <a:chOff x="-2" y="-1"/>
            <a:chExt cx="4264400" cy="3505062"/>
          </a:xfrm>
        </p:grpSpPr>
        <p:grpSp>
          <p:nvGrpSpPr>
            <p:cNvPr id="2653" name="Rectangle 2052"/>
            <p:cNvGrpSpPr/>
            <p:nvPr/>
          </p:nvGrpSpPr>
          <p:grpSpPr>
            <a:xfrm>
              <a:off x="2132194" y="3115340"/>
              <a:ext cx="2132202" cy="389722"/>
              <a:chOff x="-1" y="-1"/>
              <a:chExt cx="2132201" cy="389721"/>
            </a:xfrm>
          </p:grpSpPr>
          <p:sp>
            <p:nvSpPr>
              <p:cNvPr id="2651" name="Rectangle"/>
              <p:cNvSpPr/>
              <p:nvPr/>
            </p:nvSpPr>
            <p:spPr>
              <a:xfrm>
                <a:off x="-2" y="-2"/>
                <a:ext cx="2132203" cy="389722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52" name="semicolon"/>
              <p:cNvSpPr txBox="1"/>
              <p:nvPr/>
            </p:nvSpPr>
            <p:spPr>
              <a:xfrm>
                <a:off x="-2" y="-1"/>
                <a:ext cx="2132203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semicolon</a:t>
                </a:r>
              </a:p>
            </p:txBody>
          </p:sp>
        </p:grpSp>
        <p:grpSp>
          <p:nvGrpSpPr>
            <p:cNvPr id="2656" name="Rectangle 2053"/>
            <p:cNvGrpSpPr/>
            <p:nvPr/>
          </p:nvGrpSpPr>
          <p:grpSpPr>
            <a:xfrm>
              <a:off x="-3" y="3115340"/>
              <a:ext cx="2132204" cy="389722"/>
              <a:chOff x="0" y="-1"/>
              <a:chExt cx="2132202" cy="389721"/>
            </a:xfrm>
          </p:grpSpPr>
          <p:sp>
            <p:nvSpPr>
              <p:cNvPr id="2654" name="Rectangle"/>
              <p:cNvSpPr/>
              <p:nvPr/>
            </p:nvSpPr>
            <p:spPr>
              <a:xfrm>
                <a:off x="-1" y="-2"/>
                <a:ext cx="2132204" cy="389722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55" name=";"/>
              <p:cNvSpPr txBox="1"/>
              <p:nvPr/>
            </p:nvSpPr>
            <p:spPr>
              <a:xfrm>
                <a:off x="-1" y="-1"/>
                <a:ext cx="2132204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;</a:t>
                </a:r>
              </a:p>
            </p:txBody>
          </p:sp>
        </p:grpSp>
        <p:grpSp>
          <p:nvGrpSpPr>
            <p:cNvPr id="2659" name="Rectangle 2054"/>
            <p:cNvGrpSpPr/>
            <p:nvPr/>
          </p:nvGrpSpPr>
          <p:grpSpPr>
            <a:xfrm>
              <a:off x="2132194" y="2725629"/>
              <a:ext cx="2132202" cy="392077"/>
              <a:chOff x="-1" y="0"/>
              <a:chExt cx="2132201" cy="392075"/>
            </a:xfrm>
          </p:grpSpPr>
          <p:sp>
            <p:nvSpPr>
              <p:cNvPr id="2657" name="Rectangle"/>
              <p:cNvSpPr/>
              <p:nvPr/>
            </p:nvSpPr>
            <p:spPr>
              <a:xfrm>
                <a:off x="-2" y="-1"/>
                <a:ext cx="2132203" cy="39207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58" name="int_literal"/>
              <p:cNvSpPr txBox="1"/>
              <p:nvPr/>
            </p:nvSpPr>
            <p:spPr>
              <a:xfrm>
                <a:off x="-2" y="-1"/>
                <a:ext cx="2132203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int_literal</a:t>
                </a:r>
              </a:p>
            </p:txBody>
          </p:sp>
        </p:grpSp>
        <p:grpSp>
          <p:nvGrpSpPr>
            <p:cNvPr id="2662" name="Rectangle 2055"/>
            <p:cNvGrpSpPr/>
            <p:nvPr/>
          </p:nvGrpSpPr>
          <p:grpSpPr>
            <a:xfrm>
              <a:off x="-3" y="2725629"/>
              <a:ext cx="2132204" cy="392077"/>
              <a:chOff x="0" y="0"/>
              <a:chExt cx="2132202" cy="392075"/>
            </a:xfrm>
          </p:grpSpPr>
          <p:sp>
            <p:nvSpPr>
              <p:cNvPr id="2660" name="Rectangle"/>
              <p:cNvSpPr/>
              <p:nvPr/>
            </p:nvSpPr>
            <p:spPr>
              <a:xfrm>
                <a:off x="-1" y="-1"/>
                <a:ext cx="2132204" cy="39207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61" name="17"/>
              <p:cNvSpPr txBox="1"/>
              <p:nvPr/>
            </p:nvSpPr>
            <p:spPr>
              <a:xfrm>
                <a:off x="-1" y="-1"/>
                <a:ext cx="2132204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17</a:t>
                </a:r>
              </a:p>
            </p:txBody>
          </p:sp>
        </p:grpSp>
        <p:grpSp>
          <p:nvGrpSpPr>
            <p:cNvPr id="2665" name="Rectangle 2056"/>
            <p:cNvGrpSpPr/>
            <p:nvPr/>
          </p:nvGrpSpPr>
          <p:grpSpPr>
            <a:xfrm>
              <a:off x="2132194" y="2333563"/>
              <a:ext cx="2132202" cy="392077"/>
              <a:chOff x="-1" y="0"/>
              <a:chExt cx="2132201" cy="392075"/>
            </a:xfrm>
          </p:grpSpPr>
          <p:sp>
            <p:nvSpPr>
              <p:cNvPr id="2663" name="Rectangle"/>
              <p:cNvSpPr/>
              <p:nvPr/>
            </p:nvSpPr>
            <p:spPr>
              <a:xfrm>
                <a:off x="-2" y="-1"/>
                <a:ext cx="2132203" cy="39207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64" name="plus_op"/>
              <p:cNvSpPr txBox="1"/>
              <p:nvPr/>
            </p:nvSpPr>
            <p:spPr>
              <a:xfrm>
                <a:off x="-2" y="-1"/>
                <a:ext cx="2132203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plus_op</a:t>
                </a:r>
              </a:p>
            </p:txBody>
          </p:sp>
        </p:grpSp>
        <p:grpSp>
          <p:nvGrpSpPr>
            <p:cNvPr id="2668" name="Rectangle 2057"/>
            <p:cNvGrpSpPr/>
            <p:nvPr/>
          </p:nvGrpSpPr>
          <p:grpSpPr>
            <a:xfrm>
              <a:off x="-3" y="2333563"/>
              <a:ext cx="2132204" cy="392077"/>
              <a:chOff x="0" y="0"/>
              <a:chExt cx="2132202" cy="392075"/>
            </a:xfrm>
          </p:grpSpPr>
          <p:sp>
            <p:nvSpPr>
              <p:cNvPr id="2666" name="Rectangle"/>
              <p:cNvSpPr/>
              <p:nvPr/>
            </p:nvSpPr>
            <p:spPr>
              <a:xfrm>
                <a:off x="-1" y="-1"/>
                <a:ext cx="2132204" cy="39207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67" name="+"/>
              <p:cNvSpPr txBox="1"/>
              <p:nvPr/>
            </p:nvSpPr>
            <p:spPr>
              <a:xfrm>
                <a:off x="-1" y="-1"/>
                <a:ext cx="2132204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+</a:t>
                </a:r>
              </a:p>
            </p:txBody>
          </p:sp>
        </p:grpSp>
        <p:grpSp>
          <p:nvGrpSpPr>
            <p:cNvPr id="2671" name="Rectangle 2058"/>
            <p:cNvGrpSpPr/>
            <p:nvPr/>
          </p:nvGrpSpPr>
          <p:grpSpPr>
            <a:xfrm>
              <a:off x="2132194" y="1943850"/>
              <a:ext cx="2132202" cy="389720"/>
              <a:chOff x="-1" y="-1"/>
              <a:chExt cx="2132201" cy="389719"/>
            </a:xfrm>
          </p:grpSpPr>
          <p:sp>
            <p:nvSpPr>
              <p:cNvPr id="2669" name="Rectangle"/>
              <p:cNvSpPr/>
              <p:nvPr/>
            </p:nvSpPr>
            <p:spPr>
              <a:xfrm>
                <a:off x="-2" y="-2"/>
                <a:ext cx="2132203" cy="38972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70" name="variable"/>
              <p:cNvSpPr txBox="1"/>
              <p:nvPr/>
            </p:nvSpPr>
            <p:spPr>
              <a:xfrm>
                <a:off x="-2" y="-1"/>
                <a:ext cx="2132203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variable</a:t>
                </a:r>
              </a:p>
            </p:txBody>
          </p:sp>
        </p:grpSp>
        <p:grpSp>
          <p:nvGrpSpPr>
            <p:cNvPr id="2674" name="Rectangle 2059"/>
            <p:cNvGrpSpPr/>
            <p:nvPr/>
          </p:nvGrpSpPr>
          <p:grpSpPr>
            <a:xfrm>
              <a:off x="-3" y="1943850"/>
              <a:ext cx="2132204" cy="389720"/>
              <a:chOff x="0" y="-1"/>
              <a:chExt cx="2132202" cy="389719"/>
            </a:xfrm>
          </p:grpSpPr>
          <p:sp>
            <p:nvSpPr>
              <p:cNvPr id="2672" name="Rectangle"/>
              <p:cNvSpPr/>
              <p:nvPr/>
            </p:nvSpPr>
            <p:spPr>
              <a:xfrm>
                <a:off x="-1" y="-2"/>
                <a:ext cx="2132204" cy="38972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73" name="Count"/>
              <p:cNvSpPr txBox="1"/>
              <p:nvPr/>
            </p:nvSpPr>
            <p:spPr>
              <a:xfrm>
                <a:off x="-1" y="-1"/>
                <a:ext cx="2132204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Count</a:t>
                </a:r>
              </a:p>
            </p:txBody>
          </p:sp>
        </p:grpSp>
        <p:grpSp>
          <p:nvGrpSpPr>
            <p:cNvPr id="2677" name="Rectangle 2060"/>
            <p:cNvGrpSpPr/>
            <p:nvPr/>
          </p:nvGrpSpPr>
          <p:grpSpPr>
            <a:xfrm>
              <a:off x="2132194" y="1554138"/>
              <a:ext cx="2132202" cy="389720"/>
              <a:chOff x="-1" y="-1"/>
              <a:chExt cx="2132201" cy="389719"/>
            </a:xfrm>
          </p:grpSpPr>
          <p:sp>
            <p:nvSpPr>
              <p:cNvPr id="2675" name="Rectangle"/>
              <p:cNvSpPr/>
              <p:nvPr/>
            </p:nvSpPr>
            <p:spPr>
              <a:xfrm>
                <a:off x="-2" y="-2"/>
                <a:ext cx="2132203" cy="38972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76" name="multi_op"/>
              <p:cNvSpPr txBox="1"/>
              <p:nvPr/>
            </p:nvSpPr>
            <p:spPr>
              <a:xfrm>
                <a:off x="-2" y="-1"/>
                <a:ext cx="2132203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multi_op</a:t>
                </a:r>
              </a:p>
            </p:txBody>
          </p:sp>
        </p:grpSp>
        <p:grpSp>
          <p:nvGrpSpPr>
            <p:cNvPr id="2680" name="Rectangle 2061"/>
            <p:cNvGrpSpPr/>
            <p:nvPr/>
          </p:nvGrpSpPr>
          <p:grpSpPr>
            <a:xfrm>
              <a:off x="-3" y="1554138"/>
              <a:ext cx="2132204" cy="389720"/>
              <a:chOff x="0" y="-1"/>
              <a:chExt cx="2132202" cy="389719"/>
            </a:xfrm>
          </p:grpSpPr>
          <p:sp>
            <p:nvSpPr>
              <p:cNvPr id="2678" name="Rectangle"/>
              <p:cNvSpPr/>
              <p:nvPr/>
            </p:nvSpPr>
            <p:spPr>
              <a:xfrm>
                <a:off x="-1" y="-2"/>
                <a:ext cx="2132204" cy="38972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79" name="*"/>
              <p:cNvSpPr txBox="1"/>
              <p:nvPr/>
            </p:nvSpPr>
            <p:spPr>
              <a:xfrm>
                <a:off x="-1" y="-1"/>
                <a:ext cx="2132204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*</a:t>
                </a:r>
              </a:p>
            </p:txBody>
          </p:sp>
        </p:grpSp>
        <p:grpSp>
          <p:nvGrpSpPr>
            <p:cNvPr id="2683" name="Rectangle 2062"/>
            <p:cNvGrpSpPr/>
            <p:nvPr/>
          </p:nvGrpSpPr>
          <p:grpSpPr>
            <a:xfrm>
              <a:off x="2132194" y="1165602"/>
              <a:ext cx="2132202" cy="390901"/>
              <a:chOff x="-1" y="0"/>
              <a:chExt cx="2132201" cy="390900"/>
            </a:xfrm>
          </p:grpSpPr>
          <p:sp>
            <p:nvSpPr>
              <p:cNvPr id="2681" name="Rectangle"/>
              <p:cNvSpPr/>
              <p:nvPr/>
            </p:nvSpPr>
            <p:spPr>
              <a:xfrm>
                <a:off x="-2" y="-1"/>
                <a:ext cx="2132203" cy="3909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82" name="int_literal"/>
              <p:cNvSpPr txBox="1"/>
              <p:nvPr/>
            </p:nvSpPr>
            <p:spPr>
              <a:xfrm>
                <a:off x="-2" y="-2"/>
                <a:ext cx="2132203" cy="372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int_literal</a:t>
                </a:r>
              </a:p>
            </p:txBody>
          </p:sp>
        </p:grpSp>
        <p:grpSp>
          <p:nvGrpSpPr>
            <p:cNvPr id="2686" name="Rectangle 2063"/>
            <p:cNvGrpSpPr/>
            <p:nvPr/>
          </p:nvGrpSpPr>
          <p:grpSpPr>
            <a:xfrm>
              <a:off x="-3" y="1165602"/>
              <a:ext cx="2132204" cy="390901"/>
              <a:chOff x="0" y="0"/>
              <a:chExt cx="2132202" cy="390900"/>
            </a:xfrm>
          </p:grpSpPr>
          <p:sp>
            <p:nvSpPr>
              <p:cNvPr id="2684" name="Rectangle"/>
              <p:cNvSpPr/>
              <p:nvPr/>
            </p:nvSpPr>
            <p:spPr>
              <a:xfrm>
                <a:off x="-1" y="-1"/>
                <a:ext cx="2132204" cy="3909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85" name="2"/>
              <p:cNvSpPr txBox="1"/>
              <p:nvPr/>
            </p:nvSpPr>
            <p:spPr>
              <a:xfrm>
                <a:off x="-1" y="-2"/>
                <a:ext cx="2132204" cy="372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2689" name="Rectangle 2064"/>
            <p:cNvGrpSpPr/>
            <p:nvPr/>
          </p:nvGrpSpPr>
          <p:grpSpPr>
            <a:xfrm>
              <a:off x="2132194" y="773536"/>
              <a:ext cx="2132202" cy="392076"/>
              <a:chOff x="-1" y="-1"/>
              <a:chExt cx="2132201" cy="392074"/>
            </a:xfrm>
          </p:grpSpPr>
          <p:sp>
            <p:nvSpPr>
              <p:cNvPr id="2687" name="Rectangle"/>
              <p:cNvSpPr/>
              <p:nvPr/>
            </p:nvSpPr>
            <p:spPr>
              <a:xfrm>
                <a:off x="-2" y="-2"/>
                <a:ext cx="2132203" cy="39207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88" name="equal_sign"/>
              <p:cNvSpPr txBox="1"/>
              <p:nvPr/>
            </p:nvSpPr>
            <p:spPr>
              <a:xfrm>
                <a:off x="-2" y="-2"/>
                <a:ext cx="2132203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equal_sign</a:t>
                </a:r>
              </a:p>
            </p:txBody>
          </p:sp>
        </p:grpSp>
        <p:grpSp>
          <p:nvGrpSpPr>
            <p:cNvPr id="2692" name="Rectangle 2065"/>
            <p:cNvGrpSpPr/>
            <p:nvPr/>
          </p:nvGrpSpPr>
          <p:grpSpPr>
            <a:xfrm>
              <a:off x="-3" y="773536"/>
              <a:ext cx="2132204" cy="392076"/>
              <a:chOff x="0" y="-1"/>
              <a:chExt cx="2132202" cy="392074"/>
            </a:xfrm>
          </p:grpSpPr>
          <p:sp>
            <p:nvSpPr>
              <p:cNvPr id="2690" name="Rectangle"/>
              <p:cNvSpPr/>
              <p:nvPr/>
            </p:nvSpPr>
            <p:spPr>
              <a:xfrm>
                <a:off x="-1" y="-2"/>
                <a:ext cx="2132204" cy="39207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91" name="="/>
              <p:cNvSpPr txBox="1"/>
              <p:nvPr/>
            </p:nvSpPr>
            <p:spPr>
              <a:xfrm>
                <a:off x="-1" y="-2"/>
                <a:ext cx="2132204" cy="372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=</a:t>
                </a:r>
              </a:p>
            </p:txBody>
          </p:sp>
        </p:grpSp>
        <p:grpSp>
          <p:nvGrpSpPr>
            <p:cNvPr id="2695" name="Rectangle 2066"/>
            <p:cNvGrpSpPr/>
            <p:nvPr/>
          </p:nvGrpSpPr>
          <p:grpSpPr>
            <a:xfrm>
              <a:off x="2132194" y="383824"/>
              <a:ext cx="2132202" cy="389722"/>
              <a:chOff x="-1" y="-1"/>
              <a:chExt cx="2132201" cy="389721"/>
            </a:xfrm>
          </p:grpSpPr>
          <p:sp>
            <p:nvSpPr>
              <p:cNvPr id="2693" name="Rectangle"/>
              <p:cNvSpPr/>
              <p:nvPr/>
            </p:nvSpPr>
            <p:spPr>
              <a:xfrm>
                <a:off x="-2" y="-2"/>
                <a:ext cx="2132203" cy="389722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94" name="variable"/>
              <p:cNvSpPr txBox="1"/>
              <p:nvPr/>
            </p:nvSpPr>
            <p:spPr>
              <a:xfrm>
                <a:off x="-2" y="-2"/>
                <a:ext cx="2132203" cy="372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variable</a:t>
                </a:r>
              </a:p>
            </p:txBody>
          </p:sp>
        </p:grpSp>
        <p:grpSp>
          <p:nvGrpSpPr>
            <p:cNvPr id="2698" name="Rectangle 2067"/>
            <p:cNvGrpSpPr/>
            <p:nvPr/>
          </p:nvGrpSpPr>
          <p:grpSpPr>
            <a:xfrm>
              <a:off x="-3" y="383824"/>
              <a:ext cx="2132204" cy="389722"/>
              <a:chOff x="0" y="-1"/>
              <a:chExt cx="2132202" cy="389721"/>
            </a:xfrm>
          </p:grpSpPr>
          <p:sp>
            <p:nvSpPr>
              <p:cNvPr id="2696" name="Rectangle"/>
              <p:cNvSpPr/>
              <p:nvPr/>
            </p:nvSpPr>
            <p:spPr>
              <a:xfrm>
                <a:off x="-1" y="-2"/>
                <a:ext cx="2132204" cy="389722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97" name="Index"/>
              <p:cNvSpPr txBox="1"/>
              <p:nvPr/>
            </p:nvSpPr>
            <p:spPr>
              <a:xfrm>
                <a:off x="-1" y="-2"/>
                <a:ext cx="2132204" cy="372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400"/>
                  </a:spcBef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Index</a:t>
                </a:r>
              </a:p>
            </p:txBody>
          </p:sp>
        </p:grpSp>
        <p:grpSp>
          <p:nvGrpSpPr>
            <p:cNvPr id="2701" name="Rectangle 2068"/>
            <p:cNvGrpSpPr/>
            <p:nvPr/>
          </p:nvGrpSpPr>
          <p:grpSpPr>
            <a:xfrm>
              <a:off x="2132195" y="-2"/>
              <a:ext cx="2132202" cy="421389"/>
              <a:chOff x="0" y="0"/>
              <a:chExt cx="2132201" cy="421387"/>
            </a:xfrm>
          </p:grpSpPr>
          <p:sp>
            <p:nvSpPr>
              <p:cNvPr id="2699" name="Rectangle"/>
              <p:cNvSpPr/>
              <p:nvPr/>
            </p:nvSpPr>
            <p:spPr>
              <a:xfrm>
                <a:off x="-1" y="-1"/>
                <a:ext cx="2132203" cy="383835"/>
              </a:xfrm>
              <a:prstGeom prst="rect">
                <a:avLst/>
              </a:prstGeom>
              <a:solidFill>
                <a:srgbClr val="F7D3D4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00" name="Tokens"/>
              <p:cNvSpPr txBox="1"/>
              <p:nvPr/>
            </p:nvSpPr>
            <p:spPr>
              <a:xfrm>
                <a:off x="-1" y="-1"/>
                <a:ext cx="2132203" cy="4213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Tokens</a:t>
                </a:r>
              </a:p>
            </p:txBody>
          </p:sp>
        </p:grpSp>
        <p:grpSp>
          <p:nvGrpSpPr>
            <p:cNvPr id="2704" name="Rectangle 2069"/>
            <p:cNvGrpSpPr/>
            <p:nvPr/>
          </p:nvGrpSpPr>
          <p:grpSpPr>
            <a:xfrm>
              <a:off x="-2" y="-2"/>
              <a:ext cx="2132204" cy="421389"/>
              <a:chOff x="0" y="0"/>
              <a:chExt cx="2132202" cy="421387"/>
            </a:xfrm>
          </p:grpSpPr>
          <p:sp>
            <p:nvSpPr>
              <p:cNvPr id="2702" name="Rectangle"/>
              <p:cNvSpPr/>
              <p:nvPr/>
            </p:nvSpPr>
            <p:spPr>
              <a:xfrm>
                <a:off x="0" y="-1"/>
                <a:ext cx="2132204" cy="383835"/>
              </a:xfrm>
              <a:prstGeom prst="rect">
                <a:avLst/>
              </a:prstGeom>
              <a:solidFill>
                <a:srgbClr val="F7D3D4"/>
              </a:solidFill>
              <a:ln w="28575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400"/>
                  </a:spcBef>
                  <a:defRPr sz="20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703" name="Lexemes"/>
              <p:cNvSpPr txBox="1"/>
              <p:nvPr/>
            </p:nvSpPr>
            <p:spPr>
              <a:xfrm>
                <a:off x="0" y="-1"/>
                <a:ext cx="2132204" cy="4213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500"/>
                  </a:spcBef>
                  <a:defRPr sz="24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Lexemes</a:t>
                </a:r>
              </a:p>
            </p:txBody>
          </p:sp>
        </p:grpSp>
        <p:sp>
          <p:nvSpPr>
            <p:cNvPr id="2705" name="Line 2070"/>
            <p:cNvSpPr/>
            <p:nvPr/>
          </p:nvSpPr>
          <p:spPr>
            <a:xfrm>
              <a:off x="0" y="2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06" name="Line 2071"/>
            <p:cNvSpPr/>
            <p:nvPr/>
          </p:nvSpPr>
          <p:spPr>
            <a:xfrm>
              <a:off x="0" y="383828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07" name="Line 2072"/>
            <p:cNvSpPr/>
            <p:nvPr/>
          </p:nvSpPr>
          <p:spPr>
            <a:xfrm>
              <a:off x="0" y="3505059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08" name="Line 2073"/>
            <p:cNvSpPr/>
            <p:nvPr/>
          </p:nvSpPr>
          <p:spPr>
            <a:xfrm flipH="1">
              <a:off x="-1" y="0"/>
              <a:ext cx="5" cy="3505059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09" name="Line 2074"/>
            <p:cNvSpPr/>
            <p:nvPr/>
          </p:nvSpPr>
          <p:spPr>
            <a:xfrm flipH="1">
              <a:off x="2132196" y="0"/>
              <a:ext cx="3" cy="3505059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0" name="Line 2075"/>
            <p:cNvSpPr/>
            <p:nvPr/>
          </p:nvSpPr>
          <p:spPr>
            <a:xfrm flipH="1">
              <a:off x="4264395" y="0"/>
              <a:ext cx="3" cy="3505059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1" name="Line 2076"/>
            <p:cNvSpPr/>
            <p:nvPr/>
          </p:nvSpPr>
          <p:spPr>
            <a:xfrm>
              <a:off x="0" y="773539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2" name="Line 2077"/>
            <p:cNvSpPr/>
            <p:nvPr/>
          </p:nvSpPr>
          <p:spPr>
            <a:xfrm>
              <a:off x="0" y="1165606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3" name="Line 2078"/>
            <p:cNvSpPr/>
            <p:nvPr/>
          </p:nvSpPr>
          <p:spPr>
            <a:xfrm>
              <a:off x="0" y="1554142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4" name="Line 2079"/>
            <p:cNvSpPr/>
            <p:nvPr/>
          </p:nvSpPr>
          <p:spPr>
            <a:xfrm>
              <a:off x="0" y="1943854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5" name="Line 2080"/>
            <p:cNvSpPr/>
            <p:nvPr/>
          </p:nvSpPr>
          <p:spPr>
            <a:xfrm>
              <a:off x="0" y="2333566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6" name="Line 2081"/>
            <p:cNvSpPr/>
            <p:nvPr/>
          </p:nvSpPr>
          <p:spPr>
            <a:xfrm>
              <a:off x="0" y="2725632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7" name="Line 2082"/>
            <p:cNvSpPr/>
            <p:nvPr/>
          </p:nvSpPr>
          <p:spPr>
            <a:xfrm>
              <a:off x="0" y="3115344"/>
              <a:ext cx="4264398" cy="3"/>
            </a:xfrm>
            <a:prstGeom prst="line">
              <a:avLst/>
            </a:prstGeom>
            <a:solidFill>
              <a:srgbClr val="FFFFFF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12" y="882804"/>
            <a:ext cx="7620000" cy="437356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Lexemes are said to be a sequence of characters (alphanumeric) in a token. </a:t>
            </a:r>
            <a:endParaRPr lang="en-US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/>
              <a:t>There </a:t>
            </a:r>
            <a:r>
              <a:rPr lang="en-US" b="0" dirty="0"/>
              <a:t>are some predefined rules for every lexeme to be identified as a valid token. These rules are defined by grammar rules, by means of a pattern. </a:t>
            </a:r>
            <a:endParaRPr lang="en-US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/>
              <a:t>pattern explains what can be a token, and these patterns are defined by means of regular expressions.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In programming language, keywords, constants, identifiers, strings, numbers, operators and punctuations symbols can be considered as tokens.</a:t>
            </a:r>
          </a:p>
          <a:p>
            <a:r>
              <a:rPr lang="en-US" dirty="0"/>
              <a:t>For example, in C language, the variable declaration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2166" y="4789794"/>
            <a:ext cx="59547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value = 100;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the tokens: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(keyword), value (identifier), = (operator), 100 (constant) and ; (symbol).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31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6934200" cy="705926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1416205"/>
            <a:ext cx="7620000" cy="517830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reading the source text of a program and converting it into a sequence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tokens. 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lexical structure of more or less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 can be specified by a regular language, a common way to implement a lexical analyzer is to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regular expressions for all of the kinds of tokens in the language. The disjunction of all of the regular expressions thus describes any possible token in the language.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overall regular expression specifying all possible tokens into a deterministic finite automaton (DFA).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DFA into a program that simulates the DFA. This program is the lexical analyzer.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828589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1460811"/>
            <a:ext cx="8516744" cy="49106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lexical analyzer needs to scan and identify only a finite set of valid string/token/lexeme that belong to the language in hand. It searches for the pattern defined by the language rules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Regular expressions have the capability to express finite languages by defining a pattern for finite strings of symbols. The grammar defined by regular expressions is known as regular grammar. The language defined by regular grammar is known as regular language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Regular expression is an important notation for specifying patterns. Each pattern matches a set of strings, so regular expressions serve as names for a set of strings. Programming language tokens can be described by regular languages. </a:t>
            </a:r>
            <a:r>
              <a:rPr lang="en-US" b="0" dirty="0" smtClean="0"/>
              <a:t>Regular </a:t>
            </a:r>
            <a:r>
              <a:rPr lang="en-US" b="0" dirty="0"/>
              <a:t>languages are easy to understand and have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4081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ssential">
  <a:themeElements>
    <a:clrScheme name="1_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1_Essen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Ess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Essential">
  <a:themeElements>
    <a:clrScheme name="1_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1_Essen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Ess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904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Arial Black</vt:lpstr>
      <vt:lpstr>Calibri</vt:lpstr>
      <vt:lpstr>Courier New</vt:lpstr>
      <vt:lpstr>Times New Roman</vt:lpstr>
      <vt:lpstr>1_Essential</vt:lpstr>
      <vt:lpstr>Section 7</vt:lpstr>
      <vt:lpstr>Topics</vt:lpstr>
      <vt:lpstr>The Role of Lexical Analyzer</vt:lpstr>
      <vt:lpstr>Lexical Analysis</vt:lpstr>
      <vt:lpstr>Lexemes</vt:lpstr>
      <vt:lpstr>Tokens</vt:lpstr>
      <vt:lpstr>PowerPoint Presentation</vt:lpstr>
      <vt:lpstr>Cont….</vt:lpstr>
      <vt:lpstr>Regular Expressions</vt:lpstr>
      <vt:lpstr>PowerPoint Presentation</vt:lpstr>
      <vt:lpstr>Regular Expression Notations </vt:lpstr>
      <vt:lpstr>Representing valid tokens of a language in regular expression </vt:lpstr>
      <vt:lpstr>Regular Expressions 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  Instructor: Dr. Huma Hayat khan        The course material is based on the course  constructed by profs:  Gregor v. Bochmann (https://www.Site.Uottawa.Ca/~bochmann/) Jiying zhao (http://www.Site.Uottawa.Ca/~jyzhao/)</dc:title>
  <dc:creator>DELL</dc:creator>
  <cp:lastModifiedBy>Pc Planet</cp:lastModifiedBy>
  <cp:revision>178</cp:revision>
  <dcterms:modified xsi:type="dcterms:W3CDTF">2023-05-03T12:53:54Z</dcterms:modified>
</cp:coreProperties>
</file>