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1"/>
  </p:notesMasterIdLst>
  <p:sldIdLst>
    <p:sldId id="256" r:id="rId2"/>
    <p:sldId id="298" r:id="rId3"/>
    <p:sldId id="299" r:id="rId4"/>
    <p:sldId id="301" r:id="rId5"/>
    <p:sldId id="295" r:id="rId6"/>
    <p:sldId id="258" r:id="rId7"/>
    <p:sldId id="296" r:id="rId8"/>
    <p:sldId id="300" r:id="rId9"/>
    <p:sldId id="297" r:id="rId10"/>
    <p:sldId id="264" r:id="rId11"/>
    <p:sldId id="302"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79354" autoAdjust="0"/>
  </p:normalViewPr>
  <p:slideViewPr>
    <p:cSldViewPr>
      <p:cViewPr varScale="1">
        <p:scale>
          <a:sx n="59" d="100"/>
          <a:sy n="59" d="100"/>
        </p:scale>
        <p:origin x="189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F3F65-F57D-4B7D-92AB-095BAE48967F}" type="datetimeFigureOut">
              <a:rPr lang="en-US" smtClean="0"/>
              <a:t>2/22/2023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00B31-DE99-48CC-B838-583C2B9B5A62}" type="slidenum">
              <a:rPr lang="en-US" smtClean="0"/>
              <a:t>‹#›</a:t>
            </a:fld>
            <a:endParaRPr lang="en-US"/>
          </a:p>
        </p:txBody>
      </p:sp>
    </p:spTree>
    <p:extLst>
      <p:ext uri="{BB962C8B-B14F-4D97-AF65-F5344CB8AC3E}">
        <p14:creationId xmlns:p14="http://schemas.microsoft.com/office/powerpoint/2010/main" val="312859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material from </a:t>
            </a:r>
            <a:r>
              <a:rPr lang="en-US" dirty="0" err="1" smtClean="0"/>
              <a:t>Creatly</a:t>
            </a:r>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CD00B31-DE99-48CC-B838-583C2B9B5A62}" type="slidenum">
              <a:rPr lang="en-US" smtClean="0"/>
              <a:t>23</a:t>
            </a:fld>
            <a:endParaRPr lang="en-US"/>
          </a:p>
        </p:txBody>
      </p:sp>
    </p:spTree>
    <p:extLst>
      <p:ext uri="{BB962C8B-B14F-4D97-AF65-F5344CB8AC3E}">
        <p14:creationId xmlns:p14="http://schemas.microsoft.com/office/powerpoint/2010/main" val="17738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8D7BA63-7087-4758-9E8E-0149369A8706}" type="datetimeFigureOut">
              <a:rPr lang="en-US" smtClean="0"/>
              <a:pPr/>
              <a:t>2/22/2023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46C83F-3C8A-4A90-BA31-2CE1CBFBE665}"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7BA63-7087-4758-9E8E-0149369A870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249788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7BA63-7087-4758-9E8E-0149369A870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305241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7BA63-7087-4758-9E8E-0149369A870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97471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D7BA63-7087-4758-9E8E-0149369A870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C83F-3C8A-4A90-BA31-2CE1CBFBE665}"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3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D7BA63-7087-4758-9E8E-0149369A870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314823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D7BA63-7087-4758-9E8E-0149369A8706}" type="datetimeFigureOut">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198777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D7BA63-7087-4758-9E8E-0149369A8706}" type="datetimeFigureOut">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105743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7BA63-7087-4758-9E8E-0149369A8706}"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50272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7BA63-7087-4758-9E8E-0149369A870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331318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7BA63-7087-4758-9E8E-0149369A870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C83F-3C8A-4A90-BA31-2CE1CBFBE665}" type="slidenum">
              <a:rPr lang="en-US" smtClean="0"/>
              <a:pPr/>
              <a:t>‹#›</a:t>
            </a:fld>
            <a:endParaRPr lang="en-US"/>
          </a:p>
        </p:txBody>
      </p:sp>
    </p:spTree>
    <p:extLst>
      <p:ext uri="{BB962C8B-B14F-4D97-AF65-F5344CB8AC3E}">
        <p14:creationId xmlns:p14="http://schemas.microsoft.com/office/powerpoint/2010/main" val="112381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F8D7BA63-7087-4758-9E8E-0149369A8706}" type="datetimeFigureOut">
              <a:rPr lang="en-US" smtClean="0"/>
              <a:pPr/>
              <a:t>2/22/2023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D346C83F-3C8A-4A90-BA31-2CE1CBFBE665}" type="slidenum">
              <a:rPr lang="en-US" smtClean="0"/>
              <a:pPr/>
              <a:t>‹#›</a:t>
            </a:fld>
            <a:endParaRPr lang="en-US"/>
          </a:p>
        </p:txBody>
      </p:sp>
    </p:spTree>
    <p:extLst>
      <p:ext uri="{BB962C8B-B14F-4D97-AF65-F5344CB8AC3E}">
        <p14:creationId xmlns:p14="http://schemas.microsoft.com/office/powerpoint/2010/main" val="27319626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ridgingthegap.samcart.com/referral/ucw/bxVpugXu4o5B2eRB"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Modeling </a:t>
            </a:r>
            <a:endParaRPr lang="en-US" dirty="0"/>
          </a:p>
        </p:txBody>
      </p:sp>
      <p:sp>
        <p:nvSpPr>
          <p:cNvPr id="3" name="Subtitle 2"/>
          <p:cNvSpPr>
            <a:spLocks noGrp="1"/>
          </p:cNvSpPr>
          <p:nvPr>
            <p:ph type="subTitle" idx="1"/>
          </p:nvPr>
        </p:nvSpPr>
        <p:spPr/>
        <p:txBody>
          <a:bodyPr/>
          <a:lstStyle/>
          <a:p>
            <a:r>
              <a:rPr lang="en-US" dirty="0" smtClean="0"/>
              <a:t>Chapter 5-</a:t>
            </a:r>
            <a:r>
              <a:rPr lang="en-US" dirty="0"/>
              <a:t>Software Engineering by Ian </a:t>
            </a:r>
            <a:r>
              <a:rPr lang="en-US" dirty="0" err="1"/>
              <a:t>Sommerville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1138238" y="842963"/>
            <a:ext cx="6867525" cy="517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533400"/>
            <a:ext cx="7886700" cy="5514975"/>
          </a:xfrm>
          <a:prstGeom prst="rect">
            <a:avLst/>
          </a:prstGeom>
        </p:spPr>
      </p:pic>
    </p:spTree>
    <p:extLst>
      <p:ext uri="{BB962C8B-B14F-4D97-AF65-F5344CB8AC3E}">
        <p14:creationId xmlns:p14="http://schemas.microsoft.com/office/powerpoint/2010/main" val="309797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109663" y="823913"/>
            <a:ext cx="6924675" cy="521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119188" y="819150"/>
            <a:ext cx="6905625" cy="521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1114425" y="814388"/>
            <a:ext cx="69151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990600" y="1143000"/>
            <a:ext cx="6905625"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Use-case &amp; Dynamicity</a:t>
            </a:r>
            <a:endParaRPr lang="en-US" dirty="0"/>
          </a:p>
        </p:txBody>
      </p:sp>
      <p:sp>
        <p:nvSpPr>
          <p:cNvPr id="2" name="Content Placeholder 1"/>
          <p:cNvSpPr>
            <a:spLocks noGrp="1"/>
          </p:cNvSpPr>
          <p:nvPr>
            <p:ph idx="1"/>
          </p:nvPr>
        </p:nvSpPr>
        <p:spPr/>
        <p:txBody>
          <a:bodyPr>
            <a:normAutofit/>
          </a:bodyPr>
          <a:lstStyle/>
          <a:p>
            <a:pPr algn="just"/>
            <a:r>
              <a:rPr lang="en-US" sz="2200" dirty="0" smtClean="0"/>
              <a:t>To model a system, the most important aspect is to capture the dynamic behavior. Dynamic behavior means the behavior of the system when it is running/operating.</a:t>
            </a:r>
          </a:p>
          <a:p>
            <a:pPr algn="just"/>
            <a:r>
              <a:rPr lang="en-US" sz="2200" dirty="0" smtClean="0"/>
              <a:t>Only static behavior is not sufficient to model a system rather dynamic behavior is more important than static behavior. In UML, there are five diagrams available to model the dynamic nature and use case diagram is one of them. Now as we have to discuss that the use case diagram is dynamic in nature, there should be some internal or external factors for making the interaction.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smtClean="0"/>
              <a:t>Purpose of Use Case Diagrams</a:t>
            </a:r>
            <a:br>
              <a:rPr lang="en-US" b="0" dirty="0" smtClean="0"/>
            </a:br>
            <a:endParaRPr lang="en-US" dirty="0"/>
          </a:p>
        </p:txBody>
      </p:sp>
      <p:sp>
        <p:nvSpPr>
          <p:cNvPr id="2" name="Content Placeholder 1"/>
          <p:cNvSpPr>
            <a:spLocks noGrp="1"/>
          </p:cNvSpPr>
          <p:nvPr>
            <p:ph idx="1"/>
          </p:nvPr>
        </p:nvSpPr>
        <p:spPr/>
        <p:txBody>
          <a:bodyPr/>
          <a:lstStyle/>
          <a:p>
            <a:r>
              <a:rPr lang="en-US" dirty="0" smtClean="0"/>
              <a:t>The purpose of use case diagram is to capture the dynamic aspect of a system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a:t>
            </a:r>
            <a:r>
              <a:rPr lang="en-US" dirty="0" err="1" smtClean="0"/>
              <a:t>Usecase</a:t>
            </a:r>
            <a:r>
              <a:rPr lang="en-US" dirty="0" smtClean="0"/>
              <a:t> Diagram</a:t>
            </a:r>
            <a:endParaRPr lang="en-US" dirty="0"/>
          </a:p>
        </p:txBody>
      </p:sp>
      <p:sp>
        <p:nvSpPr>
          <p:cNvPr id="2" name="Content Placeholder 1"/>
          <p:cNvSpPr>
            <a:spLocks noGrp="1"/>
          </p:cNvSpPr>
          <p:nvPr>
            <p:ph idx="1"/>
          </p:nvPr>
        </p:nvSpPr>
        <p:spPr/>
        <p:txBody>
          <a:bodyPr/>
          <a:lstStyle/>
          <a:p>
            <a:r>
              <a:rPr lang="en-US" dirty="0" smtClean="0"/>
              <a:t>Use case diagrams are used to gather the requirements of a system including internal and external influences. These requirements are mostly design requirements. Hence, when a system is analyzed to gather its functionalities, use cases are prepared and actors are identified.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Use-case Diagram</a:t>
            </a:r>
            <a:endParaRPr lang="en-US" dirty="0"/>
          </a:p>
        </p:txBody>
      </p:sp>
      <p:sp>
        <p:nvSpPr>
          <p:cNvPr id="2" name="Content Placeholder 1"/>
          <p:cNvSpPr>
            <a:spLocks noGrp="1"/>
          </p:cNvSpPr>
          <p:nvPr>
            <p:ph idx="1"/>
          </p:nvPr>
        </p:nvSpPr>
        <p:spPr/>
        <p:txBody>
          <a:bodyPr/>
          <a:lstStyle/>
          <a:p>
            <a:pPr>
              <a:buNone/>
            </a:pPr>
            <a:r>
              <a:rPr lang="en-US" dirty="0" smtClean="0"/>
              <a:t>  In brief, the purposes of use case diagrams can be said to be as follows −</a:t>
            </a:r>
          </a:p>
          <a:p>
            <a:r>
              <a:rPr lang="en-US" dirty="0" smtClean="0"/>
              <a:t>Used to gather the requirements of a system.</a:t>
            </a:r>
          </a:p>
          <a:p>
            <a:r>
              <a:rPr lang="en-US" dirty="0" smtClean="0"/>
              <a:t>Used to get an outside view of a system.</a:t>
            </a:r>
          </a:p>
          <a:p>
            <a:r>
              <a:rPr lang="en-US" dirty="0" smtClean="0"/>
              <a:t>Identify the external and internal factors influencing the system.</a:t>
            </a:r>
          </a:p>
          <a:p>
            <a:r>
              <a:rPr lang="en-US" dirty="0" smtClean="0"/>
              <a:t>Show the interaction among the requirements are actors.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Context </a:t>
            </a:r>
            <a:r>
              <a:rPr lang="en-US" dirty="0" smtClean="0"/>
              <a:t>models</a:t>
            </a:r>
          </a:p>
          <a:p>
            <a:r>
              <a:rPr lang="en-US" dirty="0"/>
              <a:t>Structural </a:t>
            </a:r>
            <a:r>
              <a:rPr lang="en-US" dirty="0" smtClean="0"/>
              <a:t>models</a:t>
            </a:r>
          </a:p>
          <a:p>
            <a:r>
              <a:rPr lang="en-US" dirty="0"/>
              <a:t>Behavioral models</a:t>
            </a:r>
          </a:p>
        </p:txBody>
      </p:sp>
    </p:spTree>
    <p:extLst>
      <p:ext uri="{BB962C8B-B14F-4D97-AF65-F5344CB8AC3E}">
        <p14:creationId xmlns:p14="http://schemas.microsoft.com/office/powerpoint/2010/main" val="16354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smtClean="0"/>
              <a:t>How to Draw a Use Case Diagram?</a:t>
            </a:r>
            <a:endParaRPr lang="en-US" b="0" dirty="0"/>
          </a:p>
        </p:txBody>
      </p:sp>
      <p:sp>
        <p:nvSpPr>
          <p:cNvPr id="2" name="Content Placeholder 1"/>
          <p:cNvSpPr>
            <a:spLocks noGrp="1"/>
          </p:cNvSpPr>
          <p:nvPr>
            <p:ph idx="1"/>
          </p:nvPr>
        </p:nvSpPr>
        <p:spPr/>
        <p:txBody>
          <a:bodyPr>
            <a:normAutofit/>
          </a:bodyPr>
          <a:lstStyle/>
          <a:p>
            <a:r>
              <a:rPr lang="en-US" dirty="0" smtClean="0"/>
              <a:t>When we are planning to draw a use case diagram, we should have the following items identified.</a:t>
            </a:r>
          </a:p>
          <a:p>
            <a:pPr marL="624078" indent="-514350">
              <a:buFont typeface="+mj-lt"/>
              <a:buAutoNum type="arabicPeriod"/>
            </a:pPr>
            <a:r>
              <a:rPr lang="en-US" dirty="0" smtClean="0"/>
              <a:t>Functionalities to be represented as use case</a:t>
            </a:r>
          </a:p>
          <a:p>
            <a:pPr marL="624078" indent="-514350">
              <a:buFont typeface="+mj-lt"/>
              <a:buAutoNum type="arabicPeriod"/>
            </a:pPr>
            <a:r>
              <a:rPr lang="en-US" dirty="0" smtClean="0"/>
              <a:t>Actors</a:t>
            </a:r>
          </a:p>
          <a:p>
            <a:pPr marL="624078" indent="-514350">
              <a:buFont typeface="+mj-lt"/>
              <a:buAutoNum type="arabicPeriod"/>
            </a:pPr>
            <a:r>
              <a:rPr lang="en-US" dirty="0" smtClean="0"/>
              <a:t>Relationships among the use cases and actors.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t>
            </a:r>
            <a:endParaRPr lang="en-US" dirty="0"/>
          </a:p>
        </p:txBody>
      </p:sp>
      <p:sp>
        <p:nvSpPr>
          <p:cNvPr id="2" name="Content Placeholder 1"/>
          <p:cNvSpPr>
            <a:spLocks noGrp="1"/>
          </p:cNvSpPr>
          <p:nvPr>
            <p:ph idx="1"/>
          </p:nvPr>
        </p:nvSpPr>
        <p:spPr/>
        <p:txBody>
          <a:bodyPr>
            <a:normAutofit/>
          </a:bodyPr>
          <a:lstStyle/>
          <a:p>
            <a:r>
              <a:rPr lang="en-US" dirty="0" smtClean="0"/>
              <a:t>Use case diagrams are considered for high level requirement analysis of a system. When the requirements of a system are analyzed, the functionalities are captured in use cases.</a:t>
            </a:r>
          </a:p>
          <a:p>
            <a:r>
              <a:rPr lang="en-US" dirty="0" smtClean="0"/>
              <a:t>We can say that use cases are nothing but the system functionalities written in an organized manner. The second thing which is relevant to use cases are the actors. Actors can be defined as something that interacts with the system.</a:t>
            </a:r>
          </a:p>
          <a:p>
            <a:r>
              <a:rPr lang="en-US" dirty="0" smtClean="0"/>
              <a:t>Actors can be a human user, some internal applications, or may be some external applications.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t>
            </a:r>
            <a:endParaRPr lang="en-US" dirty="0"/>
          </a:p>
        </p:txBody>
      </p:sp>
      <p:sp>
        <p:nvSpPr>
          <p:cNvPr id="2" name="Content Placeholder 1"/>
          <p:cNvSpPr>
            <a:spLocks noGrp="1"/>
          </p:cNvSpPr>
          <p:nvPr>
            <p:ph idx="1"/>
          </p:nvPr>
        </p:nvSpPr>
        <p:spPr/>
        <p:txBody>
          <a:bodyPr>
            <a:normAutofit/>
          </a:bodyPr>
          <a:lstStyle/>
          <a:p>
            <a:r>
              <a:rPr lang="en-US" dirty="0" smtClean="0"/>
              <a:t>The name of a use case is very important. The name should be chosen in such a way so that it can identify the functionalities performed.</a:t>
            </a:r>
          </a:p>
          <a:p>
            <a:r>
              <a:rPr lang="en-US" dirty="0" smtClean="0"/>
              <a:t>Give a suitable name for actors.</a:t>
            </a:r>
          </a:p>
          <a:p>
            <a:r>
              <a:rPr lang="en-US" dirty="0" smtClean="0"/>
              <a:t>Show relationships and dependencies clearly in the diagram.</a:t>
            </a:r>
          </a:p>
          <a:p>
            <a:r>
              <a:rPr lang="en-US" dirty="0" smtClean="0"/>
              <a:t>Do not try to include all types of relationships, as the main purpose of the diagram is to identify the requirements.</a:t>
            </a:r>
          </a:p>
          <a:p>
            <a:r>
              <a:rPr lang="en-US" dirty="0" smtClean="0"/>
              <a:t>Use notes whenever required to clarify some important points.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Example :Order Management System</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209800" y="2133600"/>
            <a:ext cx="4838700" cy="336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Example:Explanation</a:t>
            </a:r>
            <a:endParaRPr lang="en-US" dirty="0"/>
          </a:p>
        </p:txBody>
      </p:sp>
      <p:sp>
        <p:nvSpPr>
          <p:cNvPr id="2" name="Content Placeholder 1"/>
          <p:cNvSpPr>
            <a:spLocks noGrp="1"/>
          </p:cNvSpPr>
          <p:nvPr>
            <p:ph idx="1"/>
          </p:nvPr>
        </p:nvSpPr>
        <p:spPr/>
        <p:txBody>
          <a:bodyPr/>
          <a:lstStyle/>
          <a:p>
            <a:pPr>
              <a:buNone/>
            </a:pPr>
            <a:r>
              <a:rPr lang="en-US" dirty="0" smtClean="0"/>
              <a:t>   The </a:t>
            </a:r>
            <a:r>
              <a:rPr lang="en-US" dirty="0" err="1" smtClean="0"/>
              <a:t>SpecialOrder</a:t>
            </a:r>
            <a:r>
              <a:rPr lang="en-US" dirty="0" smtClean="0"/>
              <a:t> and </a:t>
            </a:r>
            <a:r>
              <a:rPr lang="en-US" dirty="0" err="1" smtClean="0"/>
              <a:t>NormalOrder</a:t>
            </a:r>
            <a:r>
              <a:rPr lang="en-US" dirty="0" smtClean="0"/>
              <a:t> use cases are extended from </a:t>
            </a:r>
            <a:r>
              <a:rPr lang="en-US" i="1" dirty="0" smtClean="0"/>
              <a:t>Order</a:t>
            </a:r>
            <a:r>
              <a:rPr lang="en-US" dirty="0" smtClean="0"/>
              <a:t> use case. Hence, they have extended relationship. Another important point is to identify the system boundary, which is shown in the picture. The actor Customer lies outside the system as it is an external user of the system.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Usecase</a:t>
            </a:r>
            <a:r>
              <a:rPr lang="en-US" dirty="0" smtClean="0"/>
              <a:t> Relationships</a:t>
            </a:r>
            <a:endParaRPr lang="en-US" dirty="0"/>
          </a:p>
        </p:txBody>
      </p:sp>
      <p:sp>
        <p:nvSpPr>
          <p:cNvPr id="2" name="Content Placeholder 1"/>
          <p:cNvSpPr>
            <a:spLocks noGrp="1"/>
          </p:cNvSpPr>
          <p:nvPr>
            <p:ph idx="1"/>
          </p:nvPr>
        </p:nvSpPr>
        <p:spPr/>
        <p:txBody>
          <a:bodyPr/>
          <a:lstStyle/>
          <a:p>
            <a:pPr>
              <a:buNone/>
            </a:pPr>
            <a:r>
              <a:rPr lang="en-US" dirty="0" smtClean="0"/>
              <a:t>There can be 5 relationship types in a use case diagram.</a:t>
            </a:r>
          </a:p>
          <a:p>
            <a:r>
              <a:rPr lang="en-US" dirty="0" smtClean="0"/>
              <a:t>Association between actor and use case</a:t>
            </a:r>
          </a:p>
          <a:p>
            <a:r>
              <a:rPr lang="en-US" dirty="0" smtClean="0"/>
              <a:t>Generalization of an actor</a:t>
            </a:r>
          </a:p>
          <a:p>
            <a:r>
              <a:rPr lang="en-US" dirty="0" smtClean="0"/>
              <a:t>Extend between two use cases</a:t>
            </a:r>
          </a:p>
          <a:p>
            <a:r>
              <a:rPr lang="en-US" dirty="0" smtClean="0"/>
              <a:t>Include between two use cases</a:t>
            </a:r>
          </a:p>
          <a:p>
            <a:r>
              <a:rPr lang="en-US" dirty="0" smtClean="0"/>
              <a:t>Generalization of a use case</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
            </a:r>
            <a:br>
              <a:rPr lang="en-US" b="0" dirty="0" smtClean="0"/>
            </a:br>
            <a:r>
              <a:rPr lang="en-US" b="0" dirty="0" smtClean="0"/>
              <a:t>Association Between Actor and Use Case</a:t>
            </a:r>
            <a:br>
              <a:rPr lang="en-US" b="0" dirty="0" smtClean="0"/>
            </a:br>
            <a:endParaRPr lang="en-US" dirty="0"/>
          </a:p>
        </p:txBody>
      </p:sp>
      <p:sp>
        <p:nvSpPr>
          <p:cNvPr id="2" name="Content Placeholder 1"/>
          <p:cNvSpPr>
            <a:spLocks noGrp="1"/>
          </p:cNvSpPr>
          <p:nvPr>
            <p:ph idx="1"/>
          </p:nvPr>
        </p:nvSpPr>
        <p:spPr/>
        <p:txBody>
          <a:bodyPr/>
          <a:lstStyle/>
          <a:p>
            <a:pPr>
              <a:buNone/>
            </a:pPr>
            <a:r>
              <a:rPr lang="en-US" dirty="0" smtClean="0"/>
              <a:t>This one is straightforward and present in every use case diagram. Few things to note.</a:t>
            </a:r>
          </a:p>
          <a:p>
            <a:r>
              <a:rPr lang="en-US" dirty="0" smtClean="0"/>
              <a:t>An actor must be associated with at least one use case.</a:t>
            </a:r>
          </a:p>
          <a:p>
            <a:r>
              <a:rPr lang="en-US" dirty="0" smtClean="0"/>
              <a:t>An actor can be associated with multiple use cases.</a:t>
            </a:r>
          </a:p>
          <a:p>
            <a:r>
              <a:rPr lang="en-US" dirty="0" smtClean="0"/>
              <a:t>Multiple actors can be associated with a single use case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343150" y="2696369"/>
            <a:ext cx="44577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smtClean="0"/>
              <a:t>Generalization of an Actor</a:t>
            </a:r>
            <a:br>
              <a:rPr lang="en-US" b="0" dirty="0" smtClean="0"/>
            </a:br>
            <a:endParaRPr lang="en-US" dirty="0"/>
          </a:p>
        </p:txBody>
      </p:sp>
      <p:sp>
        <p:nvSpPr>
          <p:cNvPr id="2" name="Content Placeholder 1"/>
          <p:cNvSpPr>
            <a:spLocks noGrp="1"/>
          </p:cNvSpPr>
          <p:nvPr>
            <p:ph idx="1"/>
          </p:nvPr>
        </p:nvSpPr>
        <p:spPr/>
        <p:txBody>
          <a:bodyPr/>
          <a:lstStyle/>
          <a:p>
            <a:r>
              <a:rPr lang="en-US" dirty="0" smtClean="0"/>
              <a:t>Generalization of an actor means that one actor can inherit the role of the other actor. The descendant inherits all the use cases of the ancestor. The descendant has one or more use cases that are specific to that role. Let’s expand the previous use case diagram to show the generalization of an actor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100262" y="1734344"/>
            <a:ext cx="4943475"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a:xfrm>
            <a:off x="457200" y="2209800"/>
            <a:ext cx="7974818" cy="3530600"/>
          </a:xfrm>
        </p:spPr>
        <p:txBody>
          <a:bodyPr>
            <a:normAutofit/>
          </a:bodyPr>
          <a:lstStyle/>
          <a:p>
            <a:r>
              <a:rPr lang="en-US" sz="2000" dirty="0">
                <a:latin typeface="Times New Roman" panose="02020603050405020304" pitchFamily="18" charset="0"/>
                <a:cs typeface="Times New Roman" panose="02020603050405020304" pitchFamily="18" charset="0"/>
              </a:rPr>
              <a:t>System modeling is the process of developing abstract models of a system, with </a:t>
            </a:r>
            <a:r>
              <a:rPr lang="en-US" sz="2000" dirty="0" smtClean="0">
                <a:latin typeface="Times New Roman" panose="02020603050405020304" pitchFamily="18" charset="0"/>
                <a:cs typeface="Times New Roman" panose="02020603050405020304" pitchFamily="18" charset="0"/>
              </a:rPr>
              <a:t>each model </a:t>
            </a:r>
            <a:r>
              <a:rPr lang="en-US" sz="2000" dirty="0">
                <a:latin typeface="Times New Roman" panose="02020603050405020304" pitchFamily="18" charset="0"/>
                <a:cs typeface="Times New Roman" panose="02020603050405020304" pitchFamily="18" charset="0"/>
              </a:rPr>
              <a:t>presenting a different view or perspective of that system.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System modeling has </a:t>
            </a:r>
            <a:r>
              <a:rPr lang="en-US" sz="2000" dirty="0">
                <a:latin typeface="Times New Roman" panose="02020603050405020304" pitchFamily="18" charset="0"/>
                <a:cs typeface="Times New Roman" panose="02020603050405020304" pitchFamily="18" charset="0"/>
              </a:rPr>
              <a:t>generally come to mean representing the system using some kind of </a:t>
            </a:r>
            <a:r>
              <a:rPr lang="en-US" sz="2000" dirty="0" smtClean="0">
                <a:latin typeface="Times New Roman" panose="02020603050405020304" pitchFamily="18" charset="0"/>
                <a:cs typeface="Times New Roman" panose="02020603050405020304" pitchFamily="18" charset="0"/>
              </a:rPr>
              <a:t>graphical notation</a:t>
            </a:r>
            <a:r>
              <a:rPr lang="en-US" sz="2000" dirty="0">
                <a:latin typeface="Times New Roman" panose="02020603050405020304" pitchFamily="18" charset="0"/>
                <a:cs typeface="Times New Roman" panose="02020603050405020304" pitchFamily="18" charset="0"/>
              </a:rPr>
              <a:t>, which is now almost always based on notations in the Unified </a:t>
            </a:r>
            <a:r>
              <a:rPr lang="en-US" sz="2000" dirty="0" smtClean="0">
                <a:latin typeface="Times New Roman" panose="02020603050405020304" pitchFamily="18" charset="0"/>
                <a:cs typeface="Times New Roman" panose="02020603050405020304" pitchFamily="18" charset="0"/>
              </a:rPr>
              <a:t>Modeling Language </a:t>
            </a:r>
            <a:r>
              <a:rPr lang="en-US" sz="2000" dirty="0">
                <a:latin typeface="Times New Roman" panose="02020603050405020304" pitchFamily="18" charset="0"/>
                <a:cs typeface="Times New Roman" panose="02020603050405020304" pitchFamily="18" charset="0"/>
              </a:rPr>
              <a:t>(UML)</a:t>
            </a:r>
          </a:p>
        </p:txBody>
      </p:sp>
    </p:spTree>
    <p:extLst>
      <p:ext uri="{BB962C8B-B14F-4D97-AF65-F5344CB8AC3E}">
        <p14:creationId xmlns:p14="http://schemas.microsoft.com/office/powerpoint/2010/main" val="60299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smtClean="0"/>
              <a:t>Extend Relationship Between Two Use Cases</a:t>
            </a:r>
            <a:endParaRPr lang="en-US" b="0" dirty="0"/>
          </a:p>
        </p:txBody>
      </p:sp>
      <p:sp>
        <p:nvSpPr>
          <p:cNvPr id="2" name="Content Placeholder 1"/>
          <p:cNvSpPr>
            <a:spLocks noGrp="1"/>
          </p:cNvSpPr>
          <p:nvPr>
            <p:ph idx="1"/>
          </p:nvPr>
        </p:nvSpPr>
        <p:spPr/>
        <p:txBody>
          <a:bodyPr>
            <a:normAutofit lnSpcReduction="10000"/>
          </a:bodyPr>
          <a:lstStyle/>
          <a:p>
            <a:r>
              <a:rPr lang="en-US" dirty="0" smtClean="0"/>
              <a:t>Many people confuse the extend relationship in use cases. As the name implies it extends the base use case and adds more functionality to the system. Here are a few things to consider when using the &lt;&lt;</a:t>
            </a:r>
            <a:r>
              <a:rPr lang="en-US" b="1" dirty="0" smtClean="0"/>
              <a:t>extend</a:t>
            </a:r>
            <a:r>
              <a:rPr lang="en-US" dirty="0" smtClean="0"/>
              <a:t>&gt;&gt; relationship.</a:t>
            </a:r>
          </a:p>
          <a:p>
            <a:r>
              <a:rPr lang="en-US" b="1" dirty="0" smtClean="0"/>
              <a:t>The extending use case is dependent on the extended (base) use case</a:t>
            </a:r>
            <a:r>
              <a:rPr lang="en-US" dirty="0" smtClean="0"/>
              <a:t>. In the below diagram the “Calculate Bonus” use case doesn’t make much sense without the “Deposit Funds” use case.</a:t>
            </a:r>
          </a:p>
          <a:p>
            <a:r>
              <a:rPr lang="en-US" b="1" dirty="0" smtClean="0"/>
              <a:t>The extending use case is usually optional</a:t>
            </a:r>
            <a:r>
              <a:rPr lang="en-US" dirty="0" smtClean="0"/>
              <a:t> and can be triggered conditionally. In the diagram, you can see that the extending use case is triggered only for deposits over 10,000 or when the age is over 55.</a:t>
            </a:r>
          </a:p>
          <a:p>
            <a:r>
              <a:rPr lang="en-US" b="1" dirty="0" smtClean="0"/>
              <a:t>The extended (base) use case must be meaningful on its own</a:t>
            </a:r>
            <a:r>
              <a:rPr lang="en-US" dirty="0" smtClean="0"/>
              <a:t>. This means it should be independent and must not rely on the behavior of the extending use case.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595437" y="1820069"/>
            <a:ext cx="5953125"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p:txBody>
          <a:bodyPr>
            <a:normAutofit/>
          </a:bodyPr>
          <a:lstStyle/>
          <a:p>
            <a:r>
              <a:rPr lang="en-US" dirty="0" smtClean="0"/>
              <a:t>Although extending use case is optional most of the time it is not a must. An extending use case can have non-optional behavior as well. This mostly happens when your modeling complex behaviors.</a:t>
            </a:r>
          </a:p>
          <a:p>
            <a:r>
              <a:rPr lang="en-US" dirty="0" smtClean="0"/>
              <a:t>For example, in an accounting system, one use case might be “Add Account Ledger Entry”. This might have extending use cases “Add Tax Ledger Entry” and “Add Payment Ledger Entry”. These are not optional but depend on the account ledger entry. Also, they have their own specific behavior to be modeled as a separate use case.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r>
              <a:rPr lang="en-US" b="0" dirty="0" smtClean="0"/>
              <a:t>Include Relationship Between Two Use Cases</a:t>
            </a:r>
            <a:br>
              <a:rPr lang="en-US" b="0" dirty="0" smtClean="0"/>
            </a:br>
            <a:endParaRPr lang="en-US" dirty="0"/>
          </a:p>
        </p:txBody>
      </p:sp>
      <p:sp>
        <p:nvSpPr>
          <p:cNvPr id="2" name="Content Placeholder 1"/>
          <p:cNvSpPr>
            <a:spLocks noGrp="1"/>
          </p:cNvSpPr>
          <p:nvPr>
            <p:ph idx="1"/>
          </p:nvPr>
        </p:nvSpPr>
        <p:spPr/>
        <p:txBody>
          <a:bodyPr>
            <a:normAutofit/>
          </a:bodyPr>
          <a:lstStyle/>
          <a:p>
            <a:r>
              <a:rPr lang="en-US" dirty="0" smtClean="0"/>
              <a:t>Include relationship show that the behavior of the included use case is part of the including (base) use case. The main reason for this is to reuse common actions across multiple use cases. In some situations, this is done to simplify complex behaviors. Few things to consider when using the &lt;&lt;include&gt;&gt; relationship.</a:t>
            </a:r>
          </a:p>
          <a:p>
            <a:r>
              <a:rPr lang="en-US" dirty="0" smtClean="0"/>
              <a:t>The base use case is incomplete without the included use case.</a:t>
            </a:r>
          </a:p>
          <a:p>
            <a:r>
              <a:rPr lang="en-US" dirty="0" smtClean="0"/>
              <a:t>The included use case is mandatory and not optional.</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000620" y="1481138"/>
            <a:ext cx="5142760"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smtClean="0"/>
              <a:t>Generalization of a Use Case</a:t>
            </a:r>
            <a:br>
              <a:rPr lang="en-US" b="0" dirty="0" smtClean="0"/>
            </a:br>
            <a:endParaRPr lang="en-US" dirty="0"/>
          </a:p>
        </p:txBody>
      </p:sp>
      <p:sp>
        <p:nvSpPr>
          <p:cNvPr id="2" name="Content Placeholder 1"/>
          <p:cNvSpPr>
            <a:spLocks noGrp="1"/>
          </p:cNvSpPr>
          <p:nvPr>
            <p:ph idx="1"/>
          </p:nvPr>
        </p:nvSpPr>
        <p:spPr/>
        <p:txBody>
          <a:bodyPr/>
          <a:lstStyle/>
          <a:p>
            <a:r>
              <a:rPr lang="en-US" dirty="0" smtClean="0"/>
              <a:t>This is similar to the generalization of an actor. The behavior of the ancestor is inherited by the descendant. This is used when there is common behavior between two use cases and also specialized behavior specific to each use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p:txBody>
          <a:bodyPr/>
          <a:lstStyle/>
          <a:p>
            <a:pPr>
              <a:buNone/>
            </a:pPr>
            <a:r>
              <a:rPr lang="en-US" dirty="0" smtClean="0"/>
              <a:t>For example, in the previous banking example, there might be a use case called “Pay Bills”. This can be generalized to “Pay by Credit Card”, “Pay by Bank Balance” etc.</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t>
            </a:r>
            <a:r>
              <a:rPr lang="en-US" dirty="0" err="1" smtClean="0"/>
              <a:t>Usecase</a:t>
            </a:r>
            <a:endParaRPr lang="en-US" dirty="0"/>
          </a:p>
        </p:txBody>
      </p:sp>
      <p:sp>
        <p:nvSpPr>
          <p:cNvPr id="3" name="Content Placeholder 2"/>
          <p:cNvSpPr>
            <a:spLocks noGrp="1"/>
          </p:cNvSpPr>
          <p:nvPr>
            <p:ph idx="1"/>
          </p:nvPr>
        </p:nvSpPr>
        <p:spPr/>
        <p:txBody>
          <a:bodyPr>
            <a:normAutofit/>
          </a:bodyPr>
          <a:lstStyle/>
          <a:p>
            <a:r>
              <a:rPr lang="en-US" dirty="0"/>
              <a:t> A </a:t>
            </a:r>
            <a:r>
              <a:rPr lang="en-US" u="sng" dirty="0">
                <a:hlinkClick r:id="rId2"/>
              </a:rPr>
              <a:t>use case</a:t>
            </a:r>
            <a:r>
              <a:rPr lang="en-US" dirty="0"/>
              <a:t> description is a text-based narrative of a functionality comprised of detailed, step-by-step interaction between the actor and the system</a:t>
            </a:r>
            <a:r>
              <a:rPr lang="en-US" dirty="0" smtClean="0"/>
              <a:t>.</a:t>
            </a:r>
          </a:p>
          <a:p>
            <a:r>
              <a:rPr lang="en-US" dirty="0" smtClean="0"/>
              <a:t> </a:t>
            </a:r>
            <a:r>
              <a:rPr lang="en-US" dirty="0"/>
              <a:t>It describes the outcomes of an action taken to accomplish a specific goal</a:t>
            </a:r>
            <a:r>
              <a:rPr lang="en-US" dirty="0" smtClean="0"/>
              <a:t>.</a:t>
            </a:r>
          </a:p>
          <a:p>
            <a:r>
              <a:rPr lang="en-US" dirty="0" smtClean="0"/>
              <a:t> </a:t>
            </a:r>
            <a:r>
              <a:rPr lang="en-US" dirty="0"/>
              <a:t>It also details different paths that can be followed by defining primary, alternate, and exception flows</a:t>
            </a:r>
            <a:r>
              <a:rPr lang="en-US" dirty="0" smtClean="0"/>
              <a:t>.</a:t>
            </a:r>
          </a:p>
          <a:p>
            <a:r>
              <a:rPr lang="en-US" dirty="0" smtClean="0"/>
              <a:t> </a:t>
            </a:r>
            <a:r>
              <a:rPr lang="en-US" dirty="0"/>
              <a:t>Use cases are written from the point of view of the actor and avoid describing the internal aspects of the solution.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Use-case Template</a:t>
            </a:r>
            <a:endParaRPr lang="en-US" dirty="0"/>
          </a:p>
        </p:txBody>
      </p:sp>
      <p:pic>
        <p:nvPicPr>
          <p:cNvPr id="3074" name="Picture 2"/>
          <p:cNvPicPr>
            <a:picLocks noGrp="1" noChangeAspect="1" noChangeArrowheads="1"/>
          </p:cNvPicPr>
          <p:nvPr>
            <p:ph idx="1"/>
          </p:nvPr>
        </p:nvPicPr>
        <p:blipFill>
          <a:blip r:embed="rId2"/>
          <a:stretch>
            <a:fillRect/>
          </a:stretch>
        </p:blipFill>
        <p:spPr bwMode="auto">
          <a:xfrm>
            <a:off x="1739025" y="2057400"/>
            <a:ext cx="5640549"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Example-Search Student</a:t>
            </a:r>
            <a:endParaRPr lang="en-US" dirty="0"/>
          </a:p>
        </p:txBody>
      </p:sp>
      <p:pic>
        <p:nvPicPr>
          <p:cNvPr id="4098" name="Picture 2"/>
          <p:cNvPicPr>
            <a:picLocks noGrp="1" noChangeAspect="1" noChangeArrowheads="1"/>
          </p:cNvPicPr>
          <p:nvPr>
            <p:ph idx="1"/>
          </p:nvPr>
        </p:nvPicPr>
        <p:blipFill>
          <a:blip r:embed="rId2"/>
          <a:stretch>
            <a:fillRect/>
          </a:stretch>
        </p:blipFill>
        <p:spPr bwMode="auto">
          <a:xfrm>
            <a:off x="1849437" y="2090737"/>
            <a:ext cx="5419725"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pic>
        <p:nvPicPr>
          <p:cNvPr id="4" name="Content Placeholder 3"/>
          <p:cNvPicPr>
            <a:picLocks noGrp="1" noChangeAspect="1"/>
          </p:cNvPicPr>
          <p:nvPr>
            <p:ph idx="1"/>
          </p:nvPr>
        </p:nvPicPr>
        <p:blipFill>
          <a:blip r:embed="rId2"/>
          <a:stretch>
            <a:fillRect/>
          </a:stretch>
        </p:blipFill>
        <p:spPr>
          <a:xfrm>
            <a:off x="1295400" y="2743200"/>
            <a:ext cx="6346825" cy="2621017"/>
          </a:xfrm>
          <a:prstGeom prst="rect">
            <a:avLst/>
          </a:prstGeom>
        </p:spPr>
      </p:pic>
    </p:spTree>
    <p:extLst>
      <p:ext uri="{BB962C8B-B14F-4D97-AF65-F5344CB8AC3E}">
        <p14:creationId xmlns:p14="http://schemas.microsoft.com/office/powerpoint/2010/main" val="202156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Modeling</a:t>
            </a:r>
            <a:endParaRPr lang="en-US" dirty="0"/>
          </a:p>
        </p:txBody>
      </p:sp>
      <p:sp>
        <p:nvSpPr>
          <p:cNvPr id="3" name="Content Placeholder 2"/>
          <p:cNvSpPr>
            <a:spLocks noGrp="1"/>
          </p:cNvSpPr>
          <p:nvPr>
            <p:ph idx="1"/>
          </p:nvPr>
        </p:nvSpPr>
        <p:spPr>
          <a:xfrm>
            <a:off x="864382" y="2489200"/>
            <a:ext cx="7822418" cy="3530600"/>
          </a:xfrm>
        </p:spPr>
        <p:txBody>
          <a:bodyPr>
            <a:normAutofit/>
          </a:bodyPr>
          <a:lstStyle/>
          <a:p>
            <a:pPr algn="just"/>
            <a:r>
              <a:rPr lang="en-US" sz="2400" dirty="0">
                <a:latin typeface="Times New Roman" panose="02020603050405020304" pitchFamily="18" charset="0"/>
                <a:cs typeface="Times New Roman" panose="02020603050405020304" pitchFamily="18" charset="0"/>
              </a:rPr>
              <a:t>A structural perspective, where you model the organization of a system or </a:t>
            </a:r>
            <a:r>
              <a:rPr lang="en-US" sz="2400" dirty="0" smtClean="0">
                <a:latin typeface="Times New Roman" panose="02020603050405020304" pitchFamily="18" charset="0"/>
                <a:cs typeface="Times New Roman" panose="02020603050405020304" pitchFamily="18" charset="0"/>
              </a:rPr>
              <a:t>the structure </a:t>
            </a:r>
            <a:r>
              <a:rPr lang="en-US" sz="2400" dirty="0">
                <a:latin typeface="Times New Roman" panose="02020603050405020304" pitchFamily="18" charset="0"/>
                <a:cs typeface="Times New Roman" panose="02020603050405020304" pitchFamily="18" charset="0"/>
              </a:rPr>
              <a:t>of the data that is processed by the system</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behavioral perspective, where you model the dynamic behavior of the </a:t>
            </a:r>
            <a:r>
              <a:rPr lang="en-US" sz="2400" dirty="0" smtClean="0">
                <a:latin typeface="Times New Roman" panose="02020603050405020304" pitchFamily="18" charset="0"/>
                <a:cs typeface="Times New Roman" panose="02020603050405020304" pitchFamily="18" charset="0"/>
              </a:rPr>
              <a:t>system and </a:t>
            </a:r>
            <a:r>
              <a:rPr lang="en-US" sz="2400" dirty="0">
                <a:latin typeface="Times New Roman" panose="02020603050405020304" pitchFamily="18" charset="0"/>
                <a:cs typeface="Times New Roman" panose="02020603050405020304" pitchFamily="18" charset="0"/>
              </a:rPr>
              <a:t>how it responds to events.</a:t>
            </a:r>
          </a:p>
        </p:txBody>
      </p:sp>
    </p:spTree>
    <p:extLst>
      <p:ext uri="{BB962C8B-B14F-4D97-AF65-F5344CB8AC3E}">
        <p14:creationId xmlns:p14="http://schemas.microsoft.com/office/powerpoint/2010/main" val="75971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33487" y="914401"/>
            <a:ext cx="6677025" cy="5029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Modeling</a:t>
            </a:r>
            <a:endParaRPr lang="en-US" dirty="0"/>
          </a:p>
        </p:txBody>
      </p:sp>
      <p:sp>
        <p:nvSpPr>
          <p:cNvPr id="3" name="Content Placeholder 2"/>
          <p:cNvSpPr>
            <a:spLocks noGrp="1"/>
          </p:cNvSpPr>
          <p:nvPr>
            <p:ph idx="1"/>
          </p:nvPr>
        </p:nvSpPr>
        <p:spPr>
          <a:xfrm>
            <a:off x="685800" y="2209800"/>
            <a:ext cx="7822418" cy="3530600"/>
          </a:xfrm>
        </p:spPr>
        <p:txBody>
          <a:bodyPr>
            <a:normAutofit fontScale="92500"/>
          </a:bodyPr>
          <a:lstStyle/>
          <a:p>
            <a:pPr marL="0" indent="0">
              <a:buNone/>
            </a:pPr>
            <a:r>
              <a:rPr lang="en-US" dirty="0" smtClean="0"/>
              <a:t> </a:t>
            </a:r>
          </a:p>
          <a:p>
            <a:pPr marL="0" indent="0" algn="just">
              <a:buNone/>
            </a:pPr>
            <a:r>
              <a:rPr lang="en-US" sz="2400" dirty="0" smtClean="0">
                <a:latin typeface="Times New Roman" panose="02020603050405020304" pitchFamily="18" charset="0"/>
                <a:cs typeface="Times New Roman" panose="02020603050405020304" pitchFamily="18" charset="0"/>
              </a:rPr>
              <a:t>UML </a:t>
            </a:r>
            <a:r>
              <a:rPr lang="en-US" sz="2400" dirty="0">
                <a:latin typeface="Times New Roman" panose="02020603050405020304" pitchFamily="18" charset="0"/>
                <a:cs typeface="Times New Roman" panose="02020603050405020304" pitchFamily="18" charset="0"/>
              </a:rPr>
              <a:t>diagrams represent these two aspects of a system:</a:t>
            </a:r>
          </a:p>
          <a:p>
            <a:pPr algn="just"/>
            <a:r>
              <a:rPr lang="en-US" sz="2400" b="1" dirty="0">
                <a:latin typeface="Times New Roman" panose="02020603050405020304" pitchFamily="18" charset="0"/>
                <a:cs typeface="Times New Roman" panose="02020603050405020304" pitchFamily="18" charset="0"/>
              </a:rPr>
              <a:t>Structural (or Static) view</a:t>
            </a:r>
            <a:r>
              <a:rPr lang="en-US" sz="2400" dirty="0">
                <a:latin typeface="Times New Roman" panose="02020603050405020304" pitchFamily="18" charset="0"/>
                <a:cs typeface="Times New Roman" panose="02020603050405020304" pitchFamily="18" charset="0"/>
              </a:rPr>
              <a:t>: emphasizes the static structure of the system using objects, attributes, operations and relationships. It includes class diagrams and composite structure diagrams.</a:t>
            </a:r>
          </a:p>
          <a:p>
            <a:pPr algn="just"/>
            <a:r>
              <a:rPr lang="en-US" sz="2400" b="1" dirty="0">
                <a:latin typeface="Times New Roman" panose="02020603050405020304" pitchFamily="18" charset="0"/>
                <a:cs typeface="Times New Roman" panose="02020603050405020304" pitchFamily="18" charset="0"/>
              </a:rPr>
              <a:t>Behavioral (or Dynamic) view</a:t>
            </a:r>
            <a:r>
              <a:rPr lang="en-US" sz="2400" dirty="0">
                <a:latin typeface="Times New Roman" panose="02020603050405020304" pitchFamily="18" charset="0"/>
                <a:cs typeface="Times New Roman" panose="02020603050405020304" pitchFamily="18" charset="0"/>
              </a:rPr>
              <a:t>: emphasizes the dynamic behavior of the system by showing collaborations among objects and changes to the internal states of objects. This view includes sequence diagrams, activity diagrams, and state machine diagrams.</a:t>
            </a:r>
          </a:p>
          <a:p>
            <a:endParaRPr lang="en-US" dirty="0"/>
          </a:p>
        </p:txBody>
      </p:sp>
    </p:spTree>
    <p:extLst>
      <p:ext uri="{BB962C8B-B14F-4D97-AF65-F5344CB8AC3E}">
        <p14:creationId xmlns:p14="http://schemas.microsoft.com/office/powerpoint/2010/main" val="361417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439830" cy="709865"/>
          </a:xfrm>
        </p:spPr>
        <p:txBody>
          <a:bodyPr/>
          <a:lstStyle/>
          <a:p>
            <a:r>
              <a:rPr lang="en-US" dirty="0"/>
              <a:t>The Unified Modeling Language</a:t>
            </a:r>
          </a:p>
        </p:txBody>
      </p:sp>
      <p:sp>
        <p:nvSpPr>
          <p:cNvPr id="3" name="Content Placeholder 2"/>
          <p:cNvSpPr>
            <a:spLocks noGrp="1"/>
          </p:cNvSpPr>
          <p:nvPr>
            <p:ph idx="1"/>
          </p:nvPr>
        </p:nvSpPr>
        <p:spPr>
          <a:xfrm>
            <a:off x="864382" y="2489200"/>
            <a:ext cx="7593818" cy="3530600"/>
          </a:xfrm>
        </p:spPr>
        <p:txBody>
          <a:bodyPr>
            <a:noAutofit/>
          </a:bodyPr>
          <a:lstStyle/>
          <a:p>
            <a:r>
              <a:rPr lang="en-US" sz="2000" dirty="0">
                <a:latin typeface="Times New Roman" panose="02020603050405020304" pitchFamily="18" charset="0"/>
                <a:cs typeface="Times New Roman" panose="02020603050405020304" pitchFamily="18" charset="0"/>
              </a:rPr>
              <a:t>The Unified Modeling Language is a set of 13 different diagram types that may be used to model </a:t>
            </a:r>
            <a:r>
              <a:rPr lang="en-US" sz="2000" dirty="0" smtClean="0">
                <a:latin typeface="Times New Roman" panose="02020603050405020304" pitchFamily="18" charset="0"/>
                <a:cs typeface="Times New Roman" panose="02020603050405020304" pitchFamily="18" charset="0"/>
              </a:rPr>
              <a:t>software systems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emerged from work in the 1990s on object-oriented modeling where similar </a:t>
            </a:r>
            <a:r>
              <a:rPr lang="en-US" sz="2000" dirty="0" smtClean="0">
                <a:latin typeface="Times New Roman" panose="02020603050405020304" pitchFamily="18" charset="0"/>
                <a:cs typeface="Times New Roman" panose="02020603050405020304" pitchFamily="18" charset="0"/>
              </a:rPr>
              <a:t>object-oriented notations </a:t>
            </a:r>
            <a:r>
              <a:rPr lang="en-US" sz="2000" dirty="0">
                <a:latin typeface="Times New Roman" panose="02020603050405020304" pitchFamily="18" charset="0"/>
                <a:cs typeface="Times New Roman" panose="02020603050405020304" pitchFamily="18" charset="0"/>
              </a:rPr>
              <a:t>were integrated to create the UML.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major revision (UML 2) was finalized in 2004.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UML </a:t>
            </a:r>
            <a:r>
              <a:rPr lang="en-US" sz="2000" dirty="0" smtClean="0">
                <a:latin typeface="Times New Roman" panose="02020603050405020304" pitchFamily="18" charset="0"/>
                <a:cs typeface="Times New Roman" panose="02020603050405020304" pitchFamily="18" charset="0"/>
              </a:rPr>
              <a:t>is universally </a:t>
            </a:r>
            <a:r>
              <a:rPr lang="en-US" sz="2000" dirty="0">
                <a:latin typeface="Times New Roman" panose="02020603050405020304" pitchFamily="18" charset="0"/>
                <a:cs typeface="Times New Roman" panose="02020603050405020304" pitchFamily="18" charset="0"/>
              </a:rPr>
              <a:t>accepted as the standard approach for developing models of software systems.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Variants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been proposed </a:t>
            </a:r>
            <a:r>
              <a:rPr lang="en-US" sz="2000" dirty="0">
                <a:latin typeface="Times New Roman" panose="02020603050405020304" pitchFamily="18" charset="0"/>
                <a:cs typeface="Times New Roman" panose="02020603050405020304" pitchFamily="18" charset="0"/>
              </a:rPr>
              <a:t>for more general system modeling.</a:t>
            </a:r>
          </a:p>
        </p:txBody>
      </p:sp>
    </p:spTree>
    <p:extLst>
      <p:ext uri="{BB962C8B-B14F-4D97-AF65-F5344CB8AC3E}">
        <p14:creationId xmlns:p14="http://schemas.microsoft.com/office/powerpoint/2010/main" val="254450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US" dirty="0"/>
          </a:p>
        </p:txBody>
      </p:sp>
      <p:sp>
        <p:nvSpPr>
          <p:cNvPr id="3" name="Content Placeholder 2"/>
          <p:cNvSpPr>
            <a:spLocks noGrp="1"/>
          </p:cNvSpPr>
          <p:nvPr>
            <p:ph idx="1"/>
          </p:nvPr>
        </p:nvSpPr>
        <p:spPr/>
        <p:txBody>
          <a:bodyPr/>
          <a:lstStyle/>
          <a:p>
            <a:r>
              <a:rPr lang="en-US" dirty="0"/>
              <a:t>A use case diagram is a graphical depiction of a user's possible interactions with a system. </a:t>
            </a:r>
            <a:endParaRPr lang="en-US" dirty="0" smtClean="0"/>
          </a:p>
          <a:p>
            <a:r>
              <a:rPr lang="en-US" dirty="0" smtClean="0"/>
              <a:t>A </a:t>
            </a:r>
            <a:r>
              <a:rPr lang="en-US" dirty="0"/>
              <a:t>use case diagram shows various use cases and different types of users the system has and will often be accompanied by other types of diagrams as well</a:t>
            </a:r>
          </a:p>
        </p:txBody>
      </p:sp>
      <p:pic>
        <p:nvPicPr>
          <p:cNvPr id="4" name="Picture 3"/>
          <p:cNvPicPr>
            <a:picLocks noChangeAspect="1"/>
          </p:cNvPicPr>
          <p:nvPr/>
        </p:nvPicPr>
        <p:blipFill>
          <a:blip r:embed="rId2"/>
          <a:stretch>
            <a:fillRect/>
          </a:stretch>
        </p:blipFill>
        <p:spPr>
          <a:xfrm>
            <a:off x="1913742" y="4572000"/>
            <a:ext cx="5314950" cy="1181100"/>
          </a:xfrm>
          <a:prstGeom prst="rect">
            <a:avLst/>
          </a:prstGeom>
        </p:spPr>
      </p:pic>
    </p:spTree>
    <p:extLst>
      <p:ext uri="{BB962C8B-B14F-4D97-AF65-F5344CB8AC3E}">
        <p14:creationId xmlns:p14="http://schemas.microsoft.com/office/powerpoint/2010/main" val="13106004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169</TotalTime>
  <Words>1293</Words>
  <Application>Microsoft Office PowerPoint</Application>
  <PresentationFormat>On-screen Show (4:3)</PresentationFormat>
  <Paragraphs>102</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Corbel</vt:lpstr>
      <vt:lpstr>Times New Roman</vt:lpstr>
      <vt:lpstr>Basis</vt:lpstr>
      <vt:lpstr>System Modeling </vt:lpstr>
      <vt:lpstr>Content</vt:lpstr>
      <vt:lpstr>System Modeling</vt:lpstr>
      <vt:lpstr>System Model</vt:lpstr>
      <vt:lpstr>Static vs Dynamic Modeling</vt:lpstr>
      <vt:lpstr>PowerPoint Presentation</vt:lpstr>
      <vt:lpstr>Static vs Dynamic Modeling</vt:lpstr>
      <vt:lpstr>The Unified Modeling Language</vt:lpstr>
      <vt:lpstr>Use-case Diagram</vt:lpstr>
      <vt:lpstr>PowerPoint Presentation</vt:lpstr>
      <vt:lpstr>PowerPoint Presentation</vt:lpstr>
      <vt:lpstr>PowerPoint Presentation</vt:lpstr>
      <vt:lpstr>PowerPoint Presentation</vt:lpstr>
      <vt:lpstr>PowerPoint Presentation</vt:lpstr>
      <vt:lpstr>PowerPoint Presentation</vt:lpstr>
      <vt:lpstr>Use-case &amp; Dynamicity</vt:lpstr>
      <vt:lpstr>Purpose of Use Case Diagrams </vt:lpstr>
      <vt:lpstr>Purpose of Usecase Diagram</vt:lpstr>
      <vt:lpstr>Purpose of Use-case Diagram</vt:lpstr>
      <vt:lpstr>How to Draw a Use Case Diagram?</vt:lpstr>
      <vt:lpstr>Cont..</vt:lpstr>
      <vt:lpstr>Cont..</vt:lpstr>
      <vt:lpstr>Example :Order Management System</vt:lpstr>
      <vt:lpstr>Example:Explanation</vt:lpstr>
      <vt:lpstr>Usecase Relationships</vt:lpstr>
      <vt:lpstr> Association Between Actor and Use Case </vt:lpstr>
      <vt:lpstr>Example</vt:lpstr>
      <vt:lpstr>Generalization of an Actor </vt:lpstr>
      <vt:lpstr>Example</vt:lpstr>
      <vt:lpstr>Extend Relationship Between Two Use Cases</vt:lpstr>
      <vt:lpstr>Example</vt:lpstr>
      <vt:lpstr>Example</vt:lpstr>
      <vt:lpstr>Include Relationship Between Two Use Cases </vt:lpstr>
      <vt:lpstr>Example</vt:lpstr>
      <vt:lpstr>Generalization of a Use Case </vt:lpstr>
      <vt:lpstr>Example</vt:lpstr>
      <vt:lpstr>Descriptive Usecase</vt:lpstr>
      <vt:lpstr>Descriptive Use-case Template</vt:lpstr>
      <vt:lpstr>Example-Search Student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vs Dynamic Modeling</dc:title>
  <dc:creator>Fatima Junaid</dc:creator>
  <cp:lastModifiedBy>Pc Planet</cp:lastModifiedBy>
  <cp:revision>18</cp:revision>
  <dcterms:created xsi:type="dcterms:W3CDTF">2021-10-03T11:32:14Z</dcterms:created>
  <dcterms:modified xsi:type="dcterms:W3CDTF">2023-02-22T12:04:18Z</dcterms:modified>
</cp:coreProperties>
</file>