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29"/>
  </p:notesMasterIdLst>
  <p:handoutMasterIdLst>
    <p:handoutMasterId r:id="rId30"/>
  </p:handoutMasterIdLst>
  <p:sldIdLst>
    <p:sldId id="397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6" r:id="rId21"/>
    <p:sldId id="387" r:id="rId22"/>
    <p:sldId id="388" r:id="rId23"/>
    <p:sldId id="389" r:id="rId24"/>
    <p:sldId id="390" r:id="rId25"/>
    <p:sldId id="391" r:id="rId26"/>
    <p:sldId id="384" r:id="rId27"/>
    <p:sldId id="385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2226" autoAdjust="0"/>
  </p:normalViewPr>
  <p:slideViewPr>
    <p:cSldViewPr>
      <p:cViewPr varScale="1">
        <p:scale>
          <a:sx n="61" d="100"/>
          <a:sy n="61" d="100"/>
        </p:scale>
        <p:origin x="162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625827AE-C2CB-462F-BEF5-0F6044F68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0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675A41E-7934-422C-894D-2216A4247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5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ECCFB3-3B84-4CF8-9DE9-03FF90FB0454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9242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48C56A-6F7A-4819-9618-7B0E6ACD7D6C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2803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48EAC-AE9F-49A8-A260-4B5CFFBC196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87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CF7E9-B2B4-4C58-95ED-5B6EB9CCCD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7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ED2069-4BBF-4C08-8690-93D4CD1EF7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2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77C61-8A3F-4534-B228-C3AD160972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5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C2FF-52FB-4871-B11C-DCEAAB14B4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67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62ADF-4E81-419D-A9A7-622677C9E5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31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E5197-172F-4997-B8BB-A8D6C924EB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81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23199-6B28-42AF-8293-AC31876A25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8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14D5B-1936-41ED-9459-F7B6F83B99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9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7A5A8-64CA-490E-B8D0-147E59FE559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3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6FE13-2CDA-4D7E-BDF7-25B46894EB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23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B2EE0-C5A8-4E5F-9FCB-4437C82E91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Activity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4A1CDF-D076-4FD9-95F0-58BAA2DED5B8}" type="slidenum">
              <a:rPr lang="en-US" altLang="en-US" sz="2800" smtClean="0">
                <a:solidFill>
                  <a:schemeClr val="bg1"/>
                </a:solidFill>
              </a:rPr>
              <a:pPr/>
              <a:t>1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Guards –</a:t>
            </a:r>
            <a:r>
              <a:rPr lang="en-US" altLang="en-US" smtClean="0"/>
              <a:t> A Guard refers to a statement written next to a decision node on an arrow sometimes within square brackets</a:t>
            </a:r>
          </a:p>
        </p:txBody>
      </p:sp>
      <p:sp>
        <p:nvSpPr>
          <p:cNvPr id="286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44555A-4694-4E19-8845-8D704FE7FCCF}" type="slidenum">
              <a:rPr lang="en-US" altLang="en-US" sz="2800" smtClean="0">
                <a:solidFill>
                  <a:schemeClr val="bg1"/>
                </a:solidFill>
              </a:rPr>
              <a:pPr/>
              <a:t>10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303371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Fork –</a:t>
            </a:r>
            <a:r>
              <a:rPr lang="en-US" altLang="en-US" smtClean="0"/>
              <a:t> Fork nodes are used to support concurrent activities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000" smtClean="0"/>
              <a:t>When we use a fork node when both the activities get executed concurrently i.e. no decision is made before splitting the activity into two parts. Both parts need to be executed in case of a fork statement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97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1FEC85-C5D3-47A5-AB0D-7728EB241306}" type="slidenum">
              <a:rPr lang="en-US" altLang="en-US" sz="2800" smtClean="0">
                <a:solidFill>
                  <a:schemeClr val="bg1"/>
                </a:solidFill>
              </a:rPr>
              <a:pPr/>
              <a:t>11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8" y="2455863"/>
            <a:ext cx="12954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48694"/>
            <a:ext cx="6324600" cy="3505200"/>
          </a:xfrm>
          <a:noFill/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E8C395-386F-487C-9D3E-61D33BCD52EE}" type="slidenum">
              <a:rPr lang="en-US" altLang="en-US" sz="2800" smtClean="0">
                <a:solidFill>
                  <a:schemeClr val="bg1"/>
                </a:solidFill>
              </a:rPr>
              <a:pPr/>
              <a:t>12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/>
              <a:t>   Join –</a:t>
            </a:r>
            <a:r>
              <a:rPr lang="en-US" altLang="en-US" smtClean="0"/>
              <a:t> Join nodes are used to support concurrent activities converging into one. For join notations we have two or more incoming edges and one outgoing edge.</a:t>
            </a:r>
          </a:p>
        </p:txBody>
      </p:sp>
      <p:sp>
        <p:nvSpPr>
          <p:cNvPr id="317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4E24A1-EF43-4387-8F69-8487EE50CE1F}" type="slidenum">
              <a:rPr lang="en-US" altLang="en-US" sz="2800" smtClean="0">
                <a:solidFill>
                  <a:schemeClr val="bg1"/>
                </a:solidFill>
              </a:rPr>
              <a:pPr/>
              <a:t>13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391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27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D077F7-849C-4336-99AF-5CA2DB68A092}" type="slidenum">
              <a:rPr lang="en-US" altLang="en-US" sz="2800" smtClean="0">
                <a:solidFill>
                  <a:schemeClr val="bg1"/>
                </a:solidFill>
              </a:rPr>
              <a:pPr/>
              <a:t>14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315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Merge or Merge Event –</a:t>
            </a:r>
            <a:r>
              <a:rPr lang="en-US" altLang="en-US" smtClean="0"/>
              <a:t> Scenarios arise when activities which are not being executed concurrently have to be merged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37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3E1256-52D7-4C67-9982-C1BE578C1491}" type="slidenum">
              <a:rPr lang="en-US" altLang="en-US" sz="2800" smtClean="0">
                <a:solidFill>
                  <a:schemeClr val="bg1"/>
                </a:solidFill>
              </a:rPr>
              <a:pPr/>
              <a:t>15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91440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3CAE71-87FB-4E3D-80B1-D6BA37D9A09E}" type="slidenum">
              <a:rPr lang="en-US" altLang="en-US" sz="2800" smtClean="0">
                <a:solidFill>
                  <a:schemeClr val="bg1"/>
                </a:solidFill>
              </a:rPr>
              <a:pPr/>
              <a:t>16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8213"/>
            <a:ext cx="67818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Event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have a scenario where an event takes some time to complete. We use an hourglass to represent a time event.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58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AD4B29-2A3D-486D-AA9A-B284E5650F91}" type="slidenum">
              <a:rPr lang="en-US" altLang="en-US" sz="2800" smtClean="0">
                <a:solidFill>
                  <a:schemeClr val="bg1"/>
                </a:solidFill>
              </a:rPr>
              <a:pPr/>
              <a:t>17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703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 example – Let us assume that the processing of an image takes takes a lot of time. Then it can be represented as shown below.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68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741637-3A79-4D70-AFEC-C86EAEB3A6F9}" type="slidenum">
              <a:rPr lang="en-US" altLang="en-US" sz="2800" smtClean="0">
                <a:solidFill>
                  <a:schemeClr val="bg1"/>
                </a:solidFill>
              </a:rPr>
              <a:pPr/>
              <a:t>18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00400"/>
            <a:ext cx="16732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Final State or End State –</a:t>
            </a:r>
            <a:r>
              <a:rPr lang="en-US" altLang="en-US" smtClean="0"/>
              <a:t> The state which the system reaches when a particular process or activity ends is known as a Final State or End State. We use a filled circle within a circle notation to represent the final state in a state machine diagram. A system or a process can have multiple final states.   </a:t>
            </a:r>
          </a:p>
        </p:txBody>
      </p:sp>
      <p:sp>
        <p:nvSpPr>
          <p:cNvPr id="378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D6CC3E-6AEC-4F62-A503-11310CBCF163}" type="slidenum">
              <a:rPr lang="en-US" altLang="en-US" sz="2800" smtClean="0">
                <a:solidFill>
                  <a:schemeClr val="bg1"/>
                </a:solidFill>
              </a:rPr>
              <a:pPr/>
              <a:t>19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0191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Activity Diagram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331913" y="2514600"/>
            <a:ext cx="6346825" cy="353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   An activity diagram portrays the control flow from a start point to a finish point showing the various decision paths that exist while the activity is being executed.</a:t>
            </a:r>
            <a:r>
              <a:rPr lang="en-US" altLang="en-US" smtClean="0"/>
              <a:t> </a:t>
            </a:r>
          </a:p>
        </p:txBody>
      </p:sp>
      <p:sp>
        <p:nvSpPr>
          <p:cNvPr id="194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0D321E-B25A-47E4-8A07-FEB061792D29}" type="slidenum">
              <a:rPr lang="en-US" altLang="en-US" sz="2800" smtClean="0">
                <a:solidFill>
                  <a:schemeClr val="bg1"/>
                </a:solidFill>
              </a:rPr>
              <a:pPr/>
              <a:t>2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3072606"/>
            <a:ext cx="4371975" cy="1857375"/>
          </a:xfrm>
          <a:noFill/>
        </p:spPr>
      </p:pic>
      <p:sp>
        <p:nvSpPr>
          <p:cNvPr id="389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375342-988B-458D-87C4-21C8F98294CD}" type="slidenum">
              <a:rPr lang="en-US" altLang="en-US" sz="2800" smtClean="0">
                <a:solidFill>
                  <a:schemeClr val="bg1"/>
                </a:solidFill>
              </a:rPr>
              <a:pPr/>
              <a:t>20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smtClean="0"/>
              <a:t>Activity Diagram - Modeling a Word Processor</a:t>
            </a:r>
            <a:r>
              <a:rPr lang="en-US" altLang="en-US" smtClean="0">
                <a:solidFill>
                  <a:schemeClr val="tx1"/>
                </a:solidFill>
              </a:rPr>
              <a:t/>
            </a:r>
            <a:br>
              <a:rPr lang="en-US" altLang="en-US" smtClean="0">
                <a:solidFill>
                  <a:schemeClr val="tx1"/>
                </a:solidFill>
              </a:rPr>
            </a:br>
            <a:endParaRPr lang="en-US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463" y="2057400"/>
            <a:ext cx="8991600" cy="4038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The activity diagram example below describes the workflow for a word process to create a document through the following steps:</a:t>
            </a:r>
          </a:p>
          <a:p>
            <a:pPr eaLnBrk="1" hangingPunct="1"/>
            <a:r>
              <a:rPr lang="en-US" altLang="en-US" smtClean="0"/>
              <a:t>Open the word processing package.</a:t>
            </a:r>
          </a:p>
          <a:p>
            <a:pPr eaLnBrk="1" hangingPunct="1"/>
            <a:r>
              <a:rPr lang="en-US" altLang="en-US" smtClean="0"/>
              <a:t>Create a file.</a:t>
            </a:r>
          </a:p>
          <a:p>
            <a:pPr eaLnBrk="1" hangingPunct="1"/>
            <a:r>
              <a:rPr lang="en-US" altLang="en-US" smtClean="0"/>
              <a:t>Save the file under a unique name within its directory.</a:t>
            </a:r>
          </a:p>
          <a:p>
            <a:pPr eaLnBrk="1" hangingPunct="1"/>
            <a:r>
              <a:rPr lang="en-US" altLang="en-US" smtClean="0"/>
              <a:t>Type the document.</a:t>
            </a:r>
          </a:p>
          <a:p>
            <a:pPr eaLnBrk="1" hangingPunct="1"/>
            <a:r>
              <a:rPr lang="en-US" altLang="en-US" smtClean="0"/>
              <a:t>If graphics are necessary, open the graphics package, create the graphics, and paste the graphics into the document.</a:t>
            </a:r>
          </a:p>
          <a:p>
            <a:pPr eaLnBrk="1" hangingPunct="1"/>
            <a:r>
              <a:rPr lang="en-US" altLang="en-US" smtClean="0"/>
              <a:t>If a spreadsheet is necessary, open the spreadsheet package, create the spreadsheet, and paste the spreadsheet into the document.</a:t>
            </a:r>
          </a:p>
          <a:p>
            <a:pPr eaLnBrk="1" hangingPunct="1"/>
            <a:r>
              <a:rPr lang="en-US" altLang="en-US" smtClean="0"/>
              <a:t>Save the file.</a:t>
            </a:r>
          </a:p>
          <a:p>
            <a:pPr eaLnBrk="1" hangingPunct="1"/>
            <a:r>
              <a:rPr lang="en-US" altLang="en-US" smtClean="0"/>
              <a:t>Print a hard copy of the document.</a:t>
            </a:r>
          </a:p>
          <a:p>
            <a:pPr eaLnBrk="1" hangingPunct="1"/>
            <a:r>
              <a:rPr lang="en-US" altLang="en-US" smtClean="0"/>
              <a:t>Exit the word processing package.</a:t>
            </a:r>
          </a:p>
        </p:txBody>
      </p:sp>
      <p:sp>
        <p:nvSpPr>
          <p:cNvPr id="399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CC6061-1438-4828-B24F-33DF0A1F70C1}" type="slidenum">
              <a:rPr lang="en-US" altLang="en-US" sz="2800" smtClean="0">
                <a:solidFill>
                  <a:schemeClr val="bg1"/>
                </a:solidFill>
              </a:rPr>
              <a:pPr/>
              <a:t>21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40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16" y="1825625"/>
            <a:ext cx="2135967" cy="4351338"/>
          </a:xfrm>
          <a:noFill/>
        </p:spPr>
      </p:pic>
      <p:sp>
        <p:nvSpPr>
          <p:cNvPr id="4096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7E1C97-F875-4196-8BF2-892EA582168A}" type="slidenum">
              <a:rPr lang="en-US" altLang="en-US" sz="2800" smtClean="0">
                <a:solidFill>
                  <a:schemeClr val="bg1"/>
                </a:solidFill>
              </a:rPr>
              <a:pPr/>
              <a:t>22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61" y="1825625"/>
            <a:ext cx="3125477" cy="4351338"/>
          </a:xfrm>
          <a:noFill/>
        </p:spPr>
      </p:pic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8DA7A0-D2B9-47B0-9C33-E4457FE386F7}" type="slidenum">
              <a:rPr lang="en-US" altLang="en-US" sz="2800" smtClean="0">
                <a:solidFill>
                  <a:schemeClr val="bg1"/>
                </a:solidFill>
              </a:rPr>
              <a:pPr/>
              <a:t>23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Activity</a:t>
            </a:r>
            <a:r>
              <a:rPr lang="en-US" altLang="en-US" sz="2800" smtClean="0">
                <a:solidFill>
                  <a:schemeClr val="tx1"/>
                </a:solidFill>
              </a:rPr>
              <a:t> </a:t>
            </a:r>
            <a:r>
              <a:rPr lang="en-US" altLang="en-US" sz="2800" smtClean="0"/>
              <a:t>Diagram Example - Student Enrollment</a:t>
            </a:r>
            <a:r>
              <a:rPr lang="en-US" altLang="en-US" smtClean="0">
                <a:solidFill>
                  <a:schemeClr val="tx1"/>
                </a:solidFill>
              </a:rPr>
              <a:t/>
            </a:r>
            <a:br>
              <a:rPr lang="en-US" altLang="en-US" smtClean="0">
                <a:solidFill>
                  <a:schemeClr val="tx1"/>
                </a:solidFill>
              </a:rPr>
            </a:b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2296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UML activity diagram example describes a process for student enrollment in a university as follows: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applicant wants to enroll in the university.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applicant hands a filled out copy of Enrollment Form.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registrar inspects the forms.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registrar determines that the forms have been filled out properly.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registrar informs student to attend in university overview presentation.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registrar helps the student to enroll in seminars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registrar asks the student to pay for the initial tuition.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881B5-7EB0-4620-A12C-2A5E01B208ED}" type="slidenum">
              <a:rPr lang="en-US" altLang="en-US" sz="2800" smtClean="0">
                <a:solidFill>
                  <a:schemeClr val="bg1"/>
                </a:solidFill>
              </a:rPr>
              <a:pPr/>
              <a:t>24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DA0CB7-6231-432E-9498-4322FED1DDAD}" type="slidenum">
              <a:rPr lang="en-US" altLang="en-US" sz="2800" smtClean="0">
                <a:solidFill>
                  <a:schemeClr val="bg1"/>
                </a:solidFill>
              </a:rPr>
              <a:pPr/>
              <a:t>25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048000"/>
            <a:ext cx="51911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smtClean="0"/>
              <a:t>How to Draw an activity diagram –</a:t>
            </a:r>
            <a:r>
              <a:rPr lang="en-US" altLang="en-US" sz="6000" b="1" smtClean="0">
                <a:solidFill>
                  <a:schemeClr val="tx1"/>
                </a:solidFill>
              </a:rPr>
              <a:t/>
            </a:r>
            <a:br>
              <a:rPr lang="en-US" altLang="en-US" sz="6000" b="1" smtClean="0">
                <a:solidFill>
                  <a:schemeClr val="tx1"/>
                </a:solidFill>
              </a:rPr>
            </a:br>
            <a:endParaRPr lang="en-US" alt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Identify the initial state and the final states.</a:t>
            </a:r>
          </a:p>
          <a:p>
            <a:pPr eaLnBrk="1" hangingPunct="1"/>
            <a:r>
              <a:rPr lang="en-US" altLang="en-US" smtClean="0"/>
              <a:t>Identify the intermediate activities needed to reach the final state from he initial state.</a:t>
            </a:r>
          </a:p>
          <a:p>
            <a:pPr eaLnBrk="1" hangingPunct="1"/>
            <a:r>
              <a:rPr lang="en-US" altLang="en-US" smtClean="0"/>
              <a:t>Identify the conditions or constraints which cause the system to change control flow.</a:t>
            </a:r>
          </a:p>
          <a:p>
            <a:pPr eaLnBrk="1" hangingPunct="1"/>
            <a:r>
              <a:rPr lang="en-US" altLang="en-US" smtClean="0"/>
              <a:t>Draw the diagram with appropriate notations.</a:t>
            </a:r>
          </a:p>
        </p:txBody>
      </p:sp>
      <p:sp>
        <p:nvSpPr>
          <p:cNvPr id="4506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16770C-B92D-4874-BF23-2000061FBC34}" type="slidenum">
              <a:rPr lang="en-US" altLang="en-US" sz="2800" smtClean="0">
                <a:solidFill>
                  <a:schemeClr val="bg1"/>
                </a:solidFill>
              </a:rPr>
              <a:pPr/>
              <a:t>26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Uses of an Activity Diagram </a:t>
            </a:r>
            <a:endParaRPr lang="en-US" altLang="en-US" sz="6000" b="1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63600" y="2489200"/>
            <a:ext cx="7747000" cy="353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Dynamic modelling of the system or a process.</a:t>
            </a:r>
          </a:p>
          <a:p>
            <a:pPr eaLnBrk="1" hangingPunct="1"/>
            <a:r>
              <a:rPr lang="en-US" altLang="en-US" smtClean="0"/>
              <a:t>Illustrate the various steps involved in a UML use case.</a:t>
            </a:r>
          </a:p>
          <a:p>
            <a:pPr eaLnBrk="1" hangingPunct="1"/>
            <a:r>
              <a:rPr lang="en-US" altLang="en-US" smtClean="0"/>
              <a:t>Model software elements like methods, operations and functions.</a:t>
            </a:r>
          </a:p>
          <a:p>
            <a:pPr eaLnBrk="1" hangingPunct="1"/>
            <a:r>
              <a:rPr lang="en-US" altLang="en-US" smtClean="0"/>
              <a:t>We can use Activity diagrams to depict concurrent activities easily.</a:t>
            </a:r>
          </a:p>
          <a:p>
            <a:pPr eaLnBrk="1" hangingPunct="1"/>
            <a:r>
              <a:rPr lang="en-US" altLang="en-US" smtClean="0"/>
              <a:t>Show the constraints, conditions and logic behind algorithms.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60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E41B2-C5D9-41F9-8757-E34EDEB6592B}" type="slidenum">
              <a:rPr lang="en-US" altLang="en-US" sz="2800" smtClean="0">
                <a:solidFill>
                  <a:schemeClr val="bg1"/>
                </a:solidFill>
              </a:rPr>
              <a:pPr/>
              <a:t>27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Activity Diagram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depict both sequential processing and concurrent processing of activities using an activity diagram.</a:t>
            </a:r>
          </a:p>
          <a:p>
            <a:pPr eaLnBrk="1" hangingPunct="1"/>
            <a:r>
              <a:rPr lang="en-US" altLang="en-US" smtClean="0"/>
              <a:t> They are used in business and process modeling where their primary use is to depict the dynamic aspects of a system.</a:t>
            </a:r>
          </a:p>
          <a:p>
            <a:pPr eaLnBrk="1" hangingPunct="1"/>
            <a:r>
              <a:rPr lang="en-US" altLang="en-US" smtClean="0"/>
              <a:t>An activity diagram is very </a:t>
            </a:r>
            <a:r>
              <a:rPr lang="en-US" altLang="en-US" b="1" smtClean="0"/>
              <a:t>similar to a flowchart</a:t>
            </a:r>
            <a:r>
              <a:rPr lang="en-US" altLang="en-US" smtClean="0"/>
              <a:t>. So let us understand if an activity diagrams or a flowcharts are any different 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BDA99A-544E-4172-9193-E0CA07F32143}" type="slidenum">
              <a:rPr lang="en-US" altLang="en-US" sz="2800" smtClean="0">
                <a:solidFill>
                  <a:schemeClr val="bg1"/>
                </a:solidFill>
              </a:rPr>
              <a:pPr/>
              <a:t>3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smtClean="0"/>
              <a:t>Difference between an Activity diagram and a Flowchart</a:t>
            </a:r>
            <a:endParaRPr lang="en-US" altLang="en-US" sz="40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839200" cy="4724400"/>
          </a:xfrm>
        </p:spPr>
        <p:txBody>
          <a:bodyPr/>
          <a:lstStyle/>
          <a:p>
            <a:pPr eaLnBrk="1" hangingPunct="1"/>
            <a:endParaRPr lang="en-US" altLang="en-US" sz="2400" b="1" smtClean="0"/>
          </a:p>
          <a:p>
            <a:pPr eaLnBrk="1" hangingPunct="1"/>
            <a:r>
              <a:rPr lang="en-US" altLang="en-US" sz="2400" b="1" smtClean="0"/>
              <a:t>  </a:t>
            </a:r>
            <a:r>
              <a:rPr lang="en-US" altLang="en-US" sz="2400" smtClean="0"/>
              <a:t>Flowcharts were typically invented earlier than activity diagrams.</a:t>
            </a:r>
          </a:p>
          <a:p>
            <a:pPr eaLnBrk="1" hangingPunct="1"/>
            <a:r>
              <a:rPr lang="en-US" altLang="en-US" sz="2400" smtClean="0"/>
              <a:t> Non programmers use Flow charts to model workflows.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</a:t>
            </a:r>
            <a:r>
              <a:rPr lang="en-US" altLang="en-US" sz="2400" b="1" smtClean="0"/>
              <a:t>For example: </a:t>
            </a:r>
            <a:r>
              <a:rPr lang="en-US" altLang="en-US" sz="2400" smtClean="0"/>
              <a:t>A manufacturer uses a flow chart to explain and illustrate how a particular product is manufactured. We can call a flowchart a primitive version of an activity diagram. Business processes where decision making is involved is expressed using a flow chart.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9AD456-A459-4F9E-8303-6EB1CDE33D31}" type="slidenum">
              <a:rPr lang="en-US" altLang="en-US" sz="2800" smtClean="0">
                <a:solidFill>
                  <a:schemeClr val="bg1"/>
                </a:solidFill>
              </a:rPr>
              <a:pPr/>
              <a:t>4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Difference between an Activity diagram and a Flowchart</a:t>
            </a:r>
            <a:endParaRPr lang="en-US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So, programmers use activity diagrams (advanced version of a flowchart) to depict workflows. An activity diagram is </a:t>
            </a:r>
            <a:r>
              <a:rPr lang="en-US" altLang="en-US" b="1" smtClean="0"/>
              <a:t>used by developers</a:t>
            </a:r>
            <a:r>
              <a:rPr lang="en-US" altLang="en-US" smtClean="0"/>
              <a:t> to understand the flow of programs on a high level. It also enables them to figure out constraints and conditions that cause particular events. 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296CC5-5E66-4E04-B4DE-7644E8892C57}" type="slidenum">
              <a:rPr lang="en-US" altLang="en-US" sz="2800" smtClean="0">
                <a:solidFill>
                  <a:schemeClr val="bg1"/>
                </a:solidFill>
              </a:rPr>
              <a:pPr/>
              <a:t>5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Difference between a Use case diagram and an Activity diagram</a:t>
            </a:r>
            <a:r>
              <a:rPr lang="en-US" altLang="en-US" sz="6000" smtClean="0">
                <a:solidFill>
                  <a:schemeClr val="tx1"/>
                </a:solidFill>
              </a:rPr>
              <a:t/>
            </a:r>
            <a:br>
              <a:rPr lang="en-US" altLang="en-US" sz="6000" smtClean="0">
                <a:solidFill>
                  <a:schemeClr val="tx1"/>
                </a:solidFill>
              </a:rPr>
            </a:b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An activity diagram is used to model the workflow depicting conditions, constraints, sequential and concurrent activities. On the other hand, the purpose of a Use Case is to just depict the functionality i.e. what the system does and not how it is done.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21933B-59E4-4222-9921-E79243CC8CE1}" type="slidenum">
              <a:rPr lang="en-US" altLang="en-US" sz="2800" smtClean="0">
                <a:solidFill>
                  <a:schemeClr val="bg1"/>
                </a:solidFill>
              </a:rPr>
              <a:pPr/>
              <a:t>6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br>
              <a:rPr lang="en-US" altLang="en-US" b="1" smtClean="0"/>
            </a:b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Initial State –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The starting state before an activity takes place is depicted using the initial state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 or Activity State –</a:t>
            </a:r>
            <a:r>
              <a:rPr lang="en-US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An activity represents execution of an action on objects or by objects. We represent an activity using a rectangle with rounded corners. Basically any action or event that takes place is represented using an activity.</a:t>
            </a:r>
          </a:p>
        </p:txBody>
      </p:sp>
      <p:sp>
        <p:nvSpPr>
          <p:cNvPr id="256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448654-5A46-4492-94B9-C8724CAC7AA7}" type="slidenum">
              <a:rPr lang="en-US" altLang="en-US" sz="2800" smtClean="0">
                <a:solidFill>
                  <a:schemeClr val="bg1"/>
                </a:solidFill>
              </a:rPr>
              <a:pPr/>
              <a:t>7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133600"/>
            <a:ext cx="917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5638800"/>
            <a:ext cx="19907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Action Flow or Control flows –</a:t>
            </a:r>
            <a:r>
              <a:rPr lang="en-US" altLang="en-US" smtClean="0"/>
              <a:t> Action flows or Control flows are also referred to as paths and edges. They are used to show the transition from one activity state to another</a:t>
            </a:r>
          </a:p>
        </p:txBody>
      </p:sp>
      <p:sp>
        <p:nvSpPr>
          <p:cNvPr id="266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6FC50E-65F3-49DD-95E4-C214D5566CF3}" type="slidenum">
              <a:rPr lang="en-US" altLang="en-US" sz="2800" smtClean="0">
                <a:solidFill>
                  <a:schemeClr val="bg1"/>
                </a:solidFill>
              </a:rPr>
              <a:pPr/>
              <a:t>8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81400"/>
            <a:ext cx="3676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Activity Diagram Notations –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Decision node and Branching –</a:t>
            </a:r>
            <a:r>
              <a:rPr lang="en-US" altLang="en-US" smtClean="0"/>
              <a:t> When we need to make a decision before deciding the flow of control, we use the decision node.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76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532EBA-7023-42B9-81C7-7EAE00A9CCDB}" type="slidenum">
              <a:rPr lang="en-US" altLang="en-US" sz="2800" smtClean="0">
                <a:solidFill>
                  <a:schemeClr val="bg1"/>
                </a:solidFill>
              </a:rPr>
              <a:pPr/>
              <a:t>9</a:t>
            </a:fld>
            <a:endParaRPr lang="en-US" altLang="en-US" sz="2800" smtClean="0">
              <a:solidFill>
                <a:schemeClr val="bg1"/>
              </a:solidFill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1958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3591</TotalTime>
  <Words>725</Words>
  <Application>Microsoft Office PowerPoint</Application>
  <PresentationFormat>On-screen Show (4:3)</PresentationFormat>
  <Paragraphs>110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 3</vt:lpstr>
      <vt:lpstr>Office Theme</vt:lpstr>
      <vt:lpstr>Activity Diagram</vt:lpstr>
      <vt:lpstr>Activity Diagram</vt:lpstr>
      <vt:lpstr>Activity Diagram</vt:lpstr>
      <vt:lpstr>Difference between an Activity diagram and a Flowchart</vt:lpstr>
      <vt:lpstr>Difference between an Activity diagram and a Flowchart</vt:lpstr>
      <vt:lpstr>Difference between a Use case diagram and an Activity diagram </vt:lpstr>
      <vt:lpstr>Activity Diagram Notations – </vt:lpstr>
      <vt:lpstr>Activity Diagram Notations –</vt:lpstr>
      <vt:lpstr>Activity Diagram Notations –</vt:lpstr>
      <vt:lpstr>Activity Diagram Notations –</vt:lpstr>
      <vt:lpstr>Activity Diagram Notations –</vt:lpstr>
      <vt:lpstr>Example</vt:lpstr>
      <vt:lpstr>Activity Diagram Notations –</vt:lpstr>
      <vt:lpstr>Activity Diagram Notations –</vt:lpstr>
      <vt:lpstr>Activity Diagram Notations –</vt:lpstr>
      <vt:lpstr>Activity Diagram Notations –</vt:lpstr>
      <vt:lpstr>Time Event</vt:lpstr>
      <vt:lpstr>Example</vt:lpstr>
      <vt:lpstr>Activity Diagram Notations –</vt:lpstr>
      <vt:lpstr>Activity Diagram Notations –</vt:lpstr>
      <vt:lpstr>Activity Diagram - Modeling a Word Processor </vt:lpstr>
      <vt:lpstr>Example</vt:lpstr>
      <vt:lpstr>Example</vt:lpstr>
      <vt:lpstr>Activity Diagram Example - Student Enrollment </vt:lpstr>
      <vt:lpstr>Example</vt:lpstr>
      <vt:lpstr>How to Draw an activity diagram – </vt:lpstr>
      <vt:lpstr>Uses of an Activity Diagram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AMBREEN</dc:creator>
  <cp:lastModifiedBy>Pc Planet</cp:lastModifiedBy>
  <cp:revision>132</cp:revision>
  <dcterms:created xsi:type="dcterms:W3CDTF">1601-01-01T00:00:00Z</dcterms:created>
  <dcterms:modified xsi:type="dcterms:W3CDTF">2023-03-01T12:37:59Z</dcterms:modified>
</cp:coreProperties>
</file>