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91" r:id="rId5"/>
    <p:sldId id="259" r:id="rId6"/>
    <p:sldId id="260" r:id="rId7"/>
    <p:sldId id="300" r:id="rId8"/>
    <p:sldId id="261" r:id="rId9"/>
    <p:sldId id="262" r:id="rId10"/>
    <p:sldId id="263" r:id="rId11"/>
    <p:sldId id="293" r:id="rId12"/>
    <p:sldId id="264" r:id="rId13"/>
    <p:sldId id="265" r:id="rId14"/>
    <p:sldId id="266" r:id="rId15"/>
    <p:sldId id="298" r:id="rId16"/>
    <p:sldId id="299" r:id="rId17"/>
    <p:sldId id="269" r:id="rId18"/>
    <p:sldId id="270" r:id="rId19"/>
    <p:sldId id="271" r:id="rId20"/>
    <p:sldId id="278" r:id="rId21"/>
    <p:sldId id="279" r:id="rId22"/>
    <p:sldId id="272" r:id="rId23"/>
    <p:sldId id="295"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41"/>
    <p:restoredTop sz="94444"/>
  </p:normalViewPr>
  <p:slideViewPr>
    <p:cSldViewPr snapToGrid="0" showGuides="1">
      <p:cViewPr varScale="1">
        <p:scale>
          <a:sx n="70" d="100"/>
          <a:sy n="70" d="100"/>
        </p:scale>
        <p:origin x="90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A972A-2301-1E4A-859F-E91DD4E4B499}"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A2F2B-D38F-B04B-8DDA-D98E057F2DD4}" type="slidenum">
              <a:rPr lang="en-US" smtClean="0"/>
              <a:t>‹#›</a:t>
            </a:fld>
            <a:endParaRPr lang="en-US"/>
          </a:p>
        </p:txBody>
      </p:sp>
    </p:spTree>
    <p:extLst>
      <p:ext uri="{BB962C8B-B14F-4D97-AF65-F5344CB8AC3E}">
        <p14:creationId xmlns:p14="http://schemas.microsoft.com/office/powerpoint/2010/main" val="18848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2A2F2B-D38F-B04B-8DDA-D98E057F2DD4}" type="slidenum">
              <a:rPr lang="en-US" smtClean="0"/>
              <a:t>6</a:t>
            </a:fld>
            <a:endParaRPr lang="en-US"/>
          </a:p>
        </p:txBody>
      </p:sp>
    </p:spTree>
    <p:extLst>
      <p:ext uri="{BB962C8B-B14F-4D97-AF65-F5344CB8AC3E}">
        <p14:creationId xmlns:p14="http://schemas.microsoft.com/office/powerpoint/2010/main" val="3138931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386BFA1-3BEB-439C-8564-1425122F7E45}" type="datetimeFigureOut">
              <a:rPr lang="en-US" smtClean="0"/>
              <a:t>3/8/2023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87860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6BFA1-3BEB-439C-8564-1425122F7E45}"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236587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6BFA1-3BEB-439C-8564-1425122F7E45}"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2231558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6BFA1-3BEB-439C-8564-1425122F7E45}"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3187314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6BFA1-3BEB-439C-8564-1425122F7E45}"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92184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386BFA1-3BEB-439C-8564-1425122F7E45}"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2923862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386BFA1-3BEB-439C-8564-1425122F7E45}" type="datetimeFigureOut">
              <a:rPr lang="en-US" smtClean="0"/>
              <a:t>3/8/2023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815613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386BFA1-3BEB-439C-8564-1425122F7E45}"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2299030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386BFA1-3BEB-439C-8564-1425122F7E45}"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311450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86BFA1-3BEB-439C-8564-1425122F7E45}"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4286274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6BFA1-3BEB-439C-8564-1425122F7E45}"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2768807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86BFA1-3BEB-439C-8564-1425122F7E45}"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90015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86BFA1-3BEB-439C-8564-1425122F7E45}"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307898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86BFA1-3BEB-439C-8564-1425122F7E45}"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111898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6BFA1-3BEB-439C-8564-1425122F7E45}"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226124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6BFA1-3BEB-439C-8564-1425122F7E45}"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167836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6BFA1-3BEB-439C-8564-1425122F7E45}"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299771-FCDA-496D-BCCC-9D413093781E}" type="slidenum">
              <a:rPr lang="en-US" smtClean="0"/>
              <a:t>‹#›</a:t>
            </a:fld>
            <a:endParaRPr lang="en-US"/>
          </a:p>
        </p:txBody>
      </p:sp>
    </p:spTree>
    <p:extLst>
      <p:ext uri="{BB962C8B-B14F-4D97-AF65-F5344CB8AC3E}">
        <p14:creationId xmlns:p14="http://schemas.microsoft.com/office/powerpoint/2010/main" val="22539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386BFA1-3BEB-439C-8564-1425122F7E45}" type="datetimeFigureOut">
              <a:rPr lang="en-US" smtClean="0"/>
              <a:t>3/8/2023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1299771-FCDA-496D-BCCC-9D413093781E}" type="slidenum">
              <a:rPr lang="en-US" smtClean="0"/>
              <a:t>‹#›</a:t>
            </a:fld>
            <a:endParaRPr lang="en-US"/>
          </a:p>
        </p:txBody>
      </p:sp>
    </p:spTree>
    <p:extLst>
      <p:ext uri="{BB962C8B-B14F-4D97-AF65-F5344CB8AC3E}">
        <p14:creationId xmlns:p14="http://schemas.microsoft.com/office/powerpoint/2010/main" val="1419159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Clean Code</a:t>
            </a:r>
            <a:endParaRPr lang="en-US" b="1" dirty="0"/>
          </a:p>
        </p:txBody>
      </p:sp>
      <p:sp>
        <p:nvSpPr>
          <p:cNvPr id="3" name="Subtitle 2"/>
          <p:cNvSpPr>
            <a:spLocks noGrp="1"/>
          </p:cNvSpPr>
          <p:nvPr>
            <p:ph type="subTitle" idx="1"/>
          </p:nvPr>
        </p:nvSpPr>
        <p:spPr/>
        <p:txBody>
          <a:bodyPr/>
          <a:lstStyle/>
          <a:p>
            <a:r>
              <a:rPr lang="en-US" dirty="0" smtClean="0"/>
              <a:t>Chapter 1&amp;2 –Clean Code Robert C martin</a:t>
            </a:r>
            <a:endParaRPr lang="en-US" dirty="0"/>
          </a:p>
        </p:txBody>
      </p:sp>
    </p:spTree>
    <p:extLst>
      <p:ext uri="{BB962C8B-B14F-4D97-AF65-F5344CB8AC3E}">
        <p14:creationId xmlns:p14="http://schemas.microsoft.com/office/powerpoint/2010/main" val="2446974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139" y="2442949"/>
            <a:ext cx="10515600" cy="4078228"/>
          </a:xfrm>
        </p:spPr>
        <p:txBody>
          <a:bodyPr>
            <a:normAutofit/>
          </a:bodyPr>
          <a:lstStyle/>
          <a:p>
            <a:r>
              <a:rPr lang="en-US" dirty="0"/>
              <a:t>So you can deliver code and deploy applications fast to meet business objectives, or you can take more time and ensure the quality of the code released. </a:t>
            </a:r>
            <a:endParaRPr lang="en-US" dirty="0" smtClean="0"/>
          </a:p>
          <a:p>
            <a:r>
              <a:rPr lang="en-US" dirty="0" smtClean="0"/>
              <a:t>The </a:t>
            </a:r>
            <a:r>
              <a:rPr lang="en-US" dirty="0"/>
              <a:t>problem is you can never have both, at some point something has to be dropped. More often than not, in software it’s the quality.</a:t>
            </a:r>
          </a:p>
          <a:p>
            <a:r>
              <a:rPr lang="en-US" dirty="0"/>
              <a:t>The primary reason why, is that code is often the least visible aspect of software development. Sure developers care about it, you’ll often hear developers talk of </a:t>
            </a:r>
            <a:r>
              <a:rPr lang="en-US" i="1" dirty="0"/>
              <a:t>“beautiful code” </a:t>
            </a:r>
            <a:r>
              <a:rPr lang="en-US" dirty="0"/>
              <a:t>or even </a:t>
            </a:r>
            <a:r>
              <a:rPr lang="en-US" i="1" dirty="0"/>
              <a:t>“elegant code”</a:t>
            </a:r>
            <a:r>
              <a:rPr lang="en-US" dirty="0"/>
              <a:t> , but very rarely </a:t>
            </a:r>
            <a:endParaRPr lang="en-US" dirty="0" smtClean="0"/>
          </a:p>
          <a:p>
            <a:r>
              <a:rPr lang="en-US" dirty="0" smtClean="0"/>
              <a:t>The </a:t>
            </a:r>
            <a:r>
              <a:rPr lang="en-US" dirty="0"/>
              <a:t>only thing, users generally care about with software applications is that it solves a problem they have . You don’t need clean , beautiful or even elegant code to solve problems, this can be done with just code</a:t>
            </a:r>
            <a:r>
              <a:rPr lang="en-US" dirty="0" smtClean="0"/>
              <a:t>.</a:t>
            </a:r>
            <a:endParaRPr lang="en-US" dirty="0"/>
          </a:p>
        </p:txBody>
      </p:sp>
    </p:spTree>
    <p:extLst>
      <p:ext uri="{BB962C8B-B14F-4D97-AF65-F5344CB8AC3E}">
        <p14:creationId xmlns:p14="http://schemas.microsoft.com/office/powerpoint/2010/main" val="1528281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How </a:t>
            </a:r>
            <a:r>
              <a:rPr lang="en-US" b="1" dirty="0"/>
              <a:t>T</a:t>
            </a:r>
            <a:r>
              <a:rPr lang="en-US" b="1" dirty="0" smtClean="0"/>
              <a:t>o Write Clean Code</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84699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Meaningful Name-Introduction</a:t>
            </a:r>
            <a:endParaRPr lang="en-US" dirty="0"/>
          </a:p>
        </p:txBody>
      </p:sp>
      <p:sp>
        <p:nvSpPr>
          <p:cNvPr id="3" name="Content Placeholder 2"/>
          <p:cNvSpPr>
            <a:spLocks noGrp="1"/>
          </p:cNvSpPr>
          <p:nvPr>
            <p:ph idx="1"/>
          </p:nvPr>
        </p:nvSpPr>
        <p:spPr/>
        <p:txBody>
          <a:bodyPr/>
          <a:lstStyle/>
          <a:p>
            <a:r>
              <a:rPr lang="en-US" dirty="0" smtClean="0"/>
              <a:t>Names are everywhere in software. </a:t>
            </a:r>
          </a:p>
          <a:p>
            <a:r>
              <a:rPr lang="en-US" dirty="0" smtClean="0"/>
              <a:t>We name our variables, functions, classes, and packages.</a:t>
            </a:r>
          </a:p>
          <a:p>
            <a:r>
              <a:rPr lang="en-US" dirty="0" smtClean="0"/>
              <a:t> We name our source files and the directories that contain them. We name our jar files and war files.</a:t>
            </a:r>
          </a:p>
          <a:p>
            <a:r>
              <a:rPr lang="en-US" dirty="0" smtClean="0"/>
              <a:t>We name and name and name. Because we do so much of it, we’d better do it well. What follows are some simple rules for creating good names.</a:t>
            </a:r>
            <a:endParaRPr lang="en-US" dirty="0"/>
          </a:p>
        </p:txBody>
      </p:sp>
    </p:spTree>
    <p:extLst>
      <p:ext uri="{BB962C8B-B14F-4D97-AF65-F5344CB8AC3E}">
        <p14:creationId xmlns:p14="http://schemas.microsoft.com/office/powerpoint/2010/main" val="25536402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Creating Good </a:t>
            </a:r>
            <a:r>
              <a:rPr lang="en-US" dirty="0"/>
              <a:t>N</a:t>
            </a:r>
            <a:r>
              <a:rPr lang="en-US" dirty="0" smtClean="0"/>
              <a:t>ames</a:t>
            </a:r>
            <a:br>
              <a:rPr lang="en-US" dirty="0" smtClean="0"/>
            </a:br>
            <a:endParaRPr lang="en-US" dirty="0"/>
          </a:p>
        </p:txBody>
      </p:sp>
      <p:sp>
        <p:nvSpPr>
          <p:cNvPr id="3" name="Content Placeholder 2"/>
          <p:cNvSpPr>
            <a:spLocks noGrp="1"/>
          </p:cNvSpPr>
          <p:nvPr>
            <p:ph idx="1"/>
          </p:nvPr>
        </p:nvSpPr>
        <p:spPr/>
        <p:txBody>
          <a:bodyPr/>
          <a:lstStyle/>
          <a:p>
            <a:pPr>
              <a:lnSpc>
                <a:spcPct val="150000"/>
              </a:lnSpc>
            </a:pPr>
            <a:r>
              <a:rPr lang="en-US" b="1" dirty="0"/>
              <a:t>Use Intention-Revealing Names</a:t>
            </a:r>
          </a:p>
          <a:p>
            <a:pPr lvl="1">
              <a:lnSpc>
                <a:spcPct val="150000"/>
              </a:lnSpc>
            </a:pPr>
            <a:r>
              <a:rPr lang="en-US" dirty="0" smtClean="0"/>
              <a:t>It is easy to say that names should reveal intent.</a:t>
            </a:r>
          </a:p>
          <a:p>
            <a:pPr lvl="1">
              <a:lnSpc>
                <a:spcPct val="150000"/>
              </a:lnSpc>
            </a:pPr>
            <a:r>
              <a:rPr lang="en-US" dirty="0" smtClean="0"/>
              <a:t>The name of a variable, function, or class, should answer all the big questions. </a:t>
            </a:r>
          </a:p>
          <a:p>
            <a:pPr lvl="1">
              <a:lnSpc>
                <a:spcPct val="150000"/>
              </a:lnSpc>
            </a:pPr>
            <a:r>
              <a:rPr lang="en-US" dirty="0" smtClean="0"/>
              <a:t>It should tell you why it exists, what it does, and how it is used. If a name requires a comment, then the name does not reveal its intent. </a:t>
            </a:r>
            <a:endParaRPr lang="en-US" dirty="0"/>
          </a:p>
        </p:txBody>
      </p:sp>
    </p:spTree>
    <p:extLst>
      <p:ext uri="{BB962C8B-B14F-4D97-AF65-F5344CB8AC3E}">
        <p14:creationId xmlns:p14="http://schemas.microsoft.com/office/powerpoint/2010/main" val="2490712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Intention-Revealing Names</a:t>
            </a:r>
            <a:endParaRPr lang="en-US" dirty="0"/>
          </a:p>
        </p:txBody>
      </p:sp>
      <p:pic>
        <p:nvPicPr>
          <p:cNvPr id="4" name="Content Placeholder 3"/>
          <p:cNvPicPr>
            <a:picLocks noGrp="1" noChangeAspect="1"/>
          </p:cNvPicPr>
          <p:nvPr>
            <p:ph idx="1"/>
          </p:nvPr>
        </p:nvPicPr>
        <p:blipFill>
          <a:blip r:embed="rId2"/>
          <a:stretch>
            <a:fillRect/>
          </a:stretch>
        </p:blipFill>
        <p:spPr>
          <a:xfrm>
            <a:off x="838200" y="1690688"/>
            <a:ext cx="10310952" cy="3490353"/>
          </a:xfrm>
          <a:prstGeom prst="rect">
            <a:avLst/>
          </a:prstGeom>
        </p:spPr>
      </p:pic>
      <p:sp>
        <p:nvSpPr>
          <p:cNvPr id="3" name="Rectangle 2"/>
          <p:cNvSpPr/>
          <p:nvPr/>
        </p:nvSpPr>
        <p:spPr>
          <a:xfrm>
            <a:off x="981635" y="1690688"/>
            <a:ext cx="3563471" cy="716336"/>
          </a:xfrm>
          <a:prstGeom prst="rect">
            <a:avLst/>
          </a:prstGeom>
          <a:noFill/>
          <a:ln w="53975"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1" y="3732587"/>
            <a:ext cx="3558988" cy="1565554"/>
          </a:xfrm>
          <a:prstGeom prst="rect">
            <a:avLst/>
          </a:prstGeom>
          <a:noFill/>
          <a:ln w="53975"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08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Disinformation and Encodings</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2255792" y="2603500"/>
            <a:ext cx="6624729" cy="3416300"/>
          </a:xfrm>
          <a:prstGeom prst="rect">
            <a:avLst/>
          </a:prstGeom>
        </p:spPr>
      </p:pic>
    </p:spTree>
    <p:extLst>
      <p:ext uri="{BB962C8B-B14F-4D97-AF65-F5344CB8AC3E}">
        <p14:creationId xmlns:p14="http://schemas.microsoft.com/office/powerpoint/2010/main" val="1899309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Meaningful Distinctions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164308" y="1525588"/>
            <a:ext cx="5565229" cy="4351338"/>
          </a:xfrm>
          <a:prstGeom prst="rect">
            <a:avLst/>
          </a:prstGeom>
        </p:spPr>
      </p:pic>
    </p:spTree>
    <p:extLst>
      <p:ext uri="{BB962C8B-B14F-4D97-AF65-F5344CB8AC3E}">
        <p14:creationId xmlns:p14="http://schemas.microsoft.com/office/powerpoint/2010/main" val="17268030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980" y="522780"/>
            <a:ext cx="10515600" cy="1325563"/>
          </a:xfrm>
        </p:spPr>
        <p:txBody>
          <a:bodyPr/>
          <a:lstStyle/>
          <a:p>
            <a:r>
              <a:rPr lang="en-US" b="1" dirty="0"/>
              <a:t>Use Pronounceable Names</a:t>
            </a:r>
            <a:br>
              <a:rPr lang="en-US" b="1" dirty="0"/>
            </a:br>
            <a:endParaRPr lang="en-US" b="1" dirty="0"/>
          </a:p>
        </p:txBody>
      </p:sp>
      <p:pic>
        <p:nvPicPr>
          <p:cNvPr id="5" name="Content Placeholder 4"/>
          <p:cNvPicPr>
            <a:picLocks noGrp="1" noChangeAspect="1"/>
          </p:cNvPicPr>
          <p:nvPr>
            <p:ph idx="1"/>
          </p:nvPr>
        </p:nvPicPr>
        <p:blipFill>
          <a:blip r:embed="rId2"/>
          <a:stretch>
            <a:fillRect/>
          </a:stretch>
        </p:blipFill>
        <p:spPr>
          <a:xfrm>
            <a:off x="1292608" y="1769022"/>
            <a:ext cx="6424612" cy="3634581"/>
          </a:xfrm>
          <a:prstGeom prst="rect">
            <a:avLst/>
          </a:prstGeom>
        </p:spPr>
      </p:pic>
    </p:spTree>
    <p:extLst>
      <p:ext uri="{BB962C8B-B14F-4D97-AF65-F5344CB8AC3E}">
        <p14:creationId xmlns:p14="http://schemas.microsoft.com/office/powerpoint/2010/main" val="1445836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Searchable </a:t>
            </a:r>
            <a:r>
              <a:rPr lang="en-US" b="1" dirty="0" smtClean="0"/>
              <a:t>Names</a:t>
            </a:r>
            <a:endParaRPr lang="en-US" b="1" dirty="0"/>
          </a:p>
        </p:txBody>
      </p:sp>
      <p:sp>
        <p:nvSpPr>
          <p:cNvPr id="3" name="Content Placeholder 2"/>
          <p:cNvSpPr>
            <a:spLocks noGrp="1"/>
          </p:cNvSpPr>
          <p:nvPr>
            <p:ph idx="1"/>
          </p:nvPr>
        </p:nvSpPr>
        <p:spPr/>
        <p:txBody>
          <a:bodyPr>
            <a:normAutofit/>
          </a:bodyPr>
          <a:lstStyle/>
          <a:p>
            <a:r>
              <a:rPr lang="en-US" dirty="0"/>
              <a:t>Sounds stupid? No.</a:t>
            </a:r>
            <a:br>
              <a:rPr lang="en-US" dirty="0"/>
            </a:br>
            <a:endParaRPr lang="en-US" dirty="0" smtClean="0"/>
          </a:p>
          <a:p>
            <a:r>
              <a:rPr lang="en-US" dirty="0" smtClean="0"/>
              <a:t>You </a:t>
            </a:r>
            <a:r>
              <a:rPr lang="en-US" dirty="0"/>
              <a:t>need to search the code to see the different fields used</a:t>
            </a:r>
            <a:r>
              <a:rPr lang="en-US" dirty="0" smtClean="0"/>
              <a:t>.</a:t>
            </a:r>
            <a:r>
              <a:rPr lang="en-US" dirty="0"/>
              <a:t/>
            </a:r>
            <a:br>
              <a:rPr lang="en-US" dirty="0"/>
            </a:br>
            <a:endParaRPr lang="en-US" dirty="0" smtClean="0"/>
          </a:p>
          <a:p>
            <a:r>
              <a:rPr lang="en-US" dirty="0" smtClean="0"/>
              <a:t>For </a:t>
            </a:r>
            <a:r>
              <a:rPr lang="en-US" dirty="0"/>
              <a:t>example searching and replacing a number value in an application can be a </a:t>
            </a:r>
            <a:r>
              <a:rPr lang="en-US" dirty="0" smtClean="0"/>
              <a:t>nightmare if </a:t>
            </a:r>
            <a:r>
              <a:rPr lang="en-US" dirty="0"/>
              <a:t>the same value was used in line for different use cases.</a:t>
            </a:r>
          </a:p>
        </p:txBody>
      </p:sp>
    </p:spTree>
    <p:extLst>
      <p:ext uri="{BB962C8B-B14F-4D97-AF65-F5344CB8AC3E}">
        <p14:creationId xmlns:p14="http://schemas.microsoft.com/office/powerpoint/2010/main" val="1559831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Don’t Be Cute/Don’t Use Offensive </a:t>
            </a:r>
            <a:r>
              <a:rPr lang="en-US" sz="3600" b="1" dirty="0" smtClean="0"/>
              <a:t>Words</a:t>
            </a:r>
            <a:endParaRPr lang="en-US" sz="3600" b="1" dirty="0"/>
          </a:p>
        </p:txBody>
      </p:sp>
      <p:sp>
        <p:nvSpPr>
          <p:cNvPr id="3" name="Content Placeholder 2"/>
          <p:cNvSpPr>
            <a:spLocks noGrp="1"/>
          </p:cNvSpPr>
          <p:nvPr>
            <p:ph idx="1"/>
          </p:nvPr>
        </p:nvSpPr>
        <p:spPr/>
        <p:txBody>
          <a:bodyPr/>
          <a:lstStyle/>
          <a:p>
            <a:r>
              <a:rPr lang="en-US" dirty="0"/>
              <a:t>Don’t use funny names or any sort of slang while naming your items.</a:t>
            </a:r>
            <a:br>
              <a:rPr lang="en-US" dirty="0"/>
            </a:br>
            <a:endParaRPr lang="en-US" dirty="0" smtClean="0"/>
          </a:p>
          <a:p>
            <a:r>
              <a:rPr lang="en-US" dirty="0" smtClean="0"/>
              <a:t>Don’t </a:t>
            </a:r>
            <a:r>
              <a:rPr lang="en-US" dirty="0"/>
              <a:t>use culture dependent jokes.</a:t>
            </a:r>
            <a:br>
              <a:rPr lang="en-US" dirty="0"/>
            </a:br>
            <a:endParaRPr lang="en-US" dirty="0" smtClean="0"/>
          </a:p>
          <a:p>
            <a:r>
              <a:rPr lang="en-US" dirty="0" smtClean="0"/>
              <a:t>Again </a:t>
            </a:r>
            <a:r>
              <a:rPr lang="en-US" dirty="0"/>
              <a:t>, focus on the clarity. Say what you mean , Mean what you say.</a:t>
            </a:r>
          </a:p>
        </p:txBody>
      </p:sp>
    </p:spTree>
    <p:extLst>
      <p:ext uri="{BB962C8B-B14F-4D97-AF65-F5344CB8AC3E}">
        <p14:creationId xmlns:p14="http://schemas.microsoft.com/office/powerpoint/2010/main" val="3385461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Clean Code</a:t>
            </a:r>
            <a:endParaRPr lang="en-US" b="1" dirty="0"/>
          </a:p>
        </p:txBody>
      </p:sp>
      <p:sp>
        <p:nvSpPr>
          <p:cNvPr id="3" name="Content Placeholder 2"/>
          <p:cNvSpPr>
            <a:spLocks noGrp="1"/>
          </p:cNvSpPr>
          <p:nvPr>
            <p:ph idx="1"/>
          </p:nvPr>
        </p:nvSpPr>
        <p:spPr/>
        <p:txBody>
          <a:bodyPr/>
          <a:lstStyle/>
          <a:p>
            <a:pPr>
              <a:lnSpc>
                <a:spcPct val="200000"/>
              </a:lnSpc>
            </a:pPr>
            <a:r>
              <a:rPr lang="en-US" dirty="0" smtClean="0"/>
              <a:t>We all know code represents the details of requirements.</a:t>
            </a:r>
          </a:p>
          <a:p>
            <a:pPr>
              <a:lnSpc>
                <a:spcPct val="200000"/>
              </a:lnSpc>
            </a:pPr>
            <a:r>
              <a:rPr lang="en-US" dirty="0" smtClean="0"/>
              <a:t>We know good code matters because we’ve had to deal with it for so long. </a:t>
            </a:r>
            <a:endParaRPr lang="en-US" dirty="0"/>
          </a:p>
        </p:txBody>
      </p:sp>
    </p:spTree>
    <p:extLst>
      <p:ext uri="{BB962C8B-B14F-4D97-AF65-F5344CB8AC3E}">
        <p14:creationId xmlns:p14="http://schemas.microsoft.com/office/powerpoint/2010/main" val="3328487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Don’t Be Cute/Don’t Use Offensive Words</a:t>
            </a:r>
            <a:endParaRPr lang="en-US" dirty="0"/>
          </a:p>
        </p:txBody>
      </p:sp>
      <p:sp>
        <p:nvSpPr>
          <p:cNvPr id="3" name="Content Placeholder 2"/>
          <p:cNvSpPr>
            <a:spLocks noGrp="1"/>
          </p:cNvSpPr>
          <p:nvPr>
            <p:ph idx="1"/>
          </p:nvPr>
        </p:nvSpPr>
        <p:spPr/>
        <p:txBody>
          <a:bodyPr/>
          <a:lstStyle/>
          <a:p>
            <a:r>
              <a:rPr lang="en-US" dirty="0" smtClean="0"/>
              <a:t>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470" y="2439712"/>
            <a:ext cx="6372772" cy="3982983"/>
          </a:xfrm>
          <a:prstGeom prst="rect">
            <a:avLst/>
          </a:prstGeom>
        </p:spPr>
      </p:pic>
    </p:spTree>
    <p:extLst>
      <p:ext uri="{BB962C8B-B14F-4D97-AF65-F5344CB8AC3E}">
        <p14:creationId xmlns:p14="http://schemas.microsoft.com/office/powerpoint/2010/main" val="8487700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Pick One Word per </a:t>
            </a:r>
            <a:r>
              <a:rPr lang="en-US" b="1" dirty="0" smtClean="0"/>
              <a:t>Concept</a:t>
            </a:r>
            <a:endParaRPr lang="en-US" dirty="0"/>
          </a:p>
        </p:txBody>
      </p:sp>
      <p:sp>
        <p:nvSpPr>
          <p:cNvPr id="6" name="Content Placeholder 5"/>
          <p:cNvSpPr>
            <a:spLocks noGrp="1"/>
          </p:cNvSpPr>
          <p:nvPr>
            <p:ph idx="1"/>
          </p:nvPr>
        </p:nvSpPr>
        <p:spPr/>
        <p:txBody>
          <a:bodyPr/>
          <a:lstStyle/>
          <a:p>
            <a:r>
              <a:rPr lang="en-US" dirty="0"/>
              <a:t>I</a:t>
            </a:r>
            <a:r>
              <a:rPr lang="en-US" dirty="0" smtClean="0"/>
              <a:t>f </a:t>
            </a:r>
            <a:r>
              <a:rPr lang="en-US" dirty="0"/>
              <a:t>all three methods do the same thing, don’t mix and match across the code base. Instead, stick to one.</a:t>
            </a: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594" y="3621825"/>
            <a:ext cx="8877300" cy="927100"/>
          </a:xfrm>
          <a:prstGeom prst="rect">
            <a:avLst/>
          </a:prstGeom>
        </p:spPr>
      </p:pic>
    </p:spTree>
    <p:extLst>
      <p:ext uri="{BB962C8B-B14F-4D97-AF65-F5344CB8AC3E}">
        <p14:creationId xmlns:p14="http://schemas.microsoft.com/office/powerpoint/2010/main" val="17736830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18" y="417677"/>
            <a:ext cx="10515600" cy="1325563"/>
          </a:xfrm>
        </p:spPr>
        <p:txBody>
          <a:bodyPr/>
          <a:lstStyle/>
          <a:p>
            <a:r>
              <a:rPr lang="en-US" b="1" dirty="0"/>
              <a:t>Pick One Word per Concept</a:t>
            </a:r>
            <a:br>
              <a:rPr lang="en-US" b="1" dirty="0"/>
            </a:br>
            <a:endParaRPr lang="en-US" b="1" dirty="0"/>
          </a:p>
        </p:txBody>
      </p:sp>
      <p:sp>
        <p:nvSpPr>
          <p:cNvPr id="3" name="Content Placeholder 2"/>
          <p:cNvSpPr>
            <a:spLocks noGrp="1"/>
          </p:cNvSpPr>
          <p:nvPr>
            <p:ph idx="1"/>
          </p:nvPr>
        </p:nvSpPr>
        <p:spPr>
          <a:xfrm>
            <a:off x="754118" y="3121134"/>
            <a:ext cx="10515600" cy="4351338"/>
          </a:xfrm>
        </p:spPr>
        <p:txBody>
          <a:bodyPr/>
          <a:lstStyle/>
          <a:p>
            <a:r>
              <a:rPr lang="en-US" dirty="0"/>
              <a:t>Use the same concept across the codebase</a:t>
            </a:r>
            <a:r>
              <a:rPr lang="en-US" dirty="0" smtClean="0"/>
              <a:t>.</a:t>
            </a:r>
          </a:p>
          <a:p>
            <a:endParaRPr lang="en-US" dirty="0"/>
          </a:p>
          <a:p>
            <a:endParaRPr lang="en-US" dirty="0" smtClean="0"/>
          </a:p>
          <a:p>
            <a:pPr>
              <a:lnSpc>
                <a:spcPct val="200000"/>
              </a:lnSpc>
            </a:pPr>
            <a:r>
              <a:rPr lang="en-US" dirty="0"/>
              <a:t>If you are using </a:t>
            </a:r>
            <a:r>
              <a:rPr lang="en-US" dirty="0" err="1"/>
              <a:t>F</a:t>
            </a:r>
            <a:r>
              <a:rPr lang="en-US" dirty="0" err="1" smtClean="0"/>
              <a:t>etchValue</a:t>
            </a:r>
            <a:r>
              <a:rPr lang="en-US" dirty="0"/>
              <a:t>() to return a value of something, use the same concept; instead of using </a:t>
            </a:r>
            <a:r>
              <a:rPr lang="en-US" dirty="0" err="1"/>
              <a:t>F</a:t>
            </a:r>
            <a:r>
              <a:rPr lang="en-US" dirty="0" err="1" smtClean="0"/>
              <a:t>etchValue</a:t>
            </a:r>
            <a:r>
              <a:rPr lang="en-US" dirty="0"/>
              <a:t>() in all the code, using </a:t>
            </a:r>
            <a:r>
              <a:rPr lang="en-US" dirty="0" err="1"/>
              <a:t>getValue</a:t>
            </a:r>
            <a:r>
              <a:rPr lang="en-US" dirty="0"/>
              <a:t>(), </a:t>
            </a:r>
            <a:r>
              <a:rPr lang="en-US" dirty="0" err="1"/>
              <a:t>retrieveValue</a:t>
            </a:r>
            <a:r>
              <a:rPr lang="en-US" dirty="0"/>
              <a:t>() will confuse the reader.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8" y="2181334"/>
            <a:ext cx="7806121" cy="939800"/>
          </a:xfrm>
          <a:prstGeom prst="rect">
            <a:avLst/>
          </a:prstGeom>
        </p:spPr>
      </p:pic>
    </p:spTree>
    <p:extLst>
      <p:ext uri="{BB962C8B-B14F-4D97-AF65-F5344CB8AC3E}">
        <p14:creationId xmlns:p14="http://schemas.microsoft.com/office/powerpoint/2010/main" val="34817128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721173" y="2477567"/>
            <a:ext cx="7628974" cy="3586956"/>
          </a:xfrm>
          <a:prstGeom prst="rect">
            <a:avLst/>
          </a:prstGeom>
        </p:spPr>
      </p:pic>
    </p:spTree>
    <p:extLst>
      <p:ext uri="{BB962C8B-B14F-4D97-AF65-F5344CB8AC3E}">
        <p14:creationId xmlns:p14="http://schemas.microsoft.com/office/powerpoint/2010/main" val="735798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Avoid Mental </a:t>
            </a:r>
            <a:r>
              <a:rPr lang="en-US" b="1" dirty="0" smtClean="0"/>
              <a:t>Mapping</a:t>
            </a:r>
            <a:endParaRPr lang="en-US" b="1" dirty="0"/>
          </a:p>
        </p:txBody>
      </p:sp>
      <p:sp>
        <p:nvSpPr>
          <p:cNvPr id="3" name="Content Placeholder 2"/>
          <p:cNvSpPr>
            <a:spLocks noGrp="1"/>
          </p:cNvSpPr>
          <p:nvPr>
            <p:ph idx="1"/>
          </p:nvPr>
        </p:nvSpPr>
        <p:spPr/>
        <p:txBody>
          <a:bodyPr/>
          <a:lstStyle/>
          <a:p>
            <a:r>
              <a:rPr lang="en-US" dirty="0" err="1"/>
              <a:t>Let”s</a:t>
            </a:r>
            <a:r>
              <a:rPr lang="en-US" dirty="0"/>
              <a:t> start with an </a:t>
            </a:r>
            <a:r>
              <a:rPr lang="en-US" dirty="0" smtClean="0"/>
              <a:t>example</a:t>
            </a:r>
            <a:endParaRPr lang="en-US" dirty="0"/>
          </a:p>
          <a:p>
            <a:endParaRPr lang="en-US" dirty="0" smtClean="0"/>
          </a:p>
          <a:p>
            <a:endParaRPr lang="en-US" dirty="0"/>
          </a:p>
          <a:p>
            <a:pPr>
              <a:lnSpc>
                <a:spcPct val="150000"/>
              </a:lnSpc>
            </a:pPr>
            <a:r>
              <a:rPr lang="en-US" dirty="0"/>
              <a:t>Even if we are developers, we </a:t>
            </a:r>
            <a:r>
              <a:rPr lang="en-US" dirty="0" err="1"/>
              <a:t>don”t</a:t>
            </a:r>
            <a:r>
              <a:rPr lang="en-US" dirty="0"/>
              <a:t> want to learn and memorize that “r” means full </a:t>
            </a:r>
            <a:r>
              <a:rPr lang="en-US" dirty="0" err="1"/>
              <a:t>url</a:t>
            </a:r>
            <a:r>
              <a:rPr lang="en-US" dirty="0"/>
              <a:t> of </a:t>
            </a:r>
            <a:r>
              <a:rPr lang="en-US" dirty="0" smtClean="0"/>
              <a:t>NUML </a:t>
            </a:r>
            <a:r>
              <a:rPr lang="en-US" dirty="0"/>
              <a:t>server from </a:t>
            </a:r>
            <a:r>
              <a:rPr lang="en-US" dirty="0" smtClean="0"/>
              <a:t>Pakistan, “</a:t>
            </a:r>
            <a:r>
              <a:rPr lang="en-US" dirty="0"/>
              <a:t>t” is the same </a:t>
            </a:r>
            <a:r>
              <a:rPr lang="en-US" dirty="0" err="1"/>
              <a:t>url</a:t>
            </a:r>
            <a:r>
              <a:rPr lang="en-US" dirty="0"/>
              <a:t> but without protocol information and “p” represent the query </a:t>
            </a:r>
            <a:r>
              <a:rPr lang="en-US" dirty="0" smtClean="0"/>
              <a:t>parameters.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126" y="2318845"/>
            <a:ext cx="5412175" cy="792217"/>
          </a:xfrm>
          <a:prstGeom prst="rect">
            <a:avLst/>
          </a:prstGeom>
        </p:spPr>
      </p:pic>
    </p:spTree>
    <p:extLst>
      <p:ext uri="{BB962C8B-B14F-4D97-AF65-F5344CB8AC3E}">
        <p14:creationId xmlns:p14="http://schemas.microsoft.com/office/powerpoint/2010/main" val="8501121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099" y="612994"/>
            <a:ext cx="7543800" cy="1009650"/>
          </a:xfrm>
        </p:spPr>
        <p:txBody>
          <a:bodyPr/>
          <a:lstStyle/>
          <a:p>
            <a:pPr>
              <a:defRPr/>
            </a:pPr>
            <a:r>
              <a:rPr lang="en-US" b="1" dirty="0" err="1" smtClean="0"/>
              <a:t>CameCasing</a:t>
            </a:r>
            <a:r>
              <a:rPr lang="en-US" b="1" dirty="0" smtClean="0"/>
              <a:t> </a:t>
            </a:r>
            <a:r>
              <a:rPr lang="en-US" b="1" dirty="0"/>
              <a:t>?</a:t>
            </a:r>
          </a:p>
        </p:txBody>
      </p:sp>
      <p:sp>
        <p:nvSpPr>
          <p:cNvPr id="3" name="Content Placeholder 2"/>
          <p:cNvSpPr>
            <a:spLocks noGrp="1"/>
          </p:cNvSpPr>
          <p:nvPr>
            <p:ph idx="1"/>
          </p:nvPr>
        </p:nvSpPr>
        <p:spPr/>
        <p:txBody>
          <a:bodyPr>
            <a:normAutofit lnSpcReduction="10000"/>
          </a:bodyPr>
          <a:lstStyle/>
          <a:p>
            <a:pPr>
              <a:lnSpc>
                <a:spcPct val="150000"/>
              </a:lnSpc>
              <a:defRPr/>
            </a:pPr>
            <a:r>
              <a:rPr lang="en-US" b="0" dirty="0"/>
              <a:t>Camel case is the practice of </a:t>
            </a:r>
            <a:r>
              <a:rPr lang="en-US" b="0" dirty="0" smtClean="0"/>
              <a:t>capitalizing </a:t>
            </a:r>
            <a:r>
              <a:rPr lang="en-US" b="0" dirty="0"/>
              <a:t>the first letter of each word when writing compound words or phrases, with the exception of the first word. Examples include:</a:t>
            </a:r>
          </a:p>
          <a:p>
            <a:pPr marL="0" indent="0">
              <a:lnSpc>
                <a:spcPct val="150000"/>
              </a:lnSpc>
              <a:buNone/>
              <a:defRPr/>
            </a:pPr>
            <a:r>
              <a:rPr lang="en-US" b="0" dirty="0"/>
              <a:t>– eBay</a:t>
            </a:r>
            <a:br>
              <a:rPr lang="en-US" b="0" dirty="0"/>
            </a:br>
            <a:r>
              <a:rPr lang="en-US" b="0" dirty="0"/>
              <a:t>– eBook</a:t>
            </a:r>
            <a:br>
              <a:rPr lang="en-US" b="0" dirty="0"/>
            </a:br>
            <a:r>
              <a:rPr lang="en-US" b="0" dirty="0"/>
              <a:t>– iPhone</a:t>
            </a:r>
            <a:br>
              <a:rPr lang="en-US" b="0" dirty="0"/>
            </a:br>
            <a:r>
              <a:rPr lang="en-US" b="0" dirty="0"/>
              <a:t>– </a:t>
            </a:r>
            <a:r>
              <a:rPr lang="en-US" b="0" dirty="0" err="1"/>
              <a:t>macOS</a:t>
            </a:r>
            <a:r>
              <a:rPr lang="en-US" b="0" dirty="0"/>
              <a:t/>
            </a:r>
            <a:br>
              <a:rPr lang="en-US" b="0" dirty="0"/>
            </a:br>
            <a:r>
              <a:rPr lang="en-US" b="0" dirty="0"/>
              <a:t>– vCard</a:t>
            </a:r>
          </a:p>
          <a:p>
            <a:pPr>
              <a:lnSpc>
                <a:spcPct val="150000"/>
              </a:lnSpc>
              <a:defRPr/>
            </a:pPr>
            <a:endParaRPr lang="en-US" dirty="0"/>
          </a:p>
        </p:txBody>
      </p:sp>
    </p:spTree>
    <p:extLst>
      <p:ext uri="{BB962C8B-B14F-4D97-AF65-F5344CB8AC3E}">
        <p14:creationId xmlns:p14="http://schemas.microsoft.com/office/powerpoint/2010/main" val="170331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3423"/>
            <a:ext cx="7543800" cy="1009650"/>
          </a:xfrm>
        </p:spPr>
        <p:txBody>
          <a:bodyPr/>
          <a:lstStyle/>
          <a:p>
            <a:pPr>
              <a:defRPr/>
            </a:pPr>
            <a:r>
              <a:rPr lang="en-US" b="1" dirty="0" err="1" smtClean="0"/>
              <a:t>CamelCasing</a:t>
            </a:r>
            <a:r>
              <a:rPr lang="en-US" b="1" dirty="0" smtClean="0"/>
              <a:t> </a:t>
            </a:r>
            <a:r>
              <a:rPr lang="en-US" b="1" dirty="0"/>
              <a:t>?</a:t>
            </a:r>
          </a:p>
        </p:txBody>
      </p:sp>
      <p:sp>
        <p:nvSpPr>
          <p:cNvPr id="16386" name="Content Placeholder 2"/>
          <p:cNvSpPr>
            <a:spLocks noGrp="1"/>
          </p:cNvSpPr>
          <p:nvPr>
            <p:ph idx="1"/>
          </p:nvPr>
        </p:nvSpPr>
        <p:spPr/>
        <p:txBody>
          <a:bodyPr>
            <a:normAutofit fontScale="85000" lnSpcReduction="10000"/>
          </a:bodyPr>
          <a:lstStyle/>
          <a:p>
            <a:pPr>
              <a:lnSpc>
                <a:spcPct val="200000"/>
              </a:lnSpc>
              <a:defRPr/>
            </a:pPr>
            <a:r>
              <a:rPr lang="en-US" altLang="x-none" b="0" dirty="0">
                <a:ea typeface="ＭＳ Ｐゴシック" charset="-128"/>
              </a:rPr>
              <a:t>If you also want to </a:t>
            </a:r>
            <a:r>
              <a:rPr lang="en-US" altLang="x-none" b="0" dirty="0" smtClean="0">
                <a:ea typeface="ＭＳ Ｐゴシック" charset="-128"/>
              </a:rPr>
              <a:t>capitalize </a:t>
            </a:r>
            <a:r>
              <a:rPr lang="en-US" altLang="x-none" b="0" dirty="0">
                <a:ea typeface="ＭＳ Ｐゴシック" charset="-128"/>
              </a:rPr>
              <a:t>the first word, then that is called upper camel case, or pascal case. For instance:</a:t>
            </a:r>
          </a:p>
          <a:p>
            <a:pPr marL="0" indent="0">
              <a:lnSpc>
                <a:spcPct val="200000"/>
              </a:lnSpc>
              <a:buNone/>
              <a:defRPr/>
            </a:pPr>
            <a:r>
              <a:rPr lang="en-US" altLang="x-none" b="0" dirty="0">
                <a:ea typeface="ＭＳ Ｐゴシック" charset="-128"/>
              </a:rPr>
              <a:t>– BlackBerry</a:t>
            </a:r>
            <a:br>
              <a:rPr lang="en-US" altLang="x-none" b="0" dirty="0">
                <a:ea typeface="ＭＳ Ｐゴシック" charset="-128"/>
              </a:rPr>
            </a:br>
            <a:r>
              <a:rPr lang="en-US" altLang="x-none" b="0" dirty="0">
                <a:ea typeface="ＭＳ Ｐゴシック" charset="-128"/>
              </a:rPr>
              <a:t>– </a:t>
            </a:r>
            <a:r>
              <a:rPr lang="en-US" altLang="x-none" b="0" dirty="0" err="1">
                <a:ea typeface="ＭＳ Ｐゴシック" charset="-128"/>
              </a:rPr>
              <a:t>ContentEd</a:t>
            </a:r>
            <a:r>
              <a:rPr lang="en-US" altLang="x-none" b="0" dirty="0">
                <a:ea typeface="ＭＳ Ｐゴシック" charset="-128"/>
              </a:rPr>
              <a:t/>
            </a:r>
            <a:br>
              <a:rPr lang="en-US" altLang="x-none" b="0" dirty="0">
                <a:ea typeface="ＭＳ Ｐゴシック" charset="-128"/>
              </a:rPr>
            </a:br>
            <a:r>
              <a:rPr lang="en-US" altLang="x-none" b="0" dirty="0">
                <a:ea typeface="ＭＳ Ｐゴシック" charset="-128"/>
              </a:rPr>
              <a:t>– LinkedIn</a:t>
            </a:r>
            <a:br>
              <a:rPr lang="en-US" altLang="x-none" b="0" dirty="0">
                <a:ea typeface="ＭＳ Ｐゴシック" charset="-128"/>
              </a:rPr>
            </a:br>
            <a:r>
              <a:rPr lang="en-US" altLang="x-none" b="0" dirty="0">
                <a:ea typeface="ＭＳ Ｐゴシック" charset="-128"/>
              </a:rPr>
              <a:t>– PlayStation</a:t>
            </a:r>
            <a:br>
              <a:rPr lang="en-US" altLang="x-none" b="0" dirty="0">
                <a:ea typeface="ＭＳ Ｐゴシック" charset="-128"/>
              </a:rPr>
            </a:br>
            <a:r>
              <a:rPr lang="en-US" altLang="x-none" b="0" dirty="0">
                <a:ea typeface="ＭＳ Ｐゴシック" charset="-128"/>
              </a:rPr>
              <a:t>– YouTube</a:t>
            </a:r>
          </a:p>
          <a:p>
            <a:pPr>
              <a:lnSpc>
                <a:spcPct val="200000"/>
              </a:lnSpc>
              <a:defRPr/>
            </a:pPr>
            <a:endParaRPr lang="en-US" altLang="x-none" dirty="0">
              <a:ea typeface="ＭＳ Ｐゴシック" charset="-128"/>
            </a:endParaRPr>
          </a:p>
        </p:txBody>
      </p:sp>
    </p:spTree>
    <p:extLst>
      <p:ext uri="{BB962C8B-B14F-4D97-AF65-F5344CB8AC3E}">
        <p14:creationId xmlns:p14="http://schemas.microsoft.com/office/powerpoint/2010/main" val="17385951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057" y="686567"/>
            <a:ext cx="7543800" cy="1009650"/>
          </a:xfrm>
        </p:spPr>
        <p:txBody>
          <a:bodyPr/>
          <a:lstStyle/>
          <a:p>
            <a:pPr>
              <a:defRPr/>
            </a:pPr>
            <a:r>
              <a:rPr lang="en-US" b="1" dirty="0" err="1" smtClean="0"/>
              <a:t>CameCasing</a:t>
            </a:r>
            <a:r>
              <a:rPr lang="en-US" b="1" dirty="0" smtClean="0"/>
              <a:t> ?</a:t>
            </a:r>
            <a:endParaRPr lang="en-US" b="1" dirty="0"/>
          </a:p>
        </p:txBody>
      </p:sp>
      <p:sp>
        <p:nvSpPr>
          <p:cNvPr id="25602" name="Content Placeholder 2"/>
          <p:cNvSpPr>
            <a:spLocks noGrp="1"/>
          </p:cNvSpPr>
          <p:nvPr>
            <p:ph idx="1"/>
          </p:nvPr>
        </p:nvSpPr>
        <p:spPr/>
        <p:txBody>
          <a:bodyPr>
            <a:normAutofit fontScale="85000" lnSpcReduction="20000"/>
          </a:bodyPr>
          <a:lstStyle/>
          <a:p>
            <a:r>
              <a:rPr lang="en-US" altLang="x-none" b="0">
                <a:ea typeface="ＭＳ Ｐゴシック" charset="-128"/>
              </a:rPr>
              <a:t>CamelCasing Improves Readability</a:t>
            </a:r>
          </a:p>
          <a:p>
            <a:pPr lvl="1">
              <a:lnSpc>
                <a:spcPct val="150000"/>
              </a:lnSpc>
            </a:pPr>
            <a:r>
              <a:rPr lang="en-US" altLang="x-none" sz="1800">
                <a:ea typeface="ＭＳ Ｐゴシック" charset="-128"/>
              </a:rPr>
              <a:t>Camel case improves understanding and readability for everyone. It offers clear, scannable information to our audiences to make their lives easier.</a:t>
            </a:r>
          </a:p>
          <a:p>
            <a:pPr lvl="1">
              <a:lnSpc>
                <a:spcPct val="150000"/>
              </a:lnSpc>
            </a:pPr>
            <a:endParaRPr lang="en-US" altLang="x-none">
              <a:ea typeface="ＭＳ Ｐゴシック" charset="-128"/>
            </a:endParaRPr>
          </a:p>
          <a:p>
            <a:pPr lvl="1">
              <a:lnSpc>
                <a:spcPct val="150000"/>
              </a:lnSpc>
            </a:pPr>
            <a:r>
              <a:rPr lang="en-US" altLang="x-none">
                <a:ea typeface="ＭＳ Ｐゴシック" charset="-128"/>
              </a:rPr>
              <a:t>This helps:</a:t>
            </a:r>
          </a:p>
          <a:p>
            <a:pPr marL="338138" lvl="2" indent="0">
              <a:lnSpc>
                <a:spcPct val="150000"/>
              </a:lnSpc>
              <a:buNone/>
            </a:pPr>
            <a:r>
              <a:rPr lang="en-US" altLang="x-none">
                <a:ea typeface="ＭＳ Ｐゴシック" charset="-128"/>
              </a:rPr>
              <a:t>– People in a hurry</a:t>
            </a:r>
            <a:br>
              <a:rPr lang="en-US" altLang="x-none">
                <a:ea typeface="ＭＳ Ｐゴシック" charset="-128"/>
              </a:rPr>
            </a:br>
            <a:r>
              <a:rPr lang="en-US" altLang="x-none">
                <a:ea typeface="ＭＳ Ｐゴシック" charset="-128"/>
              </a:rPr>
              <a:t>– People with low literacy</a:t>
            </a:r>
            <a:br>
              <a:rPr lang="en-US" altLang="x-none">
                <a:ea typeface="ＭＳ Ｐゴシック" charset="-128"/>
              </a:rPr>
            </a:br>
            <a:r>
              <a:rPr lang="en-US" altLang="x-none">
                <a:ea typeface="ＭＳ Ｐゴシック" charset="-128"/>
              </a:rPr>
              <a:t>– People who are stressed</a:t>
            </a:r>
            <a:br>
              <a:rPr lang="en-US" altLang="x-none">
                <a:ea typeface="ＭＳ Ｐゴシック" charset="-128"/>
              </a:rPr>
            </a:br>
            <a:r>
              <a:rPr lang="en-US" altLang="x-none">
                <a:ea typeface="ＭＳ Ｐゴシック" charset="-128"/>
              </a:rPr>
              <a:t>– People who are multi-tasking</a:t>
            </a:r>
            <a:br>
              <a:rPr lang="en-US" altLang="x-none">
                <a:ea typeface="ＭＳ Ｐゴシック" charset="-128"/>
              </a:rPr>
            </a:br>
            <a:r>
              <a:rPr lang="en-US" altLang="x-none">
                <a:ea typeface="ＭＳ Ｐゴシック" charset="-128"/>
              </a:rPr>
              <a:t>– People with low English fluency</a:t>
            </a:r>
            <a:br>
              <a:rPr lang="en-US" altLang="x-none">
                <a:ea typeface="ＭＳ Ｐゴシック" charset="-128"/>
              </a:rPr>
            </a:br>
            <a:endParaRPr lang="en-US" altLang="x-none">
              <a:ea typeface="ＭＳ Ｐゴシック" charset="-128"/>
            </a:endParaRPr>
          </a:p>
        </p:txBody>
      </p:sp>
    </p:spTree>
    <p:extLst>
      <p:ext uri="{BB962C8B-B14F-4D97-AF65-F5344CB8AC3E}">
        <p14:creationId xmlns:p14="http://schemas.microsoft.com/office/powerpoint/2010/main" val="19066555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629" y="917794"/>
            <a:ext cx="7543800" cy="1009650"/>
          </a:xfrm>
        </p:spPr>
        <p:txBody>
          <a:bodyPr/>
          <a:lstStyle/>
          <a:p>
            <a:pPr>
              <a:defRPr/>
            </a:pPr>
            <a:r>
              <a:rPr lang="en-US" b="1" dirty="0" err="1"/>
              <a:t>s</a:t>
            </a:r>
            <a:r>
              <a:rPr lang="en-US" b="1" dirty="0" err="1" smtClean="0"/>
              <a:t>nake_case</a:t>
            </a:r>
            <a:endParaRPr lang="en-US" b="1" dirty="0"/>
          </a:p>
        </p:txBody>
      </p:sp>
      <p:sp>
        <p:nvSpPr>
          <p:cNvPr id="26626" name="Content Placeholder 2"/>
          <p:cNvSpPr>
            <a:spLocks noGrp="1"/>
          </p:cNvSpPr>
          <p:nvPr>
            <p:ph idx="1"/>
          </p:nvPr>
        </p:nvSpPr>
        <p:spPr/>
        <p:txBody>
          <a:bodyPr/>
          <a:lstStyle/>
          <a:p>
            <a:pPr>
              <a:lnSpc>
                <a:spcPct val="200000"/>
              </a:lnSpc>
            </a:pPr>
            <a:r>
              <a:rPr lang="en-US" altLang="x-none" b="0">
                <a:ea typeface="ＭＳ Ｐゴシック" charset="-128"/>
              </a:rPr>
              <a:t>Snake case (stylized as snake_case) refers to the style of writing in which each space is replaced by an underscore (_) character, and the first letter of each word written in lowercase.</a:t>
            </a:r>
          </a:p>
        </p:txBody>
      </p:sp>
    </p:spTree>
    <p:extLst>
      <p:ext uri="{BB962C8B-B14F-4D97-AF65-F5344CB8AC3E}">
        <p14:creationId xmlns:p14="http://schemas.microsoft.com/office/powerpoint/2010/main" val="4090836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057" y="815975"/>
            <a:ext cx="7543800" cy="1009650"/>
          </a:xfrm>
        </p:spPr>
        <p:txBody>
          <a:bodyPr/>
          <a:lstStyle/>
          <a:p>
            <a:pPr>
              <a:defRPr/>
            </a:pPr>
            <a:r>
              <a:rPr lang="en-US" b="1" dirty="0" err="1"/>
              <a:t>s</a:t>
            </a:r>
            <a:r>
              <a:rPr lang="en-US" b="1" dirty="0" err="1" smtClean="0"/>
              <a:t>nake_case</a:t>
            </a:r>
            <a:endParaRPr lang="en-US" b="1" dirty="0"/>
          </a:p>
        </p:txBody>
      </p:sp>
      <p:sp>
        <p:nvSpPr>
          <p:cNvPr id="27650" name="Content Placeholder 2"/>
          <p:cNvSpPr>
            <a:spLocks noGrp="1"/>
          </p:cNvSpPr>
          <p:nvPr>
            <p:ph idx="1"/>
          </p:nvPr>
        </p:nvSpPr>
        <p:spPr/>
        <p:txBody>
          <a:bodyPr/>
          <a:lstStyle/>
          <a:p>
            <a:pPr>
              <a:lnSpc>
                <a:spcPct val="150000"/>
              </a:lnSpc>
            </a:pPr>
            <a:r>
              <a:rPr lang="en-US" altLang="x-none" b="0">
                <a:ea typeface="ＭＳ Ｐゴシック" charset="-128"/>
              </a:rPr>
              <a:t>Here are three simple examples of code in the snake case naming convention:</a:t>
            </a:r>
          </a:p>
          <a:p>
            <a:pPr>
              <a:lnSpc>
                <a:spcPct val="150000"/>
              </a:lnSpc>
            </a:pPr>
            <a:endParaRPr lang="en-US" altLang="x-none" b="0">
              <a:ea typeface="ＭＳ Ｐゴシック" charset="-128"/>
            </a:endParaRPr>
          </a:p>
          <a:p>
            <a:pPr lvl="1">
              <a:lnSpc>
                <a:spcPct val="150000"/>
              </a:lnSpc>
            </a:pPr>
            <a:r>
              <a:rPr lang="en-US" altLang="x-none" sz="1800">
                <a:ea typeface="ＭＳ Ｐゴシック" charset="-128"/>
              </a:rPr>
              <a:t>INTEREST_RATE</a:t>
            </a:r>
          </a:p>
          <a:p>
            <a:pPr lvl="1">
              <a:lnSpc>
                <a:spcPct val="150000"/>
              </a:lnSpc>
            </a:pPr>
            <a:r>
              <a:rPr lang="en-US" altLang="x-none" sz="1800">
                <a:ea typeface="ＭＳ Ｐゴシック" charset="-128"/>
              </a:rPr>
              <a:t>increase_count_by_one</a:t>
            </a:r>
          </a:p>
          <a:p>
            <a:pPr lvl="1">
              <a:lnSpc>
                <a:spcPct val="150000"/>
              </a:lnSpc>
            </a:pPr>
            <a:r>
              <a:rPr lang="en-US" altLang="x-none" sz="1800">
                <a:ea typeface="ＭＳ Ｐゴシック" charset="-128"/>
              </a:rPr>
              <a:t>FIND_ALL_USERS</a:t>
            </a:r>
          </a:p>
          <a:p>
            <a:endParaRPr lang="en-US" altLang="x-none">
              <a:ea typeface="ＭＳ Ｐゴシック" charset="-128"/>
            </a:endParaRPr>
          </a:p>
        </p:txBody>
      </p:sp>
    </p:spTree>
    <p:extLst>
      <p:ext uri="{BB962C8B-B14F-4D97-AF65-F5344CB8AC3E}">
        <p14:creationId xmlns:p14="http://schemas.microsoft.com/office/powerpoint/2010/main" val="13731464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Emphasize on Writing Good Code</a:t>
            </a:r>
            <a:endParaRPr lang="en-US" dirty="0"/>
          </a:p>
        </p:txBody>
      </p:sp>
      <p:sp>
        <p:nvSpPr>
          <p:cNvPr id="3" name="Content Placeholder 2"/>
          <p:cNvSpPr>
            <a:spLocks noGrp="1"/>
          </p:cNvSpPr>
          <p:nvPr>
            <p:ph idx="1"/>
          </p:nvPr>
        </p:nvSpPr>
        <p:spPr>
          <a:xfrm>
            <a:off x="821778" y="2123856"/>
            <a:ext cx="10515600" cy="4351338"/>
          </a:xfrm>
        </p:spPr>
        <p:txBody>
          <a:bodyPr>
            <a:normAutofit/>
          </a:bodyPr>
          <a:lstStyle/>
          <a:p>
            <a:pPr>
              <a:lnSpc>
                <a:spcPct val="150000"/>
              </a:lnSpc>
            </a:pPr>
            <a:r>
              <a:rPr lang="en-US" sz="2400" dirty="0" smtClean="0"/>
              <a:t>A </a:t>
            </a:r>
            <a:r>
              <a:rPr lang="en-US" sz="2400" dirty="0" smtClean="0"/>
              <a:t>company that, in the late 80s, wrote a killer app. It was very popular, and lots of professionals bought and used it. </a:t>
            </a:r>
          </a:p>
          <a:p>
            <a:pPr>
              <a:lnSpc>
                <a:spcPct val="150000"/>
              </a:lnSpc>
            </a:pPr>
            <a:r>
              <a:rPr lang="en-US" sz="2400" dirty="0" smtClean="0"/>
              <a:t>But then the release cycles began to stretch. Bugs were not repaired from one release to the next. </a:t>
            </a:r>
          </a:p>
          <a:p>
            <a:pPr>
              <a:lnSpc>
                <a:spcPct val="150000"/>
              </a:lnSpc>
            </a:pPr>
            <a:r>
              <a:rPr lang="en-US" sz="2400" dirty="0" smtClean="0"/>
              <a:t>Load times grew and crashes increased. I remember the day I shut the product down in frustration and never used it again. </a:t>
            </a:r>
          </a:p>
          <a:p>
            <a:pPr>
              <a:lnSpc>
                <a:spcPct val="150000"/>
              </a:lnSpc>
            </a:pPr>
            <a:r>
              <a:rPr lang="en-US" sz="2400" dirty="0" smtClean="0"/>
              <a:t>The company went out of business a short time after that.</a:t>
            </a:r>
          </a:p>
        </p:txBody>
      </p:sp>
    </p:spTree>
    <p:extLst>
      <p:ext uri="{BB962C8B-B14F-4D97-AF65-F5344CB8AC3E}">
        <p14:creationId xmlns:p14="http://schemas.microsoft.com/office/powerpoint/2010/main" val="1797189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Emphasize on Writing Good Code</a:t>
            </a:r>
            <a:endParaRPr lang="en-US" dirty="0"/>
          </a:p>
        </p:txBody>
      </p:sp>
      <p:sp>
        <p:nvSpPr>
          <p:cNvPr id="3" name="Content Placeholder 2"/>
          <p:cNvSpPr>
            <a:spLocks noGrp="1"/>
          </p:cNvSpPr>
          <p:nvPr>
            <p:ph idx="1"/>
          </p:nvPr>
        </p:nvSpPr>
        <p:spPr>
          <a:xfrm>
            <a:off x="807490" y="2238156"/>
            <a:ext cx="10515600" cy="4351338"/>
          </a:xfrm>
        </p:spPr>
        <p:txBody>
          <a:bodyPr>
            <a:normAutofit/>
          </a:bodyPr>
          <a:lstStyle/>
          <a:p>
            <a:pPr>
              <a:lnSpc>
                <a:spcPct val="150000"/>
              </a:lnSpc>
            </a:pPr>
            <a:r>
              <a:rPr lang="en-US" sz="2400" dirty="0" smtClean="0"/>
              <a:t>Two decades later </a:t>
            </a:r>
            <a:r>
              <a:rPr lang="en-US" sz="2400" dirty="0" smtClean="0"/>
              <a:t>,one </a:t>
            </a:r>
            <a:r>
              <a:rPr lang="en-US" sz="2400" dirty="0" smtClean="0"/>
              <a:t>of the early employees of that company </a:t>
            </a:r>
            <a:r>
              <a:rPr lang="en-US" sz="2400" dirty="0" smtClean="0"/>
              <a:t>was </a:t>
            </a:r>
            <a:r>
              <a:rPr lang="en-US" sz="2400" dirty="0" smtClean="0"/>
              <a:t>asked </a:t>
            </a:r>
            <a:r>
              <a:rPr lang="en-US" sz="2400" dirty="0" smtClean="0"/>
              <a:t> </a:t>
            </a:r>
            <a:r>
              <a:rPr lang="en-US" sz="2400" dirty="0" smtClean="0"/>
              <a:t>what had happened. The answer confirmed </a:t>
            </a:r>
            <a:r>
              <a:rPr lang="en-US" sz="2400" dirty="0" smtClean="0"/>
              <a:t>fears</a:t>
            </a:r>
            <a:r>
              <a:rPr lang="en-US" sz="2400" dirty="0" smtClean="0"/>
              <a:t>. They had rushed the product to market and had made a huge mess in the code. </a:t>
            </a:r>
          </a:p>
          <a:p>
            <a:pPr>
              <a:lnSpc>
                <a:spcPct val="150000"/>
              </a:lnSpc>
            </a:pPr>
            <a:r>
              <a:rPr lang="en-US" sz="2400" dirty="0" smtClean="0"/>
              <a:t>As they added more and more features, the code got worse and worse until they simply could not manage it any longer. It was the bad code that brought the company down. </a:t>
            </a:r>
            <a:endParaRPr lang="en-US" sz="2400" dirty="0"/>
          </a:p>
        </p:txBody>
      </p:sp>
    </p:spTree>
    <p:extLst>
      <p:ext uri="{BB962C8B-B14F-4D97-AF65-F5344CB8AC3E}">
        <p14:creationId xmlns:p14="http://schemas.microsoft.com/office/powerpoint/2010/main" val="617346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Art of Clean Code?</a:t>
            </a:r>
            <a:endParaRPr lang="en-US" dirty="0"/>
          </a:p>
        </p:txBody>
      </p:sp>
      <p:sp>
        <p:nvSpPr>
          <p:cNvPr id="3" name="Content Placeholder 2"/>
          <p:cNvSpPr>
            <a:spLocks noGrp="1"/>
          </p:cNvSpPr>
          <p:nvPr>
            <p:ph idx="1"/>
          </p:nvPr>
        </p:nvSpPr>
        <p:spPr>
          <a:xfrm>
            <a:off x="764628" y="2301218"/>
            <a:ext cx="10515600" cy="4351338"/>
          </a:xfrm>
        </p:spPr>
        <p:txBody>
          <a:bodyPr>
            <a:normAutofit/>
          </a:bodyPr>
          <a:lstStyle/>
          <a:p>
            <a:r>
              <a:rPr lang="en-US" dirty="0" smtClean="0"/>
              <a:t>Let’s say you believe that messy code is a significant </a:t>
            </a:r>
            <a:r>
              <a:rPr lang="en-US" dirty="0"/>
              <a:t>obstacle.</a:t>
            </a:r>
            <a:endParaRPr lang="en-US" dirty="0" smtClean="0"/>
          </a:p>
          <a:p>
            <a:r>
              <a:rPr lang="en-US" dirty="0" smtClean="0"/>
              <a:t>Let’s say that you accept that the only way to go fast is to keep your code clean. </a:t>
            </a:r>
          </a:p>
          <a:p>
            <a:r>
              <a:rPr lang="en-US" dirty="0" smtClean="0"/>
              <a:t>Then you must ask yourself: “How do I write clean code?”</a:t>
            </a:r>
          </a:p>
          <a:p>
            <a:r>
              <a:rPr lang="en-US" dirty="0" smtClean="0"/>
              <a:t> It’s no good trying to write clean code if you don’t know what it means for code to be clean! </a:t>
            </a:r>
          </a:p>
          <a:p>
            <a:r>
              <a:rPr lang="en-US" dirty="0" smtClean="0"/>
              <a:t>The bad news is that writing clean code is a lot like painting a picture. </a:t>
            </a:r>
          </a:p>
          <a:p>
            <a:r>
              <a:rPr lang="en-US" dirty="0" smtClean="0"/>
              <a:t>Most of us know when a picture is painted well or badly. But being able to recognize good art from bad does not mean that we know how to paint. So too being able to recognize clean code from dirty code does not mean that we know how to write clean code!</a:t>
            </a:r>
            <a:endParaRPr lang="en-US" dirty="0"/>
          </a:p>
        </p:txBody>
      </p:sp>
    </p:spTree>
    <p:extLst>
      <p:ext uri="{BB962C8B-B14F-4D97-AF65-F5344CB8AC3E}">
        <p14:creationId xmlns:p14="http://schemas.microsoft.com/office/powerpoint/2010/main" val="3733062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Clean Code??</a:t>
            </a:r>
            <a:endParaRPr lang="en-US" dirty="0"/>
          </a:p>
        </p:txBody>
      </p:sp>
      <p:sp>
        <p:nvSpPr>
          <p:cNvPr id="3" name="Content Placeholder 2"/>
          <p:cNvSpPr>
            <a:spLocks noGrp="1"/>
          </p:cNvSpPr>
          <p:nvPr>
            <p:ph idx="1"/>
          </p:nvPr>
        </p:nvSpPr>
        <p:spPr/>
        <p:txBody>
          <a:bodyPr/>
          <a:lstStyle/>
          <a:p>
            <a:r>
              <a:rPr lang="en-US" i="1" dirty="0"/>
              <a:t>Clean </a:t>
            </a:r>
            <a:r>
              <a:rPr lang="en-US" i="1" dirty="0" smtClean="0"/>
              <a:t>code </a:t>
            </a:r>
            <a:r>
              <a:rPr lang="en-US" i="1" dirty="0"/>
              <a:t>is code that is easy to understand and easy to change</a:t>
            </a:r>
            <a:r>
              <a:rPr lang="en-US" i="1" dirty="0" smtClean="0"/>
              <a:t>.</a:t>
            </a:r>
          </a:p>
          <a:p>
            <a:r>
              <a:rPr lang="en-US" i="1" dirty="0"/>
              <a:t>Clean code is simple and direct. Clean code reads like </a:t>
            </a:r>
            <a:r>
              <a:rPr lang="en-US" i="1" dirty="0" smtClean="0"/>
              <a:t>well-written prose</a:t>
            </a:r>
            <a:r>
              <a:rPr lang="en-US" i="1" dirty="0"/>
              <a:t>. </a:t>
            </a:r>
            <a:endParaRPr lang="en-US" i="1" dirty="0" smtClean="0"/>
          </a:p>
          <a:p>
            <a:r>
              <a:rPr lang="en-US" i="1" dirty="0" smtClean="0"/>
              <a:t>Clean </a:t>
            </a:r>
            <a:r>
              <a:rPr lang="en-US" i="1" dirty="0"/>
              <a:t>code never obscures the designer’s </a:t>
            </a:r>
            <a:r>
              <a:rPr lang="en-US" i="1" dirty="0" smtClean="0"/>
              <a:t>intent but </a:t>
            </a:r>
            <a:r>
              <a:rPr lang="en-US" i="1" dirty="0"/>
              <a:t>rather is full of crisp abstractions and straightforward lines </a:t>
            </a:r>
            <a:r>
              <a:rPr lang="en-US" i="1" dirty="0" smtClean="0"/>
              <a:t>of control</a:t>
            </a:r>
            <a:r>
              <a:rPr lang="en-US" i="1" dirty="0"/>
              <a:t>.</a:t>
            </a:r>
            <a:endParaRPr lang="en-US" i="1" dirty="0" smtClean="0"/>
          </a:p>
          <a:p>
            <a:endParaRPr lang="en-US" dirty="0"/>
          </a:p>
        </p:txBody>
      </p:sp>
    </p:spTree>
    <p:extLst>
      <p:ext uri="{BB962C8B-B14F-4D97-AF65-F5344CB8AC3E}">
        <p14:creationId xmlns:p14="http://schemas.microsoft.com/office/powerpoint/2010/main" val="2683119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Beck Rules of Simple Code</a:t>
            </a:r>
            <a:endParaRPr lang="en-US" dirty="0"/>
          </a:p>
        </p:txBody>
      </p:sp>
      <p:sp>
        <p:nvSpPr>
          <p:cNvPr id="3" name="Content Placeholder 2"/>
          <p:cNvSpPr>
            <a:spLocks noGrp="1"/>
          </p:cNvSpPr>
          <p:nvPr>
            <p:ph idx="1"/>
          </p:nvPr>
        </p:nvSpPr>
        <p:spPr>
          <a:xfrm>
            <a:off x="1483566" y="2489200"/>
            <a:ext cx="8825659" cy="3416300"/>
          </a:xfrm>
        </p:spPr>
        <p:txBody>
          <a:bodyPr/>
          <a:lstStyle/>
          <a:p>
            <a:r>
              <a:rPr lang="en-US" i="1" dirty="0" smtClean="0"/>
              <a:t>Runs </a:t>
            </a:r>
            <a:r>
              <a:rPr lang="en-US" i="1" dirty="0"/>
              <a:t>all the tests;</a:t>
            </a:r>
          </a:p>
          <a:p>
            <a:r>
              <a:rPr lang="en-US" i="1" dirty="0" smtClean="0"/>
              <a:t>Contains </a:t>
            </a:r>
            <a:r>
              <a:rPr lang="en-US" i="1" dirty="0"/>
              <a:t>no duplication;</a:t>
            </a:r>
          </a:p>
          <a:p>
            <a:r>
              <a:rPr lang="en-US" dirty="0" smtClean="0"/>
              <a:t> </a:t>
            </a:r>
            <a:r>
              <a:rPr lang="en-US" i="1" dirty="0"/>
              <a:t>Expresses all the design ideas that are in the system</a:t>
            </a:r>
            <a:r>
              <a:rPr lang="en-US" i="1" dirty="0" smtClean="0"/>
              <a:t>;</a:t>
            </a:r>
          </a:p>
          <a:p>
            <a:r>
              <a:rPr lang="en-US" dirty="0" smtClean="0"/>
              <a:t> </a:t>
            </a:r>
            <a:r>
              <a:rPr lang="en-US" i="1" dirty="0"/>
              <a:t>Minimizes the number of entities such as classes, </a:t>
            </a:r>
            <a:r>
              <a:rPr lang="en-US" i="1" dirty="0" smtClean="0"/>
              <a:t>methods, functions</a:t>
            </a:r>
            <a:r>
              <a:rPr lang="en-US" i="1" dirty="0"/>
              <a:t>, and the like.</a:t>
            </a:r>
            <a:endParaRPr lang="en-US" dirty="0"/>
          </a:p>
        </p:txBody>
      </p:sp>
    </p:spTree>
    <p:extLst>
      <p:ext uri="{BB962C8B-B14F-4D97-AF65-F5344CB8AC3E}">
        <p14:creationId xmlns:p14="http://schemas.microsoft.com/office/powerpoint/2010/main" val="3158569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Cares About Clean Code ?</a:t>
            </a:r>
            <a:endParaRPr lang="en-US" dirty="0"/>
          </a:p>
        </p:txBody>
      </p:sp>
      <p:sp>
        <p:nvSpPr>
          <p:cNvPr id="5" name="Content Placeholder 2"/>
          <p:cNvSpPr txBox="1">
            <a:spLocks/>
          </p:cNvSpPr>
          <p:nvPr/>
        </p:nvSpPr>
        <p:spPr>
          <a:xfrm>
            <a:off x="881063" y="2121460"/>
            <a:ext cx="10515600" cy="47365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t>One of the biggest issues within in the software development industry is that, not many of the right people actually care about clean code. </a:t>
            </a:r>
            <a:endParaRPr lang="en-US" sz="2400" dirty="0" smtClean="0"/>
          </a:p>
          <a:p>
            <a:pPr>
              <a:lnSpc>
                <a:spcPct val="150000"/>
              </a:lnSpc>
            </a:pPr>
            <a:r>
              <a:rPr lang="en-US" sz="2400" dirty="0" smtClean="0"/>
              <a:t>It’s </a:t>
            </a:r>
            <a:r>
              <a:rPr lang="en-US" sz="2400" dirty="0"/>
              <a:t>true that maybe a certain percentage of developers may care about clean code, but </a:t>
            </a:r>
            <a:r>
              <a:rPr lang="en-US" sz="2400" dirty="0" smtClean="0"/>
              <a:t>they </a:t>
            </a:r>
            <a:r>
              <a:rPr lang="en-US" sz="2400" dirty="0"/>
              <a:t>don’t all work on the same teams, and most probably not on your team. </a:t>
            </a:r>
          </a:p>
          <a:p>
            <a:pPr>
              <a:lnSpc>
                <a:spcPct val="150000"/>
              </a:lnSpc>
            </a:pPr>
            <a:r>
              <a:rPr lang="en-US" sz="2400" dirty="0"/>
              <a:t>The truth is, </a:t>
            </a:r>
            <a:r>
              <a:rPr lang="en-US" sz="2400" i="1" dirty="0"/>
              <a:t>clean code takes time, effort, attention and care,</a:t>
            </a:r>
            <a:r>
              <a:rPr lang="en-US" sz="2400" dirty="0"/>
              <a:t> all four values the business sector doesn’t really care about. </a:t>
            </a:r>
            <a:endParaRPr lang="en-US" sz="2400" dirty="0" smtClean="0"/>
          </a:p>
          <a:p>
            <a:pPr>
              <a:lnSpc>
                <a:spcPct val="150000"/>
              </a:lnSpc>
            </a:pPr>
            <a:r>
              <a:rPr lang="en-US" sz="2400" dirty="0" smtClean="0"/>
              <a:t>The </a:t>
            </a:r>
            <a:r>
              <a:rPr lang="en-US" sz="2400" dirty="0"/>
              <a:t>reason being is that Clean Code falls into the </a:t>
            </a:r>
            <a:r>
              <a:rPr lang="en-US" sz="2400" i="1" dirty="0"/>
              <a:t>Quality criteria</a:t>
            </a:r>
            <a:r>
              <a:rPr lang="en-US" sz="2400" dirty="0"/>
              <a:t> of the Quality Triangle, a variant of what is most commonly known as the </a:t>
            </a:r>
            <a:r>
              <a:rPr lang="en-US" sz="2400" i="1" dirty="0"/>
              <a:t>Project Management Triangle</a:t>
            </a:r>
            <a:r>
              <a:rPr lang="en-US" sz="2400" dirty="0"/>
              <a:t>.</a:t>
            </a:r>
          </a:p>
          <a:p>
            <a:pPr>
              <a:lnSpc>
                <a:spcPct val="150000"/>
              </a:lnSpc>
            </a:pPr>
            <a:endParaRPr lang="en-US" sz="2400" dirty="0"/>
          </a:p>
        </p:txBody>
      </p:sp>
    </p:spTree>
    <p:extLst>
      <p:ext uri="{BB962C8B-B14F-4D97-AF65-F5344CB8AC3E}">
        <p14:creationId xmlns:p14="http://schemas.microsoft.com/office/powerpoint/2010/main" val="380178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397207" y="2603500"/>
            <a:ext cx="4341898" cy="3416300"/>
          </a:xfrm>
          <a:prstGeom prst="rect">
            <a:avLst/>
          </a:prstGeom>
        </p:spPr>
      </p:pic>
    </p:spTree>
    <p:extLst>
      <p:ext uri="{BB962C8B-B14F-4D97-AF65-F5344CB8AC3E}">
        <p14:creationId xmlns:p14="http://schemas.microsoft.com/office/powerpoint/2010/main" val="15730244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622</TotalTime>
  <Words>1094</Words>
  <Application>Microsoft Office PowerPoint</Application>
  <PresentationFormat>Widescreen</PresentationFormat>
  <Paragraphs>96</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ＭＳ Ｐゴシック</vt:lpstr>
      <vt:lpstr>Arial</vt:lpstr>
      <vt:lpstr>Calibri</vt:lpstr>
      <vt:lpstr>Century Gothic</vt:lpstr>
      <vt:lpstr>Wingdings 3</vt:lpstr>
      <vt:lpstr>Ion Boardroom</vt:lpstr>
      <vt:lpstr>Clean Code</vt:lpstr>
      <vt:lpstr>Clean Code</vt:lpstr>
      <vt:lpstr>Emphasize on Writing Good Code</vt:lpstr>
      <vt:lpstr>Emphasize on Writing Good Code</vt:lpstr>
      <vt:lpstr>The Art of Clean Code?</vt:lpstr>
      <vt:lpstr>What is Clean Code??</vt:lpstr>
      <vt:lpstr>Beck Rules of Simple Code</vt:lpstr>
      <vt:lpstr>Who Cares About Clean Code ?</vt:lpstr>
      <vt:lpstr>PowerPoint Presentation</vt:lpstr>
      <vt:lpstr>PowerPoint Presentation</vt:lpstr>
      <vt:lpstr>How To Write Clean Code</vt:lpstr>
      <vt:lpstr>Meaningful Name-Introduction</vt:lpstr>
      <vt:lpstr>Rules For Creating Good Names </vt:lpstr>
      <vt:lpstr>Use Intention-Revealing Names</vt:lpstr>
      <vt:lpstr>Avoid Disinformation and Encodings </vt:lpstr>
      <vt:lpstr>Make Meaningful Distinctions </vt:lpstr>
      <vt:lpstr>Use Pronounceable Names </vt:lpstr>
      <vt:lpstr>Use Searchable Names</vt:lpstr>
      <vt:lpstr>Don’t Be Cute/Don’t Use Offensive Words</vt:lpstr>
      <vt:lpstr>Don’t Be Cute/Don’t Use Offensive Words</vt:lpstr>
      <vt:lpstr>Pick One Word per Concept</vt:lpstr>
      <vt:lpstr>Pick One Word per Concept </vt:lpstr>
      <vt:lpstr>PowerPoint Presentation</vt:lpstr>
      <vt:lpstr>Avoid Mental Mapping</vt:lpstr>
      <vt:lpstr>CameCasing ?</vt:lpstr>
      <vt:lpstr>CamelCasing ?</vt:lpstr>
      <vt:lpstr>CameCasing ?</vt:lpstr>
      <vt:lpstr>snake_case</vt:lpstr>
      <vt:lpstr>snake_case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PC</dc:creator>
  <cp:lastModifiedBy>Pc Planet</cp:lastModifiedBy>
  <cp:revision>53</cp:revision>
  <dcterms:created xsi:type="dcterms:W3CDTF">2021-10-25T11:57:15Z</dcterms:created>
  <dcterms:modified xsi:type="dcterms:W3CDTF">2023-03-08T11:12:02Z</dcterms:modified>
</cp:coreProperties>
</file>