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444"/>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E0012-5BC7-A14E-AC9B-55D0265FADCF}"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99ACB-ED4F-1B4E-80EA-30412485FBF5}" type="slidenum">
              <a:rPr lang="en-US" smtClean="0"/>
              <a:t>‹#›</a:t>
            </a:fld>
            <a:endParaRPr lang="en-US"/>
          </a:p>
        </p:txBody>
      </p:sp>
    </p:spTree>
    <p:extLst>
      <p:ext uri="{BB962C8B-B14F-4D97-AF65-F5344CB8AC3E}">
        <p14:creationId xmlns:p14="http://schemas.microsoft.com/office/powerpoint/2010/main" val="134965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obscure = </a:t>
            </a:r>
            <a:r>
              <a:rPr lang="en-US" dirty="0" smtClean="0"/>
              <a:t>not clearly expressed or easily understood.</a:t>
            </a:r>
            <a:endParaRPr lang="en-US" dirty="0"/>
          </a:p>
        </p:txBody>
      </p:sp>
      <p:sp>
        <p:nvSpPr>
          <p:cNvPr id="4" name="Slide Number Placeholder 3"/>
          <p:cNvSpPr>
            <a:spLocks noGrp="1"/>
          </p:cNvSpPr>
          <p:nvPr>
            <p:ph type="sldNum" sz="quarter" idx="10"/>
          </p:nvPr>
        </p:nvSpPr>
        <p:spPr/>
        <p:txBody>
          <a:bodyPr/>
          <a:lstStyle/>
          <a:p>
            <a:fld id="{52F99ACB-ED4F-1B4E-80EA-30412485FBF5}" type="slidenum">
              <a:rPr lang="en-US" smtClean="0"/>
              <a:t>9</a:t>
            </a:fld>
            <a:endParaRPr lang="en-US"/>
          </a:p>
        </p:txBody>
      </p:sp>
    </p:spTree>
    <p:extLst>
      <p:ext uri="{BB962C8B-B14F-4D97-AF65-F5344CB8AC3E}">
        <p14:creationId xmlns:p14="http://schemas.microsoft.com/office/powerpoint/2010/main" val="191806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trim</a:t>
            </a:r>
            <a:r>
              <a:rPr lang="en-US" sz="1200" b="0" i="0" kern="1200" dirty="0" smtClean="0">
                <a:solidFill>
                  <a:schemeClr val="tx1"/>
                </a:solidFill>
                <a:effectLst/>
                <a:latin typeface="+mn-lt"/>
                <a:ea typeface="+mn-ea"/>
                <a:cs typeface="+mn-cs"/>
              </a:rPr>
              <a:t>() method removes whitespace from both sides of a string. The </a:t>
            </a:r>
            <a:r>
              <a:rPr lang="en-US" sz="1200" b="1" i="0" kern="1200" dirty="0" smtClean="0">
                <a:solidFill>
                  <a:schemeClr val="tx1"/>
                </a:solidFill>
                <a:effectLst/>
                <a:latin typeface="+mn-lt"/>
                <a:ea typeface="+mn-ea"/>
                <a:cs typeface="+mn-cs"/>
              </a:rPr>
              <a:t>trim</a:t>
            </a:r>
            <a:r>
              <a:rPr lang="en-US" sz="1200" b="0" i="0" kern="1200" dirty="0" smtClean="0">
                <a:solidFill>
                  <a:schemeClr val="tx1"/>
                </a:solidFill>
                <a:effectLst/>
                <a:latin typeface="+mn-lt"/>
                <a:ea typeface="+mn-ea"/>
                <a:cs typeface="+mn-cs"/>
              </a:rPr>
              <a:t>() method does not change the original string</a:t>
            </a:r>
            <a:endParaRPr lang="en-US" dirty="0"/>
          </a:p>
        </p:txBody>
      </p:sp>
      <p:sp>
        <p:nvSpPr>
          <p:cNvPr id="4" name="Slide Number Placeholder 3"/>
          <p:cNvSpPr>
            <a:spLocks noGrp="1"/>
          </p:cNvSpPr>
          <p:nvPr>
            <p:ph type="sldNum" sz="quarter" idx="10"/>
          </p:nvPr>
        </p:nvSpPr>
        <p:spPr/>
        <p:txBody>
          <a:bodyPr/>
          <a:lstStyle/>
          <a:p>
            <a:fld id="{52F99ACB-ED4F-1B4E-80EA-30412485FBF5}" type="slidenum">
              <a:rPr lang="en-US" smtClean="0"/>
              <a:t>12</a:t>
            </a:fld>
            <a:endParaRPr lang="en-US"/>
          </a:p>
        </p:txBody>
      </p:sp>
    </p:spTree>
    <p:extLst>
      <p:ext uri="{BB962C8B-B14F-4D97-AF65-F5344CB8AC3E}">
        <p14:creationId xmlns:p14="http://schemas.microsoft.com/office/powerpoint/2010/main" val="16485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redundant= </a:t>
            </a:r>
            <a:r>
              <a:rPr lang="en-US" dirty="0" err="1" smtClean="0"/>
              <a:t>بے</a:t>
            </a:r>
            <a:r>
              <a:rPr lang="en-US" dirty="0" smtClean="0"/>
              <a:t> </a:t>
            </a:r>
            <a:r>
              <a:rPr lang="en-US" dirty="0" err="1" smtClean="0"/>
              <a:t>کار</a:t>
            </a:r>
            <a:r>
              <a:rPr lang="en-US" dirty="0" smtClean="0"/>
              <a:t>=</a:t>
            </a:r>
            <a:r>
              <a:rPr lang="en-US" sz="1200" b="0" i="0" kern="1200" dirty="0" smtClean="0">
                <a:solidFill>
                  <a:schemeClr val="tx1"/>
                </a:solidFill>
                <a:effectLst/>
                <a:latin typeface="+mn-lt"/>
                <a:ea typeface="+mn-ea"/>
                <a:cs typeface="+mn-cs"/>
              </a:rPr>
              <a:t>not or no longer needed or useful</a:t>
            </a:r>
            <a:endParaRPr lang="en-US" dirty="0"/>
          </a:p>
        </p:txBody>
      </p:sp>
      <p:sp>
        <p:nvSpPr>
          <p:cNvPr id="4" name="Slide Number Placeholder 3"/>
          <p:cNvSpPr>
            <a:spLocks noGrp="1"/>
          </p:cNvSpPr>
          <p:nvPr>
            <p:ph type="sldNum" sz="quarter" idx="10"/>
          </p:nvPr>
        </p:nvSpPr>
        <p:spPr/>
        <p:txBody>
          <a:bodyPr/>
          <a:lstStyle/>
          <a:p>
            <a:fld id="{52F99ACB-ED4F-1B4E-80EA-30412485FBF5}" type="slidenum">
              <a:rPr lang="en-US" smtClean="0"/>
              <a:t>15</a:t>
            </a:fld>
            <a:endParaRPr lang="en-US"/>
          </a:p>
        </p:txBody>
      </p:sp>
    </p:spTree>
    <p:extLst>
      <p:ext uri="{BB962C8B-B14F-4D97-AF65-F5344CB8AC3E}">
        <p14:creationId xmlns:p14="http://schemas.microsoft.com/office/powerpoint/2010/main" val="1384405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89374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5D924-2CAC-4EAE-8082-7D6AB8343EAA}"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312458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4285362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781101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362196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95D924-2CAC-4EAE-8082-7D6AB8343EAA}"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757544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95D924-2CAC-4EAE-8082-7D6AB8343EAA}" type="datetimeFigureOut">
              <a:rPr lang="en-US" smtClean="0"/>
              <a:t>3/9/2023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3396755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067795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320240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133520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95D924-2CAC-4EAE-8082-7D6AB8343EAA}"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319832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95D924-2CAC-4EAE-8082-7D6AB8343EAA}"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93911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95D924-2CAC-4EAE-8082-7D6AB8343EAA}"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157838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95D924-2CAC-4EAE-8082-7D6AB8343EAA}"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153524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5D924-2CAC-4EAE-8082-7D6AB8343EAA}"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06221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5D924-2CAC-4EAE-8082-7D6AB8343EAA}"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262146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95D924-2CAC-4EAE-8082-7D6AB8343EAA}"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EC0B66F-1F98-4F3E-B5DE-3D924A27F080}" type="slidenum">
              <a:rPr lang="en-US" smtClean="0"/>
              <a:t>‹#›</a:t>
            </a:fld>
            <a:endParaRPr lang="en-US"/>
          </a:p>
        </p:txBody>
      </p:sp>
    </p:spTree>
    <p:extLst>
      <p:ext uri="{BB962C8B-B14F-4D97-AF65-F5344CB8AC3E}">
        <p14:creationId xmlns:p14="http://schemas.microsoft.com/office/powerpoint/2010/main" val="9144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95D924-2CAC-4EAE-8082-7D6AB8343EAA}" type="datetimeFigureOut">
              <a:rPr lang="en-US" smtClean="0"/>
              <a:t>3/9/2023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EC0B66F-1F98-4F3E-B5DE-3D924A27F080}" type="slidenum">
              <a:rPr lang="en-US" smtClean="0"/>
              <a:t>‹#›</a:t>
            </a:fld>
            <a:endParaRPr lang="en-US"/>
          </a:p>
        </p:txBody>
      </p:sp>
    </p:spTree>
    <p:extLst>
      <p:ext uri="{BB962C8B-B14F-4D97-AF65-F5344CB8AC3E}">
        <p14:creationId xmlns:p14="http://schemas.microsoft.com/office/powerpoint/2010/main" val="2830145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Comments</a:t>
            </a:r>
            <a:endParaRPr lang="en-US" dirty="0"/>
          </a:p>
        </p:txBody>
      </p:sp>
      <p:sp>
        <p:nvSpPr>
          <p:cNvPr id="3" name="Subtitle 2"/>
          <p:cNvSpPr>
            <a:spLocks noGrp="1"/>
          </p:cNvSpPr>
          <p:nvPr>
            <p:ph type="subTitle" idx="1"/>
          </p:nvPr>
        </p:nvSpPr>
        <p:spPr/>
        <p:txBody>
          <a:bodyPr/>
          <a:lstStyle/>
          <a:p>
            <a:r>
              <a:rPr lang="en-US" smtClean="0"/>
              <a:t>Clean CODE-CHAPTER 4</a:t>
            </a:r>
            <a:endParaRPr lang="en-US"/>
          </a:p>
        </p:txBody>
      </p:sp>
    </p:spTree>
    <p:extLst>
      <p:ext uri="{BB962C8B-B14F-4D97-AF65-F5344CB8AC3E}">
        <p14:creationId xmlns:p14="http://schemas.microsoft.com/office/powerpoint/2010/main" val="163608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a:xfrm>
            <a:off x="1154954" y="2603500"/>
            <a:ext cx="5874495" cy="3416300"/>
          </a:xfrm>
        </p:spPr>
        <p:txBody>
          <a:bodyPr>
            <a:normAutofit/>
          </a:bodyPr>
          <a:lstStyle/>
          <a:p>
            <a:pPr>
              <a:lnSpc>
                <a:spcPct val="200000"/>
              </a:lnSpc>
            </a:pPr>
            <a:r>
              <a:rPr lang="en-US" dirty="0"/>
              <a:t>Sometimes it is useful to warn other </a:t>
            </a:r>
            <a:r>
              <a:rPr lang="en-US" dirty="0" smtClean="0"/>
              <a:t>programmers </a:t>
            </a:r>
            <a:r>
              <a:rPr lang="en-US" dirty="0"/>
              <a:t>about certain consequences</a:t>
            </a:r>
            <a:r>
              <a:rPr lang="en-US" dirty="0" smtClean="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9449" y="2603500"/>
            <a:ext cx="4526609" cy="4106969"/>
          </a:xfrm>
          <a:prstGeom prst="rect">
            <a:avLst/>
          </a:prstGeom>
        </p:spPr>
      </p:pic>
      <p:sp>
        <p:nvSpPr>
          <p:cNvPr id="4" name="Rectangle 3"/>
          <p:cNvSpPr/>
          <p:nvPr/>
        </p:nvSpPr>
        <p:spPr>
          <a:xfrm>
            <a:off x="7311344" y="3555223"/>
            <a:ext cx="4018644" cy="445277"/>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75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Comments</a:t>
            </a:r>
            <a:endParaRPr lang="en-US" dirty="0"/>
          </a:p>
        </p:txBody>
      </p:sp>
      <p:sp>
        <p:nvSpPr>
          <p:cNvPr id="3" name="Content Placeholder 2"/>
          <p:cNvSpPr>
            <a:spLocks noGrp="1"/>
          </p:cNvSpPr>
          <p:nvPr>
            <p:ph idx="1"/>
          </p:nvPr>
        </p:nvSpPr>
        <p:spPr>
          <a:xfrm>
            <a:off x="869204" y="2417762"/>
            <a:ext cx="5317283" cy="3416300"/>
          </a:xfrm>
        </p:spPr>
        <p:txBody>
          <a:bodyPr/>
          <a:lstStyle/>
          <a:p>
            <a:pPr>
              <a:lnSpc>
                <a:spcPct val="200000"/>
              </a:lnSpc>
            </a:pPr>
            <a:r>
              <a:rPr lang="en-US" dirty="0"/>
              <a:t>It is sometimes reasonable to leave “To do” notes in the form of //TODO comments.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487" y="2417762"/>
            <a:ext cx="5803885" cy="3933476"/>
          </a:xfrm>
          <a:prstGeom prst="rect">
            <a:avLst/>
          </a:prstGeom>
        </p:spPr>
      </p:pic>
      <p:sp>
        <p:nvSpPr>
          <p:cNvPr id="5" name="Rectangle 4"/>
          <p:cNvSpPr/>
          <p:nvPr/>
        </p:nvSpPr>
        <p:spPr>
          <a:xfrm>
            <a:off x="6296932" y="2526523"/>
            <a:ext cx="5418818" cy="445277"/>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12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Amplification</a:t>
            </a:r>
            <a:r>
              <a:rPr lang="en-US" b="1" dirty="0"/>
              <a:t/>
            </a:r>
            <a:br>
              <a:rPr lang="en-US" b="1" dirty="0"/>
            </a:br>
            <a:endParaRPr lang="en-US" dirty="0"/>
          </a:p>
        </p:txBody>
      </p:sp>
      <p:sp>
        <p:nvSpPr>
          <p:cNvPr id="3" name="Content Placeholder 2"/>
          <p:cNvSpPr>
            <a:spLocks noGrp="1"/>
          </p:cNvSpPr>
          <p:nvPr>
            <p:ph idx="1"/>
          </p:nvPr>
        </p:nvSpPr>
        <p:spPr>
          <a:xfrm>
            <a:off x="440579" y="2346325"/>
            <a:ext cx="10965608" cy="3416300"/>
          </a:xfrm>
        </p:spPr>
        <p:txBody>
          <a:bodyPr/>
          <a:lstStyle/>
          <a:p>
            <a:pPr>
              <a:lnSpc>
                <a:spcPct val="200000"/>
              </a:lnSpc>
            </a:pPr>
            <a:r>
              <a:rPr lang="en-US" dirty="0"/>
              <a:t>A comment may be used to amplify the importance of something that may otherwise seem not important</a:t>
            </a:r>
            <a:r>
              <a:rPr lang="en-US" dirty="0" smtClean="0"/>
              <a: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287" y="4054475"/>
            <a:ext cx="10638900" cy="2127780"/>
          </a:xfrm>
          <a:prstGeom prst="rect">
            <a:avLst/>
          </a:prstGeom>
        </p:spPr>
      </p:pic>
      <p:sp>
        <p:nvSpPr>
          <p:cNvPr id="5" name="Rectangle 4"/>
          <p:cNvSpPr/>
          <p:nvPr/>
        </p:nvSpPr>
        <p:spPr>
          <a:xfrm>
            <a:off x="924831" y="4673088"/>
            <a:ext cx="9919381" cy="613287"/>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52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Comments</a:t>
            </a:r>
            <a:endParaRPr lang="en-US" dirty="0"/>
          </a:p>
        </p:txBody>
      </p:sp>
      <p:sp>
        <p:nvSpPr>
          <p:cNvPr id="3" name="Content Placeholder 2"/>
          <p:cNvSpPr>
            <a:spLocks noGrp="1"/>
          </p:cNvSpPr>
          <p:nvPr>
            <p:ph idx="1"/>
          </p:nvPr>
        </p:nvSpPr>
        <p:spPr>
          <a:xfrm>
            <a:off x="1154954" y="2603500"/>
            <a:ext cx="9646396" cy="3416300"/>
          </a:xfrm>
        </p:spPr>
        <p:txBody>
          <a:bodyPr/>
          <a:lstStyle/>
          <a:p>
            <a:r>
              <a:rPr lang="en-US" dirty="0"/>
              <a:t>Most comments fall into this category. Usually they are crutches or excuses for poor code or justifications for insufficient </a:t>
            </a:r>
            <a:r>
              <a:rPr lang="en-US" dirty="0" smtClean="0"/>
              <a:t>decisions.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288" y="3322303"/>
            <a:ext cx="6815979" cy="3506061"/>
          </a:xfrm>
          <a:prstGeom prst="rect">
            <a:avLst/>
          </a:prstGeom>
        </p:spPr>
      </p:pic>
      <p:sp>
        <p:nvSpPr>
          <p:cNvPr id="6" name="Rectangle 5"/>
          <p:cNvSpPr/>
          <p:nvPr/>
        </p:nvSpPr>
        <p:spPr>
          <a:xfrm>
            <a:off x="924831" y="3771900"/>
            <a:ext cx="9919381" cy="2986088"/>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44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504" y="1016531"/>
            <a:ext cx="8761413" cy="706964"/>
          </a:xfrm>
        </p:spPr>
        <p:txBody>
          <a:bodyPr/>
          <a:lstStyle/>
          <a:p>
            <a:r>
              <a:rPr lang="en-US" dirty="0">
                <a:solidFill>
                  <a:schemeClr val="bg1"/>
                </a:solidFill>
              </a:rPr>
              <a:t>Mumbling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474562" y="2372811"/>
            <a:ext cx="10845479" cy="4143736"/>
          </a:xfrm>
        </p:spPr>
        <p:txBody>
          <a:bodyPr>
            <a:normAutofit fontScale="92500" lnSpcReduction="20000"/>
          </a:bodyPr>
          <a:lstStyle/>
          <a:p>
            <a:r>
              <a:rPr lang="en-US" sz="2000" dirty="0"/>
              <a:t>Comment that means something to the authors but hard incomprehensible for </a:t>
            </a:r>
            <a:r>
              <a:rPr lang="en-US" sz="2000" dirty="0" smtClean="0"/>
              <a:t>others.</a:t>
            </a:r>
            <a:endParaRPr lang="en-US" sz="2200" dirty="0" smtClean="0"/>
          </a:p>
          <a:p>
            <a:pPr marL="0" indent="0">
              <a:buNone/>
            </a:pPr>
            <a:r>
              <a:rPr lang="en-US" dirty="0" smtClean="0"/>
              <a:t>public void </a:t>
            </a:r>
            <a:r>
              <a:rPr lang="en-US" dirty="0" err="1" smtClean="0"/>
              <a:t>loadProperties</a:t>
            </a:r>
            <a:r>
              <a:rPr lang="en-US" dirty="0" smtClean="0"/>
              <a:t>() {</a:t>
            </a:r>
          </a:p>
          <a:p>
            <a:pPr marL="0" indent="0">
              <a:buNone/>
            </a:pPr>
            <a:endParaRPr lang="en-US" dirty="0" smtClean="0"/>
          </a:p>
          <a:p>
            <a:pPr marL="0" indent="0">
              <a:buNone/>
            </a:pPr>
            <a:r>
              <a:rPr lang="en-US" dirty="0" smtClean="0"/>
              <a:t>  try {</a:t>
            </a:r>
          </a:p>
          <a:p>
            <a:pPr marL="0" indent="0">
              <a:buNone/>
            </a:pPr>
            <a:r>
              <a:rPr lang="en-US" dirty="0" smtClean="0"/>
              <a:t>    String </a:t>
            </a:r>
            <a:r>
              <a:rPr lang="en-US" dirty="0" err="1" smtClean="0"/>
              <a:t>propertiesPath</a:t>
            </a:r>
            <a:r>
              <a:rPr lang="en-US" dirty="0" smtClean="0"/>
              <a:t> = </a:t>
            </a:r>
            <a:r>
              <a:rPr lang="en-US" dirty="0" err="1" smtClean="0"/>
              <a:t>propertiesLocation</a:t>
            </a:r>
            <a:r>
              <a:rPr lang="en-US" dirty="0" smtClean="0"/>
              <a:t> + "/" + PROPERTIES_FILE;</a:t>
            </a:r>
          </a:p>
          <a:p>
            <a:pPr marL="0" indent="0">
              <a:buNone/>
            </a:pPr>
            <a:r>
              <a:rPr lang="en-US" dirty="0" smtClean="0"/>
              <a:t>    </a:t>
            </a:r>
            <a:r>
              <a:rPr lang="en-US" dirty="0" err="1" smtClean="0"/>
              <a:t>FileInputStream</a:t>
            </a:r>
            <a:r>
              <a:rPr lang="en-US" dirty="0" smtClean="0"/>
              <a:t> </a:t>
            </a:r>
            <a:r>
              <a:rPr lang="en-US" dirty="0" err="1" smtClean="0"/>
              <a:t>propertiesStream</a:t>
            </a:r>
            <a:r>
              <a:rPr lang="en-US" dirty="0" smtClean="0"/>
              <a:t> = new </a:t>
            </a:r>
            <a:r>
              <a:rPr lang="en-US" dirty="0" err="1" smtClean="0"/>
              <a:t>FileInputStream</a:t>
            </a:r>
            <a:r>
              <a:rPr lang="en-US" dirty="0" smtClean="0"/>
              <a:t>(</a:t>
            </a:r>
            <a:r>
              <a:rPr lang="en-US" dirty="0" err="1" smtClean="0"/>
              <a:t>propertiesPath</a:t>
            </a:r>
            <a:r>
              <a:rPr lang="en-US" dirty="0" smtClean="0"/>
              <a:t>);</a:t>
            </a:r>
          </a:p>
          <a:p>
            <a:pPr marL="0" indent="0">
              <a:buNone/>
            </a:pPr>
            <a:r>
              <a:rPr lang="en-US" dirty="0" smtClean="0"/>
              <a:t>    </a:t>
            </a:r>
            <a:r>
              <a:rPr lang="en-US" dirty="0" err="1" smtClean="0"/>
              <a:t>loadedProperties.load</a:t>
            </a:r>
            <a:r>
              <a:rPr lang="en-US" dirty="0" smtClean="0"/>
              <a:t>(</a:t>
            </a:r>
            <a:r>
              <a:rPr lang="en-US" dirty="0" err="1" smtClean="0"/>
              <a:t>propertiesStream</a:t>
            </a:r>
            <a:r>
              <a:rPr lang="en-US" dirty="0" smtClean="0"/>
              <a:t>);</a:t>
            </a:r>
          </a:p>
          <a:p>
            <a:pPr marL="0" indent="0">
              <a:buNone/>
            </a:pPr>
            <a:r>
              <a:rPr lang="en-US" dirty="0" smtClean="0"/>
              <a:t>  }</a:t>
            </a:r>
          </a:p>
          <a:p>
            <a:pPr marL="0" indent="0">
              <a:buNone/>
            </a:pPr>
            <a:r>
              <a:rPr lang="en-US" dirty="0" smtClean="0"/>
              <a:t>  catch(</a:t>
            </a:r>
            <a:r>
              <a:rPr lang="en-US" dirty="0" err="1" smtClean="0"/>
              <a:t>IOException</a:t>
            </a:r>
            <a:r>
              <a:rPr lang="en-US" dirty="0" smtClean="0"/>
              <a:t> e) {</a:t>
            </a:r>
          </a:p>
          <a:p>
            <a:pPr marL="0" indent="0">
              <a:buNone/>
            </a:pPr>
            <a:r>
              <a:rPr lang="en-US" dirty="0" smtClean="0"/>
              <a:t>    // No properties files means all defaults are loaded</a:t>
            </a:r>
          </a:p>
          <a:p>
            <a:pPr marL="0" indent="0">
              <a:buNone/>
            </a:pPr>
            <a:r>
              <a:rPr lang="en-US" dirty="0" smtClean="0"/>
              <a:t>  }</a:t>
            </a:r>
          </a:p>
          <a:p>
            <a:pPr marL="0" indent="0">
              <a:buNone/>
            </a:pPr>
            <a:r>
              <a:rPr lang="en-US" dirty="0" smtClean="0"/>
              <a:t>}</a:t>
            </a:r>
            <a:endParaRPr lang="en-US" dirty="0"/>
          </a:p>
        </p:txBody>
      </p:sp>
      <p:sp>
        <p:nvSpPr>
          <p:cNvPr id="4" name="Rectangle 3"/>
          <p:cNvSpPr/>
          <p:nvPr/>
        </p:nvSpPr>
        <p:spPr>
          <a:xfrm>
            <a:off x="614362" y="5372100"/>
            <a:ext cx="5872163" cy="357188"/>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57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Comments</a:t>
            </a:r>
            <a:endParaRPr lang="en-US" dirty="0"/>
          </a:p>
        </p:txBody>
      </p:sp>
      <p:sp>
        <p:nvSpPr>
          <p:cNvPr id="3" name="Content Placeholder 2"/>
          <p:cNvSpPr>
            <a:spLocks noGrp="1"/>
          </p:cNvSpPr>
          <p:nvPr>
            <p:ph idx="1"/>
          </p:nvPr>
        </p:nvSpPr>
        <p:spPr>
          <a:xfrm>
            <a:off x="604933" y="2147223"/>
            <a:ext cx="8825659" cy="3416300"/>
          </a:xfrm>
        </p:spPr>
        <p:txBody>
          <a:bodyPr/>
          <a:lstStyle/>
          <a:p>
            <a:pPr>
              <a:lnSpc>
                <a:spcPct val="200000"/>
              </a:lnSpc>
            </a:pPr>
            <a:r>
              <a:rPr lang="en-US" dirty="0"/>
              <a:t>What purpose does this comment </a:t>
            </a:r>
            <a:r>
              <a:rPr lang="en-US" dirty="0" smtClean="0"/>
              <a:t>serve.</a:t>
            </a:r>
          </a:p>
          <a:p>
            <a:pPr>
              <a:lnSpc>
                <a:spcPct val="200000"/>
              </a:lnSpc>
            </a:pPr>
            <a:r>
              <a:rPr lang="en-US" dirty="0" smtClean="0"/>
              <a:t>It’s </a:t>
            </a:r>
            <a:r>
              <a:rPr lang="en-US" dirty="0"/>
              <a:t>certainly not more informative than the code. </a:t>
            </a:r>
            <a:endParaRPr lang="en-US" dirty="0" smtClean="0"/>
          </a:p>
          <a:p>
            <a:pPr>
              <a:lnSpc>
                <a:spcPct val="200000"/>
              </a:lnSpc>
            </a:pPr>
            <a:r>
              <a:rPr lang="en-US" dirty="0" smtClean="0"/>
              <a:t>It </a:t>
            </a:r>
            <a:r>
              <a:rPr lang="en-US" dirty="0"/>
              <a:t>does not justify the code, or provide </a:t>
            </a:r>
            <a:r>
              <a:rPr lang="en-US" dirty="0" smtClean="0"/>
              <a:t>intent.</a:t>
            </a:r>
          </a:p>
          <a:p>
            <a:pPr>
              <a:lnSpc>
                <a:spcPct val="200000"/>
              </a:lnSpc>
            </a:pPr>
            <a:r>
              <a:rPr lang="en-US" dirty="0" smtClean="0"/>
              <a:t>It </a:t>
            </a:r>
            <a:r>
              <a:rPr lang="en-US" dirty="0"/>
              <a:t>is not easier to read than the code. Indeed, it is less precise than the </a:t>
            </a:r>
            <a:r>
              <a:rPr lang="en-US" dirty="0" smtClean="0"/>
              <a:t>code.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038" y="5563523"/>
            <a:ext cx="7589837" cy="1294477"/>
          </a:xfrm>
          <a:prstGeom prst="rect">
            <a:avLst/>
          </a:prstGeom>
        </p:spPr>
      </p:pic>
      <p:sp>
        <p:nvSpPr>
          <p:cNvPr id="5" name="Rectangle 4"/>
          <p:cNvSpPr/>
          <p:nvPr/>
        </p:nvSpPr>
        <p:spPr>
          <a:xfrm>
            <a:off x="2714625" y="5400675"/>
            <a:ext cx="5729288" cy="1116729"/>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8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a:lnSpc>
                <a:spcPct val="150000"/>
              </a:lnSpc>
            </a:pPr>
            <a:r>
              <a:rPr lang="en-US" dirty="0"/>
              <a:t>Nothing can be quite so helpful as a well-placed comment. </a:t>
            </a:r>
            <a:endParaRPr lang="en-US" dirty="0" smtClean="0"/>
          </a:p>
          <a:p>
            <a:pPr>
              <a:lnSpc>
                <a:spcPct val="150000"/>
              </a:lnSpc>
            </a:pPr>
            <a:r>
              <a:rPr lang="en-US" dirty="0" smtClean="0"/>
              <a:t>Nothing </a:t>
            </a:r>
            <a:r>
              <a:rPr lang="en-US" dirty="0"/>
              <a:t>can be quite so damaging as an old comment that propagates lies and misinformation.</a:t>
            </a:r>
          </a:p>
          <a:p>
            <a:pPr>
              <a:lnSpc>
                <a:spcPct val="150000"/>
              </a:lnSpc>
            </a:pPr>
            <a:r>
              <a:rPr lang="en-US" dirty="0"/>
              <a:t>If our programming languages were expressive enough, or if we had the talent to subtly wield those languages to express our intent, we would not need comments very much—perhaps not at all.</a:t>
            </a:r>
          </a:p>
          <a:p>
            <a:endParaRPr lang="en-US" dirty="0"/>
          </a:p>
        </p:txBody>
      </p:sp>
    </p:spTree>
    <p:extLst>
      <p:ext uri="{BB962C8B-B14F-4D97-AF65-F5344CB8AC3E}">
        <p14:creationId xmlns:p14="http://schemas.microsoft.com/office/powerpoint/2010/main" val="180298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38" y="1316572"/>
            <a:ext cx="8761413" cy="706964"/>
          </a:xfrm>
        </p:spPr>
        <p:txBody>
          <a:bodyPr/>
          <a:lstStyle/>
          <a:p>
            <a:r>
              <a:rPr lang="en-US" sz="3200" dirty="0" smtClean="0"/>
              <a:t>Comments Do Not Make Up for Bad Code</a:t>
            </a:r>
            <a:br>
              <a:rPr lang="en-US" sz="3200" dirty="0" smtClean="0"/>
            </a:br>
            <a:endParaRPr lang="en-US" sz="3200" dirty="0"/>
          </a:p>
        </p:txBody>
      </p:sp>
      <p:sp>
        <p:nvSpPr>
          <p:cNvPr id="3" name="Content Placeholder 2"/>
          <p:cNvSpPr>
            <a:spLocks noGrp="1"/>
          </p:cNvSpPr>
          <p:nvPr>
            <p:ph idx="1"/>
          </p:nvPr>
        </p:nvSpPr>
        <p:spPr/>
        <p:txBody>
          <a:bodyPr/>
          <a:lstStyle/>
          <a:p>
            <a:pPr>
              <a:lnSpc>
                <a:spcPct val="200000"/>
              </a:lnSpc>
            </a:pPr>
            <a:r>
              <a:rPr lang="en-US" dirty="0" smtClean="0"/>
              <a:t>Clear </a:t>
            </a:r>
            <a:r>
              <a:rPr lang="en-US" dirty="0"/>
              <a:t>and expressive code with few comments is far superior to </a:t>
            </a:r>
            <a:r>
              <a:rPr lang="en-US" dirty="0" smtClean="0"/>
              <a:t>untidy </a:t>
            </a:r>
            <a:r>
              <a:rPr lang="en-US" dirty="0"/>
              <a:t>and complex code with lots of comments. </a:t>
            </a:r>
            <a:endParaRPr lang="en-US" dirty="0" smtClean="0"/>
          </a:p>
          <a:p>
            <a:pPr>
              <a:lnSpc>
                <a:spcPct val="200000"/>
              </a:lnSpc>
            </a:pPr>
            <a:r>
              <a:rPr lang="en-US" dirty="0" smtClean="0"/>
              <a:t>Rather </a:t>
            </a:r>
            <a:r>
              <a:rPr lang="en-US" dirty="0"/>
              <a:t>than spend your time writing the comments that explain the mess you’ve made, spend it cleaning that mess.</a:t>
            </a:r>
          </a:p>
          <a:p>
            <a:endParaRPr lang="en-US" dirty="0"/>
          </a:p>
        </p:txBody>
      </p:sp>
    </p:spTree>
    <p:extLst>
      <p:ext uri="{BB962C8B-B14F-4D97-AF65-F5344CB8AC3E}">
        <p14:creationId xmlns:p14="http://schemas.microsoft.com/office/powerpoint/2010/main" val="166510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46729" y="1173693"/>
            <a:ext cx="8761413" cy="706964"/>
          </a:xfrm>
        </p:spPr>
        <p:txBody>
          <a:bodyPr/>
          <a:lstStyle/>
          <a:p>
            <a:r>
              <a:rPr lang="en-US" sz="3200" dirty="0" smtClean="0"/>
              <a:t>Comments Do Not Make Up for Bad Code</a:t>
            </a:r>
            <a:br>
              <a:rPr lang="en-US" sz="3200" dirty="0" smtClean="0"/>
            </a:br>
            <a:endParaRPr lang="en-US" sz="3200" dirty="0"/>
          </a:p>
        </p:txBody>
      </p:sp>
      <p:sp>
        <p:nvSpPr>
          <p:cNvPr id="4" name="Content Placeholder 2"/>
          <p:cNvSpPr txBox="1">
            <a:spLocks/>
          </p:cNvSpPr>
          <p:nvPr/>
        </p:nvSpPr>
        <p:spPr>
          <a:xfrm>
            <a:off x="889604" y="2846388"/>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i="1" dirty="0" smtClean="0"/>
              <a:t>//check to see if the employee is eligible for full benefits</a:t>
            </a:r>
          </a:p>
          <a:p>
            <a:pPr marL="0" indent="0">
              <a:buNone/>
            </a:pPr>
            <a:r>
              <a:rPr lang="en-US" i="1" dirty="0" smtClean="0"/>
              <a:t>If ((</a:t>
            </a:r>
            <a:r>
              <a:rPr lang="en-US" i="1" dirty="0" err="1" smtClean="0"/>
              <a:t>employee.scale</a:t>
            </a:r>
            <a:r>
              <a:rPr lang="en-US" i="1" dirty="0" smtClean="0"/>
              <a:t>&gt;bps17 </a:t>
            </a:r>
            <a:r>
              <a:rPr lang="en-US" i="1" dirty="0"/>
              <a:t>&amp; </a:t>
            </a:r>
            <a:r>
              <a:rPr lang="en-US" i="1" dirty="0" err="1" smtClean="0"/>
              <a:t>work.service</a:t>
            </a:r>
            <a:r>
              <a:rPr lang="en-US" i="1" dirty="0" smtClean="0"/>
              <a:t>&gt;18_years) &amp;&amp; (</a:t>
            </a:r>
            <a:r>
              <a:rPr lang="en-US" i="1" dirty="0" err="1" smtClean="0"/>
              <a:t>employee.age</a:t>
            </a:r>
            <a:r>
              <a:rPr lang="en-US" i="1" dirty="0" smtClean="0"/>
              <a:t>&gt;65))</a:t>
            </a:r>
          </a:p>
          <a:p>
            <a:pPr marL="0" indent="0">
              <a:buNone/>
            </a:pPr>
            <a:endParaRPr lang="en-US" i="1" dirty="0" smtClean="0"/>
          </a:p>
          <a:p>
            <a:pPr marL="0" indent="0">
              <a:buNone/>
            </a:pPr>
            <a:r>
              <a:rPr lang="en-US" i="1" dirty="0" smtClean="0"/>
              <a:t>or this</a:t>
            </a:r>
          </a:p>
          <a:p>
            <a:pPr marL="0" indent="0">
              <a:buNone/>
            </a:pPr>
            <a:endParaRPr lang="en-US" i="1" dirty="0"/>
          </a:p>
          <a:p>
            <a:pPr marL="0" indent="0">
              <a:buNone/>
            </a:pPr>
            <a:r>
              <a:rPr lang="en-US" i="1" dirty="0" smtClean="0"/>
              <a:t>If (</a:t>
            </a:r>
            <a:r>
              <a:rPr lang="en-US" i="1" dirty="0" err="1" smtClean="0"/>
              <a:t>employee.isEligbleForFullBenefits</a:t>
            </a:r>
            <a:r>
              <a:rPr lang="en-US" i="1" dirty="0" smtClean="0"/>
              <a:t>))) </a:t>
            </a:r>
            <a:endParaRPr lang="en-US" i="1" dirty="0"/>
          </a:p>
        </p:txBody>
      </p:sp>
    </p:spTree>
    <p:extLst>
      <p:ext uri="{BB962C8B-B14F-4D97-AF65-F5344CB8AC3E}">
        <p14:creationId xmlns:p14="http://schemas.microsoft.com/office/powerpoint/2010/main" val="31245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Comments</a:t>
            </a:r>
            <a:br>
              <a:rPr lang="en-US" dirty="0"/>
            </a:b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a:t>Some comments are necessary or beneficial. </a:t>
            </a:r>
            <a:endParaRPr lang="en-US" sz="2000" dirty="0" smtClean="0"/>
          </a:p>
          <a:p>
            <a:pPr>
              <a:lnSpc>
                <a:spcPct val="200000"/>
              </a:lnSpc>
            </a:pPr>
            <a:r>
              <a:rPr lang="en-US" sz="2000" dirty="0" smtClean="0"/>
              <a:t>However </a:t>
            </a:r>
            <a:r>
              <a:rPr lang="en-US" sz="2000" dirty="0"/>
              <a:t>the only truly good comment is the comment you found a way not to write.</a:t>
            </a:r>
          </a:p>
        </p:txBody>
      </p:sp>
    </p:spTree>
    <p:extLst>
      <p:ext uri="{BB962C8B-B14F-4D97-AF65-F5344CB8AC3E}">
        <p14:creationId xmlns:p14="http://schemas.microsoft.com/office/powerpoint/2010/main" val="426925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Comments</a:t>
            </a:r>
            <a:br>
              <a:rPr lang="en-US" dirty="0" smtClean="0"/>
            </a:br>
            <a:endParaRPr lang="en-US" dirty="0"/>
          </a:p>
        </p:txBody>
      </p:sp>
      <p:sp>
        <p:nvSpPr>
          <p:cNvPr id="3" name="Content Placeholder 2"/>
          <p:cNvSpPr>
            <a:spLocks noGrp="1"/>
          </p:cNvSpPr>
          <p:nvPr>
            <p:ph idx="1"/>
          </p:nvPr>
        </p:nvSpPr>
        <p:spPr>
          <a:xfrm>
            <a:off x="1090708" y="2340742"/>
            <a:ext cx="8825659" cy="3416300"/>
          </a:xfrm>
        </p:spPr>
        <p:txBody>
          <a:bodyPr/>
          <a:lstStyle/>
          <a:p>
            <a:pPr>
              <a:lnSpc>
                <a:spcPct val="200000"/>
              </a:lnSpc>
            </a:pPr>
            <a:r>
              <a:rPr lang="en-US" dirty="0" smtClean="0"/>
              <a:t>Sometimes </a:t>
            </a:r>
            <a:r>
              <a:rPr lang="en-US" dirty="0"/>
              <a:t>our corporate coding standards force us to write certain comments for legal reasons. </a:t>
            </a:r>
            <a:endParaRPr lang="en-US" dirty="0" smtClean="0"/>
          </a:p>
          <a:p>
            <a:pPr>
              <a:lnSpc>
                <a:spcPct val="200000"/>
              </a:lnSpc>
            </a:pPr>
            <a:r>
              <a:rPr lang="en-US" dirty="0" smtClean="0"/>
              <a:t>For </a:t>
            </a:r>
            <a:r>
              <a:rPr lang="en-US" dirty="0"/>
              <a:t>example, copyright and authorship statements are necessary and reasonable things to put into a comment at the start of each source file.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327" y="4792279"/>
            <a:ext cx="5448300" cy="1495425"/>
          </a:xfrm>
          <a:prstGeom prst="rect">
            <a:avLst/>
          </a:prstGeom>
        </p:spPr>
      </p:pic>
    </p:spTree>
    <p:extLst>
      <p:ext uri="{BB962C8B-B14F-4D97-AF65-F5344CB8AC3E}">
        <p14:creationId xmlns:p14="http://schemas.microsoft.com/office/powerpoint/2010/main" val="243409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629" y="816505"/>
            <a:ext cx="8761413" cy="706964"/>
          </a:xfrm>
        </p:spPr>
        <p:txBody>
          <a:bodyPr/>
          <a:lstStyle/>
          <a:p>
            <a:r>
              <a:rPr lang="en-US" dirty="0" smtClean="0"/>
              <a:t>Informative Comments</a:t>
            </a:r>
            <a:endParaRPr lang="en-US" dirty="0"/>
          </a:p>
        </p:txBody>
      </p:sp>
      <p:sp>
        <p:nvSpPr>
          <p:cNvPr id="3" name="Content Placeholder 2"/>
          <p:cNvSpPr>
            <a:spLocks noGrp="1"/>
          </p:cNvSpPr>
          <p:nvPr>
            <p:ph idx="1"/>
          </p:nvPr>
        </p:nvSpPr>
        <p:spPr/>
        <p:txBody>
          <a:bodyPr/>
          <a:lstStyle/>
          <a:p>
            <a:pPr>
              <a:lnSpc>
                <a:spcPct val="200000"/>
              </a:lnSpc>
            </a:pPr>
            <a:r>
              <a:rPr lang="en-US" dirty="0"/>
              <a:t>It is sometimes useful to provide basic information with a comment.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016" y="3332062"/>
            <a:ext cx="10287000" cy="2959100"/>
          </a:xfrm>
          <a:prstGeom prst="rect">
            <a:avLst/>
          </a:prstGeom>
        </p:spPr>
      </p:pic>
    </p:spTree>
    <p:extLst>
      <p:ext uri="{BB962C8B-B14F-4D97-AF65-F5344CB8AC3E}">
        <p14:creationId xmlns:p14="http://schemas.microsoft.com/office/powerpoint/2010/main" val="199227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799" y="1107589"/>
            <a:ext cx="8761413" cy="706964"/>
          </a:xfrm>
        </p:spPr>
        <p:txBody>
          <a:bodyPr/>
          <a:lstStyle/>
          <a:p>
            <a:r>
              <a:rPr lang="en-US" dirty="0" smtClean="0"/>
              <a:t>Explanation of Intent</a:t>
            </a:r>
            <a:r>
              <a:rPr lang="en-US" b="1" dirty="0" smtClean="0"/>
              <a:t/>
            </a:r>
            <a:br>
              <a:rPr lang="en-US" b="1" dirty="0" smtClean="0"/>
            </a:br>
            <a:endParaRPr lang="en-US" dirty="0"/>
          </a:p>
        </p:txBody>
      </p:sp>
      <p:sp>
        <p:nvSpPr>
          <p:cNvPr id="3" name="Content Placeholder 2"/>
          <p:cNvSpPr>
            <a:spLocks noGrp="1"/>
          </p:cNvSpPr>
          <p:nvPr>
            <p:ph idx="1"/>
          </p:nvPr>
        </p:nvSpPr>
        <p:spPr>
          <a:xfrm>
            <a:off x="689799" y="2352055"/>
            <a:ext cx="9691722" cy="4120055"/>
          </a:xfrm>
        </p:spPr>
        <p:txBody>
          <a:bodyPr>
            <a:normAutofit/>
          </a:bodyPr>
          <a:lstStyle/>
          <a:p>
            <a:r>
              <a:rPr lang="en-US" sz="2500" dirty="0" smtClean="0"/>
              <a:t>Sometimes </a:t>
            </a:r>
            <a:r>
              <a:rPr lang="en-US" sz="2500" dirty="0"/>
              <a:t>a comment goes beyond just useful information about the implementation and provides the intent behind a decision. </a:t>
            </a:r>
            <a:endParaRPr lang="en-US" sz="2500"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262" y="3497759"/>
            <a:ext cx="5719762" cy="3217366"/>
          </a:xfrm>
          <a:prstGeom prst="rect">
            <a:avLst/>
          </a:prstGeom>
        </p:spPr>
      </p:pic>
      <p:sp>
        <p:nvSpPr>
          <p:cNvPr id="4" name="Rectangle 3"/>
          <p:cNvSpPr/>
          <p:nvPr/>
        </p:nvSpPr>
        <p:spPr>
          <a:xfrm>
            <a:off x="3782332" y="4683053"/>
            <a:ext cx="4575857" cy="146123"/>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15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Clarification</a:t>
            </a:r>
            <a:endParaRPr lang="en-US" dirty="0"/>
          </a:p>
        </p:txBody>
      </p:sp>
      <p:sp>
        <p:nvSpPr>
          <p:cNvPr id="3" name="Content Placeholder 2"/>
          <p:cNvSpPr>
            <a:spLocks noGrp="1"/>
          </p:cNvSpPr>
          <p:nvPr>
            <p:ph idx="1"/>
          </p:nvPr>
        </p:nvSpPr>
        <p:spPr/>
        <p:txBody>
          <a:bodyPr/>
          <a:lstStyle/>
          <a:p>
            <a:pPr>
              <a:lnSpc>
                <a:spcPct val="200000"/>
              </a:lnSpc>
            </a:pPr>
            <a:r>
              <a:rPr lang="en-US" dirty="0"/>
              <a:t>Sometimes it is just helpful to translate the meaning of some obscure argument or return value into something that's readable. </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4" y="3940051"/>
            <a:ext cx="10620375" cy="1930137"/>
          </a:xfrm>
          <a:prstGeom prst="rect">
            <a:avLst/>
          </a:prstGeom>
        </p:spPr>
      </p:pic>
      <p:sp>
        <p:nvSpPr>
          <p:cNvPr id="5" name="Rectangle 4"/>
          <p:cNvSpPr/>
          <p:nvPr/>
        </p:nvSpPr>
        <p:spPr>
          <a:xfrm>
            <a:off x="6586538" y="4164292"/>
            <a:ext cx="4291433" cy="1187135"/>
          </a:xfrm>
          <a:prstGeom prst="rect">
            <a:avLst/>
          </a:prstGeom>
          <a:noFill/>
          <a:ln w="3175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649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489</Words>
  <Application>Microsoft Office PowerPoint</Application>
  <PresentationFormat>Widescreen</PresentationFormat>
  <Paragraphs>60</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Comments</vt:lpstr>
      <vt:lpstr>Comments</vt:lpstr>
      <vt:lpstr>Comments Do Not Make Up for Bad Code </vt:lpstr>
      <vt:lpstr>Comments Do Not Make Up for Bad Code </vt:lpstr>
      <vt:lpstr>Good Comments </vt:lpstr>
      <vt:lpstr>Legal Comments </vt:lpstr>
      <vt:lpstr>Informative Comments</vt:lpstr>
      <vt:lpstr>Explanation of Intent </vt:lpstr>
      <vt:lpstr>Clarification</vt:lpstr>
      <vt:lpstr>Warning</vt:lpstr>
      <vt:lpstr>TODO Comments</vt:lpstr>
      <vt:lpstr>Amplification </vt:lpstr>
      <vt:lpstr>Bad Comments</vt:lpstr>
      <vt:lpstr>Mumbling </vt:lpstr>
      <vt:lpstr>Redundant 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dc:title>
  <dc:creator>MY PC</dc:creator>
  <cp:lastModifiedBy>Pc Planet</cp:lastModifiedBy>
  <cp:revision>50</cp:revision>
  <dcterms:created xsi:type="dcterms:W3CDTF">2022-10-17T07:40:37Z</dcterms:created>
  <dcterms:modified xsi:type="dcterms:W3CDTF">2023-03-09T04:06:07Z</dcterms:modified>
</cp:coreProperties>
</file>