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96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2" r:id="rId11"/>
    <p:sldId id="256" r:id="rId12"/>
    <p:sldId id="283" r:id="rId13"/>
    <p:sldId id="295" r:id="rId14"/>
    <p:sldId id="298" r:id="rId15"/>
    <p:sldId id="259" r:id="rId16"/>
    <p:sldId id="301" r:id="rId17"/>
    <p:sldId id="269" r:id="rId18"/>
    <p:sldId id="276" r:id="rId19"/>
    <p:sldId id="277" r:id="rId20"/>
    <p:sldId id="278" r:id="rId21"/>
    <p:sldId id="279" r:id="rId22"/>
    <p:sldId id="299" r:id="rId23"/>
    <p:sldId id="300" r:id="rId24"/>
    <p:sldId id="284" r:id="rId25"/>
    <p:sldId id="270" r:id="rId26"/>
    <p:sldId id="313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73" autoAdjust="0"/>
    <p:restoredTop sz="94410"/>
  </p:normalViewPr>
  <p:slideViewPr>
    <p:cSldViewPr>
      <p:cViewPr varScale="1">
        <p:scale>
          <a:sx n="70" d="100"/>
          <a:sy n="70" d="100"/>
        </p:scale>
        <p:origin x="17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D3291-283E-9F47-BD2D-E9FB2184F06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88E28-F68D-A049-B172-4E7D7FA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16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Object-Oriented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Modelling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(OOM) technique visualizes things in an application by using models organized around objects. Any software development approach goes through the following stages −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Design, and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object-oriented software engineering, the software developer identifies and organizes the application in terms of object-oriented concepts, prior to their final representation in any specific programming language or software tools.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CDD50-FA91-494A-8CC0-4C231CBE18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8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CDD50-FA91-494A-8CC0-4C231CBE18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04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finite state machine the active state changes in response to an event. In a Petri net transitions are executed as soon as all input locations contain at least one token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88E28-F68D-A049-B172-4E7D7FABD8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95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 and green</a:t>
            </a:r>
            <a:r>
              <a:rPr lang="en-US" baseline="0" dirty="0" smtClean="0"/>
              <a:t> dots are vertex</a:t>
            </a:r>
          </a:p>
          <a:p>
            <a:r>
              <a:rPr lang="en-US" baseline="0" smtClean="0"/>
              <a:t>Edge=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88E28-F68D-A049-B172-4E7D7FABD8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48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P=</a:t>
            </a:r>
            <a:r>
              <a:rPr lang="en-US" dirty="0" smtClean="0"/>
              <a:t> Places</a:t>
            </a:r>
          </a:p>
          <a:p>
            <a:r>
              <a:rPr lang="en-US" dirty="0" smtClean="0"/>
              <a:t>T= Transition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cardinality</a:t>
            </a:r>
            <a:r>
              <a:rPr lang="en-US" dirty="0" smtClean="0"/>
              <a:t> of a set is a measure of a set's size, meaning the number of elements in the set. For instance, the set A = { 1 , 2 , 4 } A = \{1,2,4\} A={1,2,4} has a cardinality of 3 for the three elements that are in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88E28-F68D-A049-B172-4E7D7FABD88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example person can only enter 4 digits only. Then system will approve the purchase.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88E28-F68D-A049-B172-4E7D7FABD88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7D68-83E7-4B82-970A-B8B0DBE2D28A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7240-8DC2-441B-9FF5-DCBE3AAE6F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5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7D68-83E7-4B82-970A-B8B0DBE2D28A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7240-8DC2-441B-9FF5-DCBE3AAE6F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5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7D68-83E7-4B82-970A-B8B0DBE2D28A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7240-8DC2-441B-9FF5-DCBE3AAE6F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5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7D68-83E7-4B82-970A-B8B0DBE2D28A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7240-8DC2-441B-9FF5-DCBE3AAE6F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4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7D68-83E7-4B82-970A-B8B0DBE2D28A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7240-8DC2-441B-9FF5-DCBE3AAE6F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22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7D68-83E7-4B82-970A-B8B0DBE2D28A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7240-8DC2-441B-9FF5-DCBE3AAE6F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7D68-83E7-4B82-970A-B8B0DBE2D28A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7240-8DC2-441B-9FF5-DCBE3AAE6F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49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7D68-83E7-4B82-970A-B8B0DBE2D28A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7240-8DC2-441B-9FF5-DCBE3AAE6F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0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7D68-83E7-4B82-970A-B8B0DBE2D28A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7240-8DC2-441B-9FF5-DCBE3AAE6F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4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7D68-83E7-4B82-970A-B8B0DBE2D28A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7240-8DC2-441B-9FF5-DCBE3AAE6F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1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7D68-83E7-4B82-970A-B8B0DBE2D28A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7240-8DC2-441B-9FF5-DCBE3AAE6F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2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A7D68-83E7-4B82-970A-B8B0DBE2D28A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C7240-8DC2-441B-9FF5-DCBE3AAE6F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3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smillah-910299_1280.png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208CE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04" y="1676400"/>
            <a:ext cx="6964903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110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66"/>
          <a:stretch/>
        </p:blipFill>
        <p:spPr>
          <a:xfrm>
            <a:off x="0" y="838201"/>
            <a:ext cx="9144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2380427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800" dirty="0"/>
              <a:t/>
            </a:r>
            <a:br>
              <a:rPr lang="en-US" sz="4800" dirty="0"/>
            </a:br>
            <a:r>
              <a:rPr lang="en-US" sz="4000" dirty="0" smtClean="0"/>
              <a:t> Introduction of Petri Nets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573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Basics of Petri Nets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50000"/>
              </a:lnSpc>
            </a:pPr>
            <a:r>
              <a:rPr lang="en-US" sz="2400" dirty="0" smtClean="0"/>
              <a:t>Petri nets describe </a:t>
            </a:r>
            <a:r>
              <a:rPr lang="en-US" sz="2400" dirty="0"/>
              <a:t>complex procedures and model the workings of a </a:t>
            </a:r>
            <a:r>
              <a:rPr lang="en-US" sz="2400" dirty="0" smtClean="0"/>
              <a:t>system.</a:t>
            </a:r>
            <a:endParaRPr lang="en-US" sz="2400" dirty="0"/>
          </a:p>
          <a:p>
            <a:pPr>
              <a:lnSpc>
                <a:spcPct val="250000"/>
              </a:lnSpc>
            </a:pPr>
            <a:r>
              <a:rPr lang="en-US" sz="2400" dirty="0" smtClean="0"/>
              <a:t>Petri </a:t>
            </a:r>
            <a:r>
              <a:rPr lang="en-US" sz="2400" dirty="0"/>
              <a:t>nets use elements like places, </a:t>
            </a:r>
            <a:r>
              <a:rPr lang="en-US" sz="2400" dirty="0" smtClean="0"/>
              <a:t>transitions, arc &amp; token </a:t>
            </a:r>
            <a:r>
              <a:rPr lang="en-US" sz="2400" dirty="0"/>
              <a:t>to describe </a:t>
            </a:r>
            <a:r>
              <a:rPr lang="en-US" sz="2400" dirty="0" smtClean="0"/>
              <a:t>this complex procedures.</a:t>
            </a:r>
          </a:p>
          <a:p>
            <a:pPr marL="342900" lvl="1" indent="-342900">
              <a:lnSpc>
                <a:spcPct val="250000"/>
              </a:lnSpc>
              <a:buFont typeface="Arial" charset="0"/>
              <a:buChar char="•"/>
            </a:pPr>
            <a:r>
              <a:rPr lang="en-US" sz="2500" dirty="0"/>
              <a:t>A Petri </a:t>
            </a:r>
            <a:r>
              <a:rPr lang="en-US" sz="2500" dirty="0" smtClean="0"/>
              <a:t>net is </a:t>
            </a:r>
            <a:r>
              <a:rPr lang="en-US" sz="2500" dirty="0"/>
              <a:t>also known as a place/transition </a:t>
            </a:r>
            <a:r>
              <a:rPr lang="en-US" sz="2500" dirty="0" smtClean="0"/>
              <a:t>net.</a:t>
            </a:r>
          </a:p>
          <a:p>
            <a:pPr>
              <a:lnSpc>
                <a:spcPct val="250000"/>
              </a:lnSpc>
            </a:pPr>
            <a:r>
              <a:rPr lang="en-US" sz="2500" dirty="0" smtClean="0"/>
              <a:t>Petri Net </a:t>
            </a:r>
            <a:r>
              <a:rPr lang="en-US" sz="2500" dirty="0"/>
              <a:t>(PN) is a bipartite </a:t>
            </a:r>
            <a:r>
              <a:rPr lang="en-US" sz="2500" dirty="0" smtClean="0"/>
              <a:t>graph.</a:t>
            </a: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771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bipartite </a:t>
            </a:r>
            <a:r>
              <a:rPr lang="en-US" sz="2000" dirty="0"/>
              <a:t>graph </a:t>
            </a:r>
            <a:r>
              <a:rPr lang="en-US" sz="2000" dirty="0" smtClean="0"/>
              <a:t>is </a:t>
            </a:r>
            <a:r>
              <a:rPr lang="en-US" sz="2000" dirty="0"/>
              <a:t>a graph whose vertices can be divided into two disjoint and independent sets </a:t>
            </a:r>
            <a:r>
              <a:rPr lang="en-US" sz="2000" b="1" i="1" dirty="0" smtClean="0"/>
              <a:t>U</a:t>
            </a:r>
            <a:r>
              <a:rPr lang="en-US" sz="2000" dirty="0" smtClean="0"/>
              <a:t> and </a:t>
            </a:r>
            <a:r>
              <a:rPr lang="en-US" sz="2000" b="1" i="1" dirty="0" smtClean="0"/>
              <a:t>V</a:t>
            </a:r>
            <a:r>
              <a:rPr lang="en-US" sz="2000" dirty="0" smtClean="0"/>
              <a:t> </a:t>
            </a:r>
            <a:r>
              <a:rPr lang="en-US" sz="2000" dirty="0"/>
              <a:t>such that every edge connects a vertex in </a:t>
            </a:r>
            <a:r>
              <a:rPr lang="en-US" sz="2000" b="1" i="1" dirty="0" smtClean="0"/>
              <a:t>U</a:t>
            </a:r>
            <a:r>
              <a:rPr lang="en-US" sz="2000" dirty="0" smtClean="0"/>
              <a:t> </a:t>
            </a:r>
            <a:r>
              <a:rPr lang="en-US" sz="2000" dirty="0"/>
              <a:t>to one in </a:t>
            </a:r>
            <a:r>
              <a:rPr lang="en-US" sz="2000" b="1" i="1" dirty="0" smtClean="0"/>
              <a:t>V</a:t>
            </a:r>
            <a:r>
              <a:rPr lang="en-US" sz="2000" dirty="0"/>
              <a:t>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896" y="3019972"/>
            <a:ext cx="2794000" cy="2794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Bipartite Graph</a:t>
            </a:r>
          </a:p>
        </p:txBody>
      </p:sp>
    </p:spTree>
    <p:extLst>
      <p:ext uri="{BB962C8B-B14F-4D97-AF65-F5344CB8AC3E}">
        <p14:creationId xmlns:p14="http://schemas.microsoft.com/office/powerpoint/2010/main" val="2119160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6019800" cy="5638800"/>
          </a:xfrm>
        </p:spPr>
        <p:txBody>
          <a:bodyPr>
            <a:normAutofit lnSpcReduction="10000"/>
          </a:bodyPr>
          <a:lstStyle/>
          <a:p>
            <a:pPr marL="457200" lvl="1" indent="0">
              <a:lnSpc>
                <a:spcPct val="170000"/>
              </a:lnSpc>
              <a:buNone/>
            </a:pPr>
            <a:r>
              <a:rPr lang="en-US" sz="2100" b="1" dirty="0" smtClean="0"/>
              <a:t>PN contains the following elements.</a:t>
            </a:r>
          </a:p>
          <a:p>
            <a:pPr lvl="1">
              <a:lnSpc>
                <a:spcPct val="120000"/>
              </a:lnSpc>
              <a:buFont typeface="Arial" charset="0"/>
              <a:buChar char="•"/>
            </a:pPr>
            <a:r>
              <a:rPr lang="en-US" sz="2300" dirty="0" smtClean="0"/>
              <a:t>Place </a:t>
            </a:r>
            <a:r>
              <a:rPr lang="en-US" sz="2300" dirty="0"/>
              <a:t>(where you store </a:t>
            </a:r>
            <a:r>
              <a:rPr lang="en-US" sz="2300" dirty="0" smtClean="0"/>
              <a:t>something or It </a:t>
            </a:r>
            <a:r>
              <a:rPr lang="en-US" sz="2300" dirty="0"/>
              <a:t>represents some sort of conditions that has to be satisfied</a:t>
            </a:r>
            <a:r>
              <a:rPr lang="en-US" sz="2300" dirty="0" smtClean="0"/>
              <a:t>).</a:t>
            </a:r>
          </a:p>
          <a:p>
            <a:pPr lvl="1">
              <a:lnSpc>
                <a:spcPct val="120000"/>
              </a:lnSpc>
              <a:buFont typeface="Arial" charset="0"/>
              <a:buChar char="•"/>
            </a:pPr>
            <a:r>
              <a:rPr lang="en-US" sz="2300" dirty="0" smtClean="0"/>
              <a:t>Transition </a:t>
            </a:r>
            <a:r>
              <a:rPr lang="en-US" sz="2300" dirty="0"/>
              <a:t>(represents some event that occur/ or some processing activity that takes place</a:t>
            </a:r>
            <a:r>
              <a:rPr lang="en-US" sz="2300" dirty="0" smtClean="0"/>
              <a:t>).</a:t>
            </a:r>
          </a:p>
          <a:p>
            <a:pPr lvl="1">
              <a:lnSpc>
                <a:spcPct val="120000"/>
              </a:lnSpc>
              <a:buFont typeface="Arial" charset="0"/>
              <a:buChar char="•"/>
            </a:pPr>
            <a:r>
              <a:rPr lang="en-US" sz="2300" dirty="0" smtClean="0"/>
              <a:t>Tokens </a:t>
            </a:r>
            <a:r>
              <a:rPr lang="en-US" sz="2300" dirty="0"/>
              <a:t>(represented by dots) are located at places in PNs. When a transition fires, it removes a token from each input place of the transition, and puts a token to each output place of the transition</a:t>
            </a:r>
            <a:r>
              <a:rPr lang="en-US" sz="2300" dirty="0" smtClean="0"/>
              <a:t>.</a:t>
            </a:r>
          </a:p>
          <a:p>
            <a:pPr lvl="2">
              <a:lnSpc>
                <a:spcPct val="120000"/>
              </a:lnSpc>
            </a:pPr>
            <a:r>
              <a:rPr lang="en-US" sz="1700" dirty="0" smtClean="0"/>
              <a:t>Tokens are values that circulate through the graph.</a:t>
            </a:r>
            <a:endParaRPr lang="en-US" sz="17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Basics of Petri Nets </a:t>
            </a:r>
          </a:p>
        </p:txBody>
      </p:sp>
      <p:pic>
        <p:nvPicPr>
          <p:cNvPr id="5" name="Picture 2" descr="C:\Users\UZAIR IQBAL\Desktop\Notation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09"/>
          <a:stretch/>
        </p:blipFill>
        <p:spPr bwMode="auto">
          <a:xfrm>
            <a:off x="6206322" y="3568885"/>
            <a:ext cx="2724730" cy="94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36" y="2133600"/>
            <a:ext cx="2953443" cy="114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80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Basics of Petri Nets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2800" b="1" dirty="0" smtClean="0"/>
              <a:t>The </a:t>
            </a:r>
            <a:r>
              <a:rPr lang="en-US" sz="2800" b="1" dirty="0"/>
              <a:t>places and transitions are connected by directed </a:t>
            </a:r>
            <a:r>
              <a:rPr lang="en-US" sz="2800" b="1" dirty="0" smtClean="0"/>
              <a:t>edges, we </a:t>
            </a:r>
            <a:r>
              <a:rPr lang="en-US" sz="2800" b="1" dirty="0"/>
              <a:t>also call them arcs</a:t>
            </a:r>
            <a:r>
              <a:rPr lang="en-US" sz="2800" b="1" dirty="0" smtClean="0"/>
              <a:t>.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400" dirty="0"/>
              <a:t>Arcs exists only between a place and a transition or vice-versa.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 </a:t>
            </a:r>
            <a:r>
              <a:rPr lang="en-US" sz="2400" dirty="0"/>
              <a:t>transition is enabled if all places connected to it as inputs contain at least one </a:t>
            </a:r>
            <a:r>
              <a:rPr lang="en-US" sz="2400" dirty="0" smtClean="0"/>
              <a:t>token.</a:t>
            </a:r>
          </a:p>
          <a:p>
            <a:pPr>
              <a:lnSpc>
                <a:spcPct val="150000"/>
              </a:lnSpc>
            </a:pPr>
            <a:r>
              <a:rPr lang="en-US" sz="2500" dirty="0"/>
              <a:t>T</a:t>
            </a:r>
            <a:r>
              <a:rPr lang="en-US" sz="2500" dirty="0" smtClean="0"/>
              <a:t>he </a:t>
            </a:r>
            <a:r>
              <a:rPr lang="en-US" sz="2500" dirty="0"/>
              <a:t>place circles may encompass more than one token to show the number of times a place </a:t>
            </a:r>
            <a:r>
              <a:rPr lang="en-US" sz="2500" dirty="0" smtClean="0"/>
              <a:t>appears.</a:t>
            </a:r>
            <a:endParaRPr lang="en-US" sz="2500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353" y="2708564"/>
            <a:ext cx="33813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Callout 1 4"/>
          <p:cNvSpPr/>
          <p:nvPr/>
        </p:nvSpPr>
        <p:spPr>
          <a:xfrm>
            <a:off x="7620000" y="2209800"/>
            <a:ext cx="1371600" cy="368339"/>
          </a:xfrm>
          <a:prstGeom prst="borderCallout1">
            <a:avLst>
              <a:gd name="adj1" fmla="val 55532"/>
              <a:gd name="adj2" fmla="val -1436"/>
              <a:gd name="adj3" fmla="val 314799"/>
              <a:gd name="adj4" fmla="val -797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Edges/Arc</a:t>
            </a:r>
            <a:endParaRPr lang="en-US" sz="16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85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>Firing rules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Firing in 3 phases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P</a:t>
            </a:r>
            <a:r>
              <a:rPr lang="en-US" sz="2600" dirty="0" smtClean="0"/>
              <a:t>hase </a:t>
            </a:r>
            <a:r>
              <a:rPr lang="en-US" sz="2600" dirty="0"/>
              <a:t>1- tokens are removed from the input places,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P</a:t>
            </a:r>
            <a:r>
              <a:rPr lang="en-US" sz="2600" dirty="0" smtClean="0"/>
              <a:t>hase </a:t>
            </a:r>
            <a:r>
              <a:rPr lang="en-US" sz="2600" dirty="0"/>
              <a:t>2- the delay time associated with the transition elapses,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P</a:t>
            </a:r>
            <a:r>
              <a:rPr lang="en-US" sz="2600" dirty="0" smtClean="0"/>
              <a:t>hase </a:t>
            </a:r>
            <a:r>
              <a:rPr lang="en-US" sz="2600" dirty="0"/>
              <a:t>3- tokens are deposed in the output place.</a:t>
            </a:r>
            <a:endParaRPr lang="en-US" sz="26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363" y="2209800"/>
            <a:ext cx="3786069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677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Pre-Condition &amp; Post Condition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800" b="1" dirty="0"/>
          </a:p>
          <a:p>
            <a:pPr marL="0" indent="0" algn="just">
              <a:buNone/>
            </a:pPr>
            <a:endParaRPr lang="en-US" sz="2800" b="1" dirty="0" smtClean="0"/>
          </a:p>
          <a:p>
            <a:pPr marL="0" indent="0" algn="just">
              <a:buNone/>
            </a:pPr>
            <a:endParaRPr lang="en-US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00179"/>
            <a:ext cx="6186488" cy="448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38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Incidence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59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Incidence matrix is a logical matrix that shows the relationship between two classes of objects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P</a:t>
            </a:r>
            <a:r>
              <a:rPr lang="en-US" sz="1600" dirty="0"/>
              <a:t>= Set of places ={P1, P2,….. Pm} 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T</a:t>
            </a:r>
            <a:r>
              <a:rPr lang="en-US" sz="1600" dirty="0"/>
              <a:t>= S</a:t>
            </a:r>
            <a:r>
              <a:rPr lang="en-US" sz="1600" dirty="0" smtClean="0"/>
              <a:t>et </a:t>
            </a:r>
            <a:r>
              <a:rPr lang="en-US" sz="1600" dirty="0"/>
              <a:t>of transitions={T1,T2,……</a:t>
            </a:r>
            <a:r>
              <a:rPr lang="en-US" sz="1600" dirty="0" err="1"/>
              <a:t>Tn</a:t>
            </a:r>
            <a:r>
              <a:rPr lang="en-US" sz="1600" dirty="0" smtClean="0"/>
              <a:t>}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‘I’ is the matrix </a:t>
            </a:r>
            <a:r>
              <a:rPr lang="en-US" sz="2000" dirty="0"/>
              <a:t>that basically tells you, which are the different input places that are associated with the corresponding transition. The entries will be either 1 or </a:t>
            </a:r>
            <a:r>
              <a:rPr lang="en-US" sz="2000" dirty="0" smtClean="0"/>
              <a:t>0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Likewise </a:t>
            </a:r>
            <a:r>
              <a:rPr lang="en-US" sz="2000" dirty="0"/>
              <a:t>there is ‘O’ matrix also, that will specify for each transition the corresponding output places</a:t>
            </a:r>
          </a:p>
          <a:p>
            <a:pPr marL="0" indent="0" algn="just">
              <a:buNone/>
            </a:pPr>
            <a:endParaRPr lang="en-US" sz="2800" b="1" dirty="0"/>
          </a:p>
          <a:p>
            <a:pPr marL="0" indent="0" algn="just">
              <a:buNone/>
            </a:pPr>
            <a:endParaRPr lang="en-US" sz="2800" b="1" dirty="0" smtClean="0"/>
          </a:p>
          <a:p>
            <a:pPr marL="0" indent="0" algn="just">
              <a:buNone/>
            </a:pPr>
            <a:endParaRPr lang="en-US" sz="2800" b="1" dirty="0"/>
          </a:p>
        </p:txBody>
      </p:sp>
      <p:pic>
        <p:nvPicPr>
          <p:cNvPr id="3074" name="Picture 2" descr="C:\Users\UZAIR IQBAL\Desktop\Matrix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724400"/>
            <a:ext cx="525780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Sequences of PN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Sequential Action</a:t>
            </a:r>
          </a:p>
          <a:p>
            <a:pPr marL="0" indent="0">
              <a:buNone/>
            </a:pPr>
            <a:endParaRPr lang="en-US" sz="2800" i="1" dirty="0" smtClean="0"/>
          </a:p>
          <a:p>
            <a:pPr marL="0" indent="0">
              <a:buNone/>
            </a:pPr>
            <a:endParaRPr lang="en-US" sz="2800" i="1" dirty="0" smtClean="0"/>
          </a:p>
          <a:p>
            <a:pPr marL="0" indent="0">
              <a:buNone/>
            </a:pPr>
            <a:r>
              <a:rPr lang="en-US" sz="2800" dirty="0" smtClean="0"/>
              <a:t>Dependency</a:t>
            </a:r>
            <a:endParaRPr 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909455"/>
            <a:ext cx="29241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95800"/>
            <a:ext cx="17811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31606" y="2612188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090987" y="2612188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0" y="25908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477364" y="3365166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690980" y="3371276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</a:t>
            </a:r>
            <a:r>
              <a:rPr lang="en-US" sz="1400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6950" y="4156492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096364" y="5517099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49406" y="4846736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616380" y="4326146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</a:t>
            </a:r>
            <a:r>
              <a:rPr lang="en-US" sz="1400" dirty="0" smtClean="0"/>
              <a:t>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635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600"/>
            <a:ext cx="8001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charset="0"/>
              <a:buChar char="•"/>
            </a:pPr>
            <a:r>
              <a:rPr lang="en-US" sz="2800" b="1" dirty="0" smtClean="0"/>
              <a:t>What we are going to do now ?</a:t>
            </a:r>
          </a:p>
          <a:p>
            <a:pPr marL="914400" lvl="1" indent="-457200">
              <a:lnSpc>
                <a:spcPct val="250000"/>
              </a:lnSpc>
              <a:buFont typeface="Arial" charset="0"/>
              <a:buChar char="•"/>
            </a:pPr>
            <a:r>
              <a:rPr lang="en-US" sz="2400" dirty="0" smtClean="0"/>
              <a:t>OO Approach</a:t>
            </a:r>
          </a:p>
        </p:txBody>
      </p:sp>
    </p:spTree>
    <p:extLst>
      <p:ext uri="{BB962C8B-B14F-4D97-AF65-F5344CB8AC3E}">
        <p14:creationId xmlns:p14="http://schemas.microsoft.com/office/powerpoint/2010/main" val="112147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/>
            <a:r>
              <a:rPr lang="en-US" b="1" dirty="0" smtClean="0"/>
              <a:t>Conflict in PN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694826"/>
            <a:ext cx="3957474" cy="3468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4800" y="5029200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b="1" dirty="0" smtClean="0"/>
              <a:t>If p1 and p2 will have tokens and not p3, then T1 will be fired</a:t>
            </a:r>
            <a:r>
              <a:rPr lang="en-US" b="1" dirty="0"/>
              <a:t>.</a:t>
            </a:r>
            <a:endParaRPr lang="en-US" dirty="0"/>
          </a:p>
          <a:p>
            <a:pPr algn="ctr"/>
            <a:r>
              <a:rPr lang="en-US" b="1" dirty="0" smtClean="0"/>
              <a:t>If p2 and p3 will have tokens, and not p1, then T2 will be fired</a:t>
            </a:r>
            <a:r>
              <a:rPr lang="en-US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marL="0" indent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Concurrency &amp; </a:t>
            </a:r>
            <a:r>
              <a:rPr lang="en-US" b="1" dirty="0"/>
              <a:t>Resource Sharing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4184073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28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2" y="1752600"/>
            <a:ext cx="35718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726218"/>
            <a:ext cx="212407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50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Parallelism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More events are </a:t>
            </a:r>
            <a:r>
              <a:rPr lang="en-US" sz="2800" dirty="0" smtClean="0"/>
              <a:t>simultaneously enabled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3076" name="Picture 4" descr="C:\Users\UZAIR IQBAL\Desktop\Net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43200"/>
            <a:ext cx="6164263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13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More events are enabled, just one can </a:t>
            </a:r>
            <a:r>
              <a:rPr lang="en-US" dirty="0" smtClean="0"/>
              <a:t>occur.</a:t>
            </a:r>
            <a:endParaRPr lang="en-US" dirty="0"/>
          </a:p>
        </p:txBody>
      </p:sp>
      <p:pic>
        <p:nvPicPr>
          <p:cNvPr id="6" name="Picture 3" descr="C:\Users\UZAIR IQBAL\Desktop\Net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3352800"/>
            <a:ext cx="484822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77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600" b="1" dirty="0" smtClean="0"/>
              <a:t/>
            </a:r>
            <a:br>
              <a:rPr lang="en-US" sz="2600" b="1" dirty="0" smtClean="0"/>
            </a:br>
            <a:r>
              <a:rPr lang="en-US" sz="2600" b="1" dirty="0"/>
              <a:t/>
            </a:r>
            <a:br>
              <a:rPr lang="en-US" sz="2600" b="1" dirty="0"/>
            </a:br>
            <a:r>
              <a:rPr lang="en-US" sz="2600" b="1" dirty="0" smtClean="0"/>
              <a:t>EXAMPLE 01: POS </a:t>
            </a:r>
            <a:r>
              <a:rPr lang="en-US" sz="2600" b="1" dirty="0"/>
              <a:t>(PETRI NET)</a:t>
            </a:r>
            <a:br>
              <a:rPr lang="en-US" sz="2600" b="1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/>
              <a:t>Fra</a:t>
            </a:r>
            <a:endParaRPr lang="en-US" sz="2600" dirty="0"/>
          </a:p>
        </p:txBody>
      </p:sp>
      <p:pic>
        <p:nvPicPr>
          <p:cNvPr id="1026" name="Picture 2" descr="C:\Users\UZAIR IQBAL\Desktop\POS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916" y="1991258"/>
            <a:ext cx="6754168" cy="374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31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600" b="1" dirty="0" smtClean="0"/>
              <a:t/>
            </a:r>
            <a:br>
              <a:rPr lang="en-US" sz="2600" b="1" dirty="0" smtClean="0"/>
            </a:br>
            <a:r>
              <a:rPr lang="en-US" sz="2600" b="1" dirty="0"/>
              <a:t/>
            </a:r>
            <a:br>
              <a:rPr lang="en-US" sz="2600" b="1" dirty="0"/>
            </a:br>
            <a:r>
              <a:rPr lang="en-US" sz="2600" b="1" dirty="0"/>
              <a:t> EXAMPLE </a:t>
            </a:r>
            <a:r>
              <a:rPr lang="en-US" sz="2600" b="1" dirty="0" smtClean="0"/>
              <a:t>02 : Factory Machine Order</a:t>
            </a:r>
            <a:r>
              <a:rPr lang="en-US" sz="2600" b="1" dirty="0"/>
              <a:t/>
            </a:r>
            <a:br>
              <a:rPr lang="en-US" sz="2600" b="1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/>
              <a:t>Fra</a:t>
            </a:r>
            <a:endParaRPr lang="en-US" sz="2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03" y="2133600"/>
            <a:ext cx="8229600" cy="3761110"/>
          </a:xfrm>
        </p:spPr>
      </p:pic>
      <p:sp>
        <p:nvSpPr>
          <p:cNvPr id="5" name="TextBox 4"/>
          <p:cNvSpPr txBox="1"/>
          <p:nvPr/>
        </p:nvSpPr>
        <p:spPr>
          <a:xfrm>
            <a:off x="965690" y="25908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25908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82255" y="25908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15704" y="260246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50300" y="278713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27472" y="279385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04644" y="2791231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27472" y="48006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1225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600" b="1" dirty="0" smtClean="0"/>
              <a:t/>
            </a:r>
            <a:br>
              <a:rPr lang="en-US" sz="2600" b="1" dirty="0" smtClean="0"/>
            </a:br>
            <a:r>
              <a:rPr lang="en-US" sz="2600" b="1" dirty="0"/>
              <a:t/>
            </a:r>
            <a:br>
              <a:rPr lang="en-US" sz="2600" b="1" dirty="0"/>
            </a:br>
            <a:r>
              <a:rPr lang="en-US" sz="2600" b="1" dirty="0"/>
              <a:t> EXAMPLE </a:t>
            </a:r>
            <a:r>
              <a:rPr lang="en-US" sz="2600" b="1" dirty="0" smtClean="0"/>
              <a:t>03 : Candy Dispense Machine</a:t>
            </a:r>
            <a:r>
              <a:rPr lang="en-US" sz="2600" b="1" dirty="0"/>
              <a:t/>
            </a:r>
            <a:br>
              <a:rPr lang="en-US" sz="2600" b="1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/>
              <a:t>Fra</a:t>
            </a:r>
            <a:endParaRPr lang="en-US" sz="2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0" y="1615281"/>
            <a:ext cx="5778500" cy="4495800"/>
          </a:xfrm>
        </p:spPr>
      </p:pic>
    </p:spTree>
    <p:extLst>
      <p:ext uri="{BB962C8B-B14F-4D97-AF65-F5344CB8AC3E}">
        <p14:creationId xmlns:p14="http://schemas.microsoft.com/office/powerpoint/2010/main" val="158908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Recall Petri Nets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05600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  <p:pic>
        <p:nvPicPr>
          <p:cNvPr id="9218" name="Picture 2" descr="C:\Users\UZAIR IQBAL\Desktop\Nota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74" y="1530927"/>
            <a:ext cx="25908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30927"/>
            <a:ext cx="33813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74" y="3810000"/>
            <a:ext cx="4043612" cy="2929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1786280" y="3343226"/>
            <a:ext cx="914400" cy="0"/>
          </a:xfrm>
          <a:prstGeom prst="straightConnector1">
            <a:avLst/>
          </a:prstGeom>
          <a:ln w="2794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4640" y="313753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0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6825" y="928688"/>
            <a:ext cx="661035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49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8967" y="998912"/>
            <a:ext cx="6553200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chemeClr val="accent3">
                    <a:lumMod val="75000"/>
                  </a:schemeClr>
                </a:solidFill>
              </a:rPr>
              <a:t>Object Oriented Paradigm</a:t>
            </a:r>
          </a:p>
          <a:p>
            <a:endParaRPr lang="en-US" b="1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/>
              <a:t>So far, you’ve built two kinds of C++ programs:</a:t>
            </a:r>
          </a:p>
          <a:p>
            <a:endParaRPr lang="en-US" dirty="0" smtClean="0"/>
          </a:p>
          <a:p>
            <a:r>
              <a:rPr lang="en-US" b="1" dirty="0" smtClean="0"/>
              <a:t>Procedural: </a:t>
            </a:r>
            <a:r>
              <a:rPr lang="en-US" dirty="0" smtClean="0"/>
              <a:t>The program moves through a linear series of instructions.</a:t>
            </a:r>
          </a:p>
          <a:p>
            <a:endParaRPr lang="en-US" dirty="0" smtClean="0"/>
          </a:p>
          <a:p>
            <a:r>
              <a:rPr lang="en-US" b="1" dirty="0" smtClean="0"/>
              <a:t>Functional: </a:t>
            </a:r>
            <a:r>
              <a:rPr lang="en-US" dirty="0" smtClean="0"/>
              <a:t>The program moves from one function to another.</a:t>
            </a:r>
          </a:p>
          <a:p>
            <a:endParaRPr lang="en-US" dirty="0" smtClean="0"/>
          </a:p>
          <a:p>
            <a:r>
              <a:rPr lang="en-US" dirty="0" smtClean="0"/>
              <a:t>But there is another very common way to structure C++ code: </a:t>
            </a:r>
            <a:r>
              <a:rPr lang="en-US" b="1" dirty="0" smtClean="0"/>
              <a:t>object-oriented programming.</a:t>
            </a:r>
          </a:p>
          <a:p>
            <a:endParaRPr lang="en-US" dirty="0" smtClean="0"/>
          </a:p>
          <a:p>
            <a:r>
              <a:rPr lang="en-US" dirty="0" smtClean="0"/>
              <a:t>The main difference between object-oriented analysis and other forms of analysis is that in object-oriented approach, requirements are organized around objects, which integrate both data and functions.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4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7775" y="919163"/>
            <a:ext cx="6648450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600200" y="4572000"/>
            <a:ext cx="55626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2063" y="933450"/>
            <a:ext cx="66198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411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2538" y="923925"/>
            <a:ext cx="663892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3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2063" y="914400"/>
            <a:ext cx="661987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526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3013" y="928688"/>
            <a:ext cx="665797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866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1446</TotalTime>
  <Words>638</Words>
  <Application>Microsoft Office PowerPoint</Application>
  <PresentationFormat>On-screen Show (4:3)</PresentationFormat>
  <Paragraphs>105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Introduction of Petri Nets </vt:lpstr>
      <vt:lpstr>Basics of Petri Nets </vt:lpstr>
      <vt:lpstr>PowerPoint Presentation</vt:lpstr>
      <vt:lpstr>PowerPoint Presentation</vt:lpstr>
      <vt:lpstr>Basics of Petri Nets </vt:lpstr>
      <vt:lpstr>  Firing rules  Fra</vt:lpstr>
      <vt:lpstr> Pre-Condition &amp; Post Condition </vt:lpstr>
      <vt:lpstr>Incidence Matrix</vt:lpstr>
      <vt:lpstr>  Sequences of PN  </vt:lpstr>
      <vt:lpstr>Conflict in PN</vt:lpstr>
      <vt:lpstr>   Concurrency &amp; Resource Sharing   </vt:lpstr>
      <vt:lpstr>  Parallelism  </vt:lpstr>
      <vt:lpstr>Choice</vt:lpstr>
      <vt:lpstr>  EXAMPLE 01: POS (PETRI NET)  Fra</vt:lpstr>
      <vt:lpstr>   EXAMPLE 02 : Factory Machine Order  Fra</vt:lpstr>
      <vt:lpstr>   EXAMPLE 03 : Candy Dispense Machine  Fra</vt:lpstr>
      <vt:lpstr>Recall Petri Nets 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Architecture UML: Use case diagram-Part2</dc:title>
  <dc:creator>UZAIR IQBAL</dc:creator>
  <cp:lastModifiedBy>Pc Planet</cp:lastModifiedBy>
  <cp:revision>151</cp:revision>
  <cp:lastPrinted>2023-02-24T01:07:46Z</cp:lastPrinted>
  <dcterms:created xsi:type="dcterms:W3CDTF">2020-03-27T04:40:44Z</dcterms:created>
  <dcterms:modified xsi:type="dcterms:W3CDTF">2023-03-09T04:51:54Z</dcterms:modified>
</cp:coreProperties>
</file>