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79" r:id="rId12"/>
    <p:sldId id="364" r:id="rId13"/>
    <p:sldId id="266" r:id="rId14"/>
    <p:sldId id="365" r:id="rId15"/>
    <p:sldId id="367" r:id="rId16"/>
    <p:sldId id="369" r:id="rId17"/>
    <p:sldId id="267" r:id="rId18"/>
    <p:sldId id="368" r:id="rId19"/>
    <p:sldId id="375" r:id="rId20"/>
    <p:sldId id="276" r:id="rId21"/>
    <p:sldId id="359" r:id="rId22"/>
    <p:sldId id="376" r:id="rId23"/>
    <p:sldId id="360" r:id="rId24"/>
    <p:sldId id="377" r:id="rId25"/>
    <p:sldId id="362" r:id="rId26"/>
    <p:sldId id="378" r:id="rId27"/>
    <p:sldId id="277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84"/>
    <p:restoredTop sz="94444" autoAdjust="0"/>
  </p:normalViewPr>
  <p:slideViewPr>
    <p:cSldViewPr>
      <p:cViewPr varScale="1">
        <p:scale>
          <a:sx n="62" d="100"/>
          <a:sy n="62" d="100"/>
        </p:scale>
        <p:origin x="17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8BB41-D5A7-42CE-A317-F6CB04FBFE11}" type="datetimeFigureOut">
              <a:rPr lang="en-US" smtClean="0"/>
              <a:pPr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AA2A9-782C-4D4F-BC65-96373F2BDF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depreciate = diminish in value over a period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8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speculative = based on a guess and not on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98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name, attributes, operation or 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67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values that are passed into a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27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intimacy meaning= </a:t>
            </a:r>
            <a:r>
              <a:rPr lang="en-US" dirty="0" smtClean="0"/>
              <a:t>close familiarity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technical debt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 the idea that certain necessary work gets delayed during the development of a software project in order to hit a deliverable or deadline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2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58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3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void type, in several programming, is the type for the result of a function that returns normally, but </a:t>
            </a:r>
            <a:r>
              <a:rPr lang="en-US" b="1" dirty="0" smtClean="0"/>
              <a:t>does not provide a result value </a:t>
            </a:r>
            <a:r>
              <a:rPr lang="en-US" dirty="0" smtClean="0"/>
              <a:t>to its caller. Usually such functions are called for their side effects, such as performing some task or writing to their output parameters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8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2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method in object-oriented programming (OOP)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procedure associated with a message and an 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AA2A9-782C-4D4F-BC65-96373F2BDFD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2527" y="457200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7999412" y="0"/>
                </a:moveTo>
                <a:lnTo>
                  <a:pt x="0" y="0"/>
                </a:lnTo>
                <a:lnTo>
                  <a:pt x="0" y="182879"/>
                </a:lnTo>
                <a:lnTo>
                  <a:pt x="7999412" y="182879"/>
                </a:lnTo>
                <a:lnTo>
                  <a:pt x="7999412" y="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123" y="2475344"/>
            <a:ext cx="8915400" cy="1017269"/>
          </a:xfrm>
          <a:custGeom>
            <a:avLst/>
            <a:gdLst/>
            <a:ahLst/>
            <a:cxnLst/>
            <a:rect l="l" t="t" r="r" b="b"/>
            <a:pathLst>
              <a:path w="8915400" h="1017270">
                <a:moveTo>
                  <a:pt x="8915403" y="0"/>
                </a:moveTo>
                <a:lnTo>
                  <a:pt x="0" y="0"/>
                </a:lnTo>
                <a:lnTo>
                  <a:pt x="0" y="1017003"/>
                </a:lnTo>
                <a:lnTo>
                  <a:pt x="8915403" y="1017003"/>
                </a:lnTo>
                <a:lnTo>
                  <a:pt x="8915403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07782" y="2696819"/>
            <a:ext cx="78428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2684" y="4231792"/>
            <a:ext cx="8001000" cy="970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2C9A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27" y="2088578"/>
            <a:ext cx="4173220" cy="4914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20411" y="2022767"/>
            <a:ext cx="4159250" cy="486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B91A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2527" y="457200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7999412" y="0"/>
                </a:moveTo>
                <a:lnTo>
                  <a:pt x="0" y="0"/>
                </a:lnTo>
                <a:lnTo>
                  <a:pt x="0" y="182879"/>
                </a:lnTo>
                <a:lnTo>
                  <a:pt x="7999412" y="182879"/>
                </a:lnTo>
                <a:lnTo>
                  <a:pt x="7999412" y="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2527" y="71323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7999412" y="0"/>
                </a:moveTo>
                <a:lnTo>
                  <a:pt x="0" y="0"/>
                </a:lnTo>
                <a:lnTo>
                  <a:pt x="0" y="182879"/>
                </a:lnTo>
                <a:lnTo>
                  <a:pt x="7999412" y="182879"/>
                </a:lnTo>
                <a:lnTo>
                  <a:pt x="7999412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123" y="1010589"/>
            <a:ext cx="9142153" cy="91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9867" y="2210765"/>
            <a:ext cx="7498664" cy="3614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2C9A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extract-metho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ismillah-910299_1280.p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08CE2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7774846" cy="374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92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R="556260" algn="ctr">
              <a:lnSpc>
                <a:spcPct val="100000"/>
              </a:lnSpc>
              <a:spcBef>
                <a:spcPts val="1440"/>
              </a:spcBef>
            </a:pPr>
            <a:r>
              <a:rPr spc="-50" dirty="0"/>
              <a:t>When </a:t>
            </a:r>
            <a:r>
              <a:rPr spc="-70" dirty="0"/>
              <a:t>You </a:t>
            </a:r>
            <a:r>
              <a:rPr spc="-5" dirty="0"/>
              <a:t>Shouldn’t</a:t>
            </a:r>
            <a:r>
              <a:rPr spc="105" dirty="0"/>
              <a:t> </a:t>
            </a:r>
            <a:r>
              <a:rPr dirty="0"/>
              <a:t>Refactor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0229" y="2386025"/>
            <a:ext cx="5546725" cy="2921000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-5" dirty="0">
                <a:latin typeface="Arial"/>
                <a:cs typeface="Arial"/>
              </a:rPr>
              <a:t>Low </a:t>
            </a:r>
            <a:r>
              <a:rPr sz="2400" spc="65" dirty="0">
                <a:latin typeface="Arial"/>
                <a:cs typeface="Arial"/>
              </a:rPr>
              <a:t>code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quality</a:t>
            </a:r>
            <a:endParaRPr sz="24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132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-5" dirty="0">
                <a:latin typeface="Arial"/>
                <a:cs typeface="Arial"/>
              </a:rPr>
              <a:t>easier rewrite than</a:t>
            </a:r>
            <a:r>
              <a:rPr sz="2000" spc="10" dirty="0">
                <a:latin typeface="Arial"/>
                <a:cs typeface="Arial"/>
              </a:rPr>
              <a:t> refactor</a:t>
            </a:r>
            <a:endParaRPr sz="20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60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55" dirty="0">
                <a:latin typeface="Arial"/>
                <a:cs typeface="Arial"/>
              </a:rPr>
              <a:t>code </a:t>
            </a:r>
            <a:r>
              <a:rPr sz="2000" spc="15" dirty="0">
                <a:latin typeface="Arial"/>
                <a:cs typeface="Arial"/>
              </a:rPr>
              <a:t>should </a:t>
            </a:r>
            <a:r>
              <a:rPr sz="2000" spc="-5" dirty="0">
                <a:latin typeface="Arial"/>
                <a:cs typeface="Arial"/>
              </a:rPr>
              <a:t>work </a:t>
            </a:r>
            <a:r>
              <a:rPr sz="2000" spc="20" dirty="0">
                <a:latin typeface="Arial"/>
                <a:cs typeface="Arial"/>
              </a:rPr>
              <a:t>correctly </a:t>
            </a:r>
            <a:r>
              <a:rPr sz="2000" spc="15" dirty="0">
                <a:latin typeface="Arial"/>
                <a:cs typeface="Arial"/>
              </a:rPr>
              <a:t>before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refactoring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9AE5"/>
              </a:buClr>
              <a:buFont typeface="Arial"/>
              <a:buChar char="•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9AE5"/>
              </a:buClr>
              <a:buFont typeface="Arial"/>
              <a:buChar char="•"/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15" dirty="0">
                <a:latin typeface="Arial"/>
                <a:cs typeface="Arial"/>
              </a:rPr>
              <a:t>Deadline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close</a:t>
            </a:r>
            <a:endParaRPr sz="24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132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25" dirty="0">
                <a:latin typeface="Arial"/>
                <a:cs typeface="Arial"/>
              </a:rPr>
              <a:t>postpone </a:t>
            </a:r>
            <a:r>
              <a:rPr sz="2000" spc="20" dirty="0">
                <a:latin typeface="Arial"/>
                <a:cs typeface="Arial"/>
              </a:rPr>
              <a:t>refactoring </a:t>
            </a:r>
            <a:r>
              <a:rPr sz="2000" spc="150" dirty="0">
                <a:latin typeface="Arial"/>
                <a:cs typeface="Arial"/>
              </a:rPr>
              <a:t>= </a:t>
            </a:r>
            <a:r>
              <a:rPr sz="2000" spc="20" dirty="0">
                <a:latin typeface="Arial"/>
                <a:cs typeface="Arial"/>
              </a:rPr>
              <a:t>technical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debt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3818" y="4292600"/>
            <a:ext cx="812797" cy="81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6787" y="2279078"/>
            <a:ext cx="812797" cy="812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738664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rgbClr val="FFFFFF"/>
                </a:solidFill>
              </a:rPr>
              <a:t>Smelling</a:t>
            </a:r>
            <a:r>
              <a:rPr lang="en-US" spc="-50" dirty="0">
                <a:solidFill>
                  <a:srgbClr val="FFFFFF"/>
                </a:solidFill>
              </a:rPr>
              <a:t> </a:t>
            </a:r>
            <a:r>
              <a:rPr lang="en-US" spc="50" dirty="0">
                <a:solidFill>
                  <a:srgbClr val="FFFFFF"/>
                </a:solidFill>
              </a:rPr>
              <a:t>Code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141825" y="3352800"/>
            <a:ext cx="5546725" cy="561692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Arial"/>
                <a:cs typeface="Arial"/>
              </a:rPr>
              <a:t>Signs </a:t>
            </a:r>
            <a:r>
              <a:rPr lang="en-US" sz="2800" dirty="0">
                <a:latin typeface="Arial"/>
                <a:cs typeface="Arial"/>
              </a:rPr>
              <a:t>of </a:t>
            </a:r>
            <a:r>
              <a:rPr lang="en-US" sz="2800" spc="-5" dirty="0">
                <a:latin typeface="Arial"/>
                <a:cs typeface="Arial"/>
              </a:rPr>
              <a:t>low </a:t>
            </a:r>
            <a:r>
              <a:rPr lang="en-US" sz="2800" spc="15" dirty="0">
                <a:latin typeface="Arial"/>
                <a:cs typeface="Arial"/>
              </a:rPr>
              <a:t>quality</a:t>
            </a:r>
            <a:r>
              <a:rPr lang="en-US" sz="2800" spc="-25" dirty="0">
                <a:latin typeface="Arial"/>
                <a:cs typeface="Arial"/>
              </a:rPr>
              <a:t> </a:t>
            </a:r>
            <a:r>
              <a:rPr lang="en-US" sz="2800" spc="65" dirty="0" smtClean="0">
                <a:latin typeface="Arial"/>
                <a:cs typeface="Arial"/>
              </a:rPr>
              <a:t>code?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866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04800" y="1010589"/>
            <a:ext cx="9143999" cy="738664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 algn="l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Code</a:t>
            </a:r>
            <a:r>
              <a:rPr spc="-5" dirty="0"/>
              <a:t> </a:t>
            </a:r>
            <a:r>
              <a:rPr lang="en-US" spc="35" dirty="0" smtClean="0"/>
              <a:t>Smell</a:t>
            </a:r>
            <a:endParaRPr spc="35" dirty="0"/>
          </a:p>
        </p:txBody>
      </p:sp>
      <p:sp>
        <p:nvSpPr>
          <p:cNvPr id="27" name="object 27"/>
          <p:cNvSpPr txBox="1"/>
          <p:nvPr/>
        </p:nvSpPr>
        <p:spPr>
          <a:xfrm>
            <a:off x="1219200" y="2057400"/>
            <a:ext cx="8091385" cy="3822841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charset="2"/>
              <a:buChar char="§"/>
            </a:pPr>
            <a:r>
              <a:rPr lang="en-US" sz="2400" dirty="0"/>
              <a:t>Code smells are indicators of problems that can be addressed during refactoring. </a:t>
            </a:r>
            <a:endParaRPr lang="en-US" sz="2400" dirty="0" smtClean="0"/>
          </a:p>
          <a:p>
            <a:pPr marL="342900" indent="-342900">
              <a:lnSpc>
                <a:spcPct val="250000"/>
              </a:lnSpc>
              <a:buFont typeface="Wingdings" charset="2"/>
              <a:buChar char="§"/>
            </a:pPr>
            <a:r>
              <a:rPr lang="en-US" sz="2400" dirty="0" smtClean="0"/>
              <a:t>Code </a:t>
            </a:r>
            <a:r>
              <a:rPr lang="en-US" sz="2400" dirty="0"/>
              <a:t>smells are easy to spot and fix, but they may be just symptoms of a deeper problem with code.</a:t>
            </a:r>
          </a:p>
        </p:txBody>
      </p:sp>
    </p:spTree>
    <p:extLst>
      <p:ext uri="{BB962C8B-B14F-4D97-AF65-F5344CB8AC3E}">
        <p14:creationId xmlns:p14="http://schemas.microsoft.com/office/powerpoint/2010/main" val="1584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0707" y="2152345"/>
            <a:ext cx="3439160" cy="1284605"/>
            <a:chOff x="2050707" y="2152345"/>
            <a:chExt cx="3439160" cy="1284605"/>
          </a:xfrm>
        </p:grpSpPr>
        <p:sp>
          <p:nvSpPr>
            <p:cNvPr id="3" name="object 3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54847" y="2651760"/>
              <a:ext cx="914400" cy="436880"/>
            </a:xfrm>
            <a:custGeom>
              <a:avLst/>
              <a:gdLst/>
              <a:ahLst/>
              <a:cxnLst/>
              <a:rect l="l" t="t" r="r" b="b"/>
              <a:pathLst>
                <a:path w="914400" h="436880">
                  <a:moveTo>
                    <a:pt x="914400" y="0"/>
                  </a:moveTo>
                  <a:lnTo>
                    <a:pt x="0" y="0"/>
                  </a:lnTo>
                  <a:lnTo>
                    <a:pt x="0" y="436879"/>
                  </a:lnTo>
                  <a:lnTo>
                    <a:pt x="914400" y="43687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54847" y="22656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847" y="24180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4847" y="25704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4847" y="27228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4847" y="28549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4847" y="300736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4847" y="31597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4847" y="33121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1487" y="2357120"/>
              <a:ext cx="914400" cy="436880"/>
            </a:xfrm>
            <a:custGeom>
              <a:avLst/>
              <a:gdLst/>
              <a:ahLst/>
              <a:cxnLst/>
              <a:rect l="l" t="t" r="r" b="b"/>
              <a:pathLst>
                <a:path w="914400" h="436880">
                  <a:moveTo>
                    <a:pt x="914400" y="0"/>
                  </a:moveTo>
                  <a:lnTo>
                    <a:pt x="0" y="0"/>
                  </a:lnTo>
                  <a:lnTo>
                    <a:pt x="0" y="436879"/>
                  </a:lnTo>
                  <a:lnTo>
                    <a:pt x="914400" y="43687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81486" y="22656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1486" y="24180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1486" y="25704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1486" y="27228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1486" y="28549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1486" y="300736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1486" y="31597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1486" y="33121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90367" y="2435821"/>
              <a:ext cx="1370330" cy="548005"/>
            </a:xfrm>
            <a:custGeom>
              <a:avLst/>
              <a:gdLst/>
              <a:ahLst/>
              <a:cxnLst/>
              <a:rect l="l" t="t" r="r" b="b"/>
              <a:pathLst>
                <a:path w="1370329" h="548005">
                  <a:moveTo>
                    <a:pt x="1199324" y="0"/>
                  </a:moveTo>
                  <a:lnTo>
                    <a:pt x="1216405" y="68249"/>
                  </a:lnTo>
                  <a:lnTo>
                    <a:pt x="119430" y="342772"/>
                  </a:lnTo>
                  <a:lnTo>
                    <a:pt x="102349" y="274523"/>
                  </a:lnTo>
                  <a:lnTo>
                    <a:pt x="0" y="445185"/>
                  </a:lnTo>
                  <a:lnTo>
                    <a:pt x="170662" y="547535"/>
                  </a:lnTo>
                  <a:lnTo>
                    <a:pt x="153581" y="479285"/>
                  </a:lnTo>
                  <a:lnTo>
                    <a:pt x="1250568" y="204749"/>
                  </a:lnTo>
                  <a:lnTo>
                    <a:pt x="1267650" y="273011"/>
                  </a:lnTo>
                  <a:lnTo>
                    <a:pt x="1369987" y="102336"/>
                  </a:lnTo>
                  <a:lnTo>
                    <a:pt x="1199324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Code</a:t>
            </a:r>
            <a:r>
              <a:rPr spc="-5" dirty="0"/>
              <a:t> </a:t>
            </a:r>
            <a:r>
              <a:rPr spc="35" dirty="0"/>
              <a:t>Duplication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8123" y="3706876"/>
            <a:ext cx="9066877" cy="2607124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/>
              <a:t>Two code fragments look almost identical.</a:t>
            </a:r>
            <a:endParaRPr lang="en-US" sz="2400" spc="-45" dirty="0" smtClean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/>
              <a:t>Duplication usually occurs when multiple programmers are working on different parts of the same program at the same time. </a:t>
            </a: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 smtClean="0"/>
              <a:t>Reason</a:t>
            </a:r>
          </a:p>
          <a:p>
            <a:pPr marL="812800" lvl="1" indent="-342900"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 smtClean="0"/>
              <a:t>Since </a:t>
            </a:r>
            <a:r>
              <a:rPr lang="en-US" sz="2000" dirty="0"/>
              <a:t>they’re working on different tasks, they may be unaware their colleague has already written similar code that could be repurposed for their own needs</a:t>
            </a:r>
            <a:r>
              <a:rPr lang="en-US" sz="2000" dirty="0" smtClean="0"/>
              <a:t>.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470" y="1397514"/>
            <a:ext cx="6934530" cy="553998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Code Duplication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00" y="1981200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19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Code</a:t>
            </a:r>
            <a:r>
              <a:rPr spc="-5" dirty="0"/>
              <a:t> </a:t>
            </a:r>
            <a:r>
              <a:rPr spc="35" dirty="0"/>
              <a:t>Duplication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58123" y="2171583"/>
            <a:ext cx="9066877" cy="3227807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 smtClean="0"/>
              <a:t>Treatment:</a:t>
            </a:r>
          </a:p>
          <a:p>
            <a:pPr marL="812800" lvl="1" indent="-342900"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/>
              <a:t>If the same code is found in two or more methods in the same class: use </a:t>
            </a:r>
            <a:r>
              <a:rPr lang="en-US" sz="2000" b="1" dirty="0">
                <a:hlinkClick r:id="rId3"/>
              </a:rPr>
              <a:t>Extract Method</a:t>
            </a:r>
            <a:r>
              <a:rPr lang="en-US" sz="2000" dirty="0"/>
              <a:t> and place calls for the new method in both places</a:t>
            </a:r>
            <a:r>
              <a:rPr lang="en-US" sz="2000" dirty="0" smtClean="0"/>
              <a:t>.</a:t>
            </a:r>
          </a:p>
          <a:p>
            <a:pPr marL="812800" lvl="1" indent="-342900"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/>
              <a:t>The Extract Method refactoring lets you take a code fragment that can be grouped, move it into a separated method, and replace the old code with a call to the method.</a:t>
            </a:r>
          </a:p>
          <a:p>
            <a:pPr marL="812800" lvl="1" indent="-342900"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572000"/>
            <a:ext cx="4584988" cy="275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23" y="1010589"/>
            <a:ext cx="9142153" cy="55399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Code Duplication Example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797" y="2058510"/>
            <a:ext cx="5638800" cy="4324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47659" y="3733800"/>
            <a:ext cx="2300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/>
              <a:t>Same </a:t>
            </a:r>
            <a:r>
              <a:rPr lang="en-US" i="1" smtClean="0"/>
              <a:t>Functionality </a:t>
            </a:r>
          </a:p>
          <a:p>
            <a:pPr algn="ctr"/>
            <a:r>
              <a:rPr lang="en-US" i="1" dirty="0" smtClean="0"/>
              <a:t>But Code is Duplicated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19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0707" y="2152345"/>
            <a:ext cx="1800860" cy="1284605"/>
            <a:chOff x="2050707" y="2152345"/>
            <a:chExt cx="1800860" cy="1284605"/>
          </a:xfrm>
        </p:grpSpPr>
        <p:sp>
          <p:nvSpPr>
            <p:cNvPr id="3" name="object 3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6648" y="2301150"/>
              <a:ext cx="745490" cy="948690"/>
            </a:xfrm>
            <a:custGeom>
              <a:avLst/>
              <a:gdLst/>
              <a:ahLst/>
              <a:cxnLst/>
              <a:rect l="l" t="t" r="r" b="b"/>
              <a:pathLst>
                <a:path w="745489" h="948689">
                  <a:moveTo>
                    <a:pt x="676465" y="65735"/>
                  </a:moveTo>
                  <a:lnTo>
                    <a:pt x="532726" y="0"/>
                  </a:lnTo>
                  <a:lnTo>
                    <a:pt x="552234" y="52362"/>
                  </a:lnTo>
                  <a:lnTo>
                    <a:pt x="0" y="258000"/>
                  </a:lnTo>
                  <a:lnTo>
                    <a:pt x="38989" y="362737"/>
                  </a:lnTo>
                  <a:lnTo>
                    <a:pt x="591235" y="157099"/>
                  </a:lnTo>
                  <a:lnTo>
                    <a:pt x="610730" y="209461"/>
                  </a:lnTo>
                  <a:lnTo>
                    <a:pt x="676465" y="65735"/>
                  </a:lnTo>
                  <a:close/>
                </a:path>
                <a:path w="745489" h="948689">
                  <a:moveTo>
                    <a:pt x="694613" y="873480"/>
                  </a:moveTo>
                  <a:lnTo>
                    <a:pt x="619683" y="734326"/>
                  </a:lnTo>
                  <a:lnTo>
                    <a:pt x="603631" y="787844"/>
                  </a:lnTo>
                  <a:lnTo>
                    <a:pt x="39204" y="618515"/>
                  </a:lnTo>
                  <a:lnTo>
                    <a:pt x="7086" y="725563"/>
                  </a:lnTo>
                  <a:lnTo>
                    <a:pt x="571512" y="894892"/>
                  </a:lnTo>
                  <a:lnTo>
                    <a:pt x="555459" y="948410"/>
                  </a:lnTo>
                  <a:lnTo>
                    <a:pt x="694613" y="873480"/>
                  </a:lnTo>
                  <a:close/>
                </a:path>
                <a:path w="745489" h="948689">
                  <a:moveTo>
                    <a:pt x="744918" y="482688"/>
                  </a:moveTo>
                  <a:lnTo>
                    <a:pt x="633158" y="370928"/>
                  </a:lnTo>
                  <a:lnTo>
                    <a:pt x="633158" y="426808"/>
                  </a:lnTo>
                  <a:lnTo>
                    <a:pt x="43878" y="426808"/>
                  </a:lnTo>
                  <a:lnTo>
                    <a:pt x="43878" y="538568"/>
                  </a:lnTo>
                  <a:lnTo>
                    <a:pt x="633158" y="538568"/>
                  </a:lnTo>
                  <a:lnTo>
                    <a:pt x="633158" y="594448"/>
                  </a:lnTo>
                  <a:lnTo>
                    <a:pt x="744918" y="482688"/>
                  </a:lnTo>
                  <a:close/>
                </a:path>
              </a:pathLst>
            </a:custGeom>
            <a:solidFill>
              <a:srgbClr val="B0C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Long</a:t>
            </a:r>
            <a:r>
              <a:rPr spc="-5" dirty="0"/>
              <a:t> </a:t>
            </a:r>
            <a:r>
              <a:rPr spc="30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9200" y="3676181"/>
            <a:ext cx="7111708" cy="308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>
                <a:solidFill>
                  <a:srgbClr val="262626"/>
                </a:solidFill>
                <a:latin typeface="Arial"/>
                <a:cs typeface="Arial"/>
              </a:rPr>
              <a:t>A method contains too many lines of code. </a:t>
            </a:r>
            <a:endParaRPr lang="en-US" sz="2400" spc="-5" dirty="0" smtClean="0">
              <a:solidFill>
                <a:srgbClr val="262626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262626"/>
                </a:solidFill>
                <a:latin typeface="Arial"/>
                <a:cs typeface="Arial"/>
              </a:rPr>
              <a:t>Generally</a:t>
            </a:r>
            <a:r>
              <a:rPr lang="en-US" sz="2400" spc="-5" dirty="0">
                <a:solidFill>
                  <a:srgbClr val="262626"/>
                </a:solidFill>
                <a:latin typeface="Arial"/>
                <a:cs typeface="Arial"/>
              </a:rPr>
              <a:t>, any method longer than ten lines should make you start asking questions</a:t>
            </a:r>
            <a:r>
              <a:rPr lang="en-US" sz="2400" spc="-5" dirty="0" smtClean="0">
                <a:solidFill>
                  <a:srgbClr val="262626"/>
                </a:solidFill>
                <a:latin typeface="Arial"/>
                <a:cs typeface="Arial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262626"/>
                </a:solidFill>
                <a:latin typeface="Arial"/>
                <a:cs typeface="Arial"/>
              </a:rPr>
              <a:t>Reason:</a:t>
            </a:r>
          </a:p>
          <a:p>
            <a:pPr marL="812800" lvl="1" indent="-342900"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 smtClean="0"/>
              <a:t>Something is </a:t>
            </a:r>
            <a:r>
              <a:rPr lang="en-US" sz="2000" dirty="0"/>
              <a:t>always being added to a method but nothing is ever taken out. </a:t>
            </a:r>
            <a:endParaRPr lang="en-US" sz="2000" dirty="0" smtClean="0"/>
          </a:p>
          <a:p>
            <a:pPr marL="812800" lvl="1" indent="-342900"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 smtClean="0"/>
              <a:t>Since </a:t>
            </a:r>
            <a:r>
              <a:rPr lang="en-US" sz="2000" dirty="0"/>
              <a:t>it’s easier to write code than to read it, this “smell” remains unnoticed until the method turns into an ugly, oversized beast.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142146" y="2252979"/>
          <a:ext cx="914400" cy="1046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Long</a:t>
            </a:r>
            <a:r>
              <a:rPr spc="-5" dirty="0"/>
              <a:t> </a:t>
            </a:r>
            <a:r>
              <a:rPr spc="30" dirty="0"/>
              <a:t>Method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2000" y="2590800"/>
            <a:ext cx="7111708" cy="38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5" dirty="0" smtClean="0">
                <a:solidFill>
                  <a:srgbClr val="262626"/>
                </a:solidFill>
                <a:latin typeface="Arial"/>
                <a:cs typeface="Arial"/>
              </a:rPr>
              <a:t>Treatment:</a:t>
            </a:r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/>
              <a:t>As a rule of thumb, if you feel the need to comment on something inside a method, you should take this code and put it in a new method. </a:t>
            </a:r>
            <a:endParaRPr lang="en-US" sz="2000" dirty="0" smtClean="0"/>
          </a:p>
          <a:p>
            <a:pPr marL="812800" lvl="1" indent="-342900">
              <a:lnSpc>
                <a:spcPct val="2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dirty="0" smtClean="0"/>
              <a:t>Even </a:t>
            </a:r>
            <a:r>
              <a:rPr lang="en-US" sz="2000" dirty="0"/>
              <a:t>a single line can and should be split off into a separate method, if it requires explanations.</a:t>
            </a:r>
            <a:endParaRPr lang="en-US" sz="2000" spc="-5" dirty="0" smtClean="0">
              <a:solidFill>
                <a:srgbClr val="262626"/>
              </a:solidFill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89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100"/>
            <a:ext cx="10058400" cy="3608599"/>
          </a:xfrm>
          <a:prstGeom prst="rect">
            <a:avLst/>
          </a:prstGeom>
        </p:spPr>
      </p:pic>
      <p:sp>
        <p:nvSpPr>
          <p:cNvPr id="5" name="object 6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738664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Long</a:t>
            </a:r>
            <a:r>
              <a:rPr spc="-5" dirty="0"/>
              <a:t> </a:t>
            </a:r>
            <a:r>
              <a:rPr spc="30" dirty="0" smtClean="0"/>
              <a:t>Method</a:t>
            </a:r>
            <a:r>
              <a:rPr lang="en-US" spc="30" dirty="0" smtClean="0"/>
              <a:t> Example</a:t>
            </a:r>
            <a:endParaRPr spc="30" dirty="0"/>
          </a:p>
        </p:txBody>
      </p:sp>
    </p:spTree>
    <p:extLst>
      <p:ext uri="{BB962C8B-B14F-4D97-AF65-F5344CB8AC3E}">
        <p14:creationId xmlns:p14="http://schemas.microsoft.com/office/powerpoint/2010/main" val="127481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2527" y="457200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7999412" y="0"/>
                </a:moveTo>
                <a:lnTo>
                  <a:pt x="0" y="0"/>
                </a:lnTo>
                <a:lnTo>
                  <a:pt x="0" y="182879"/>
                </a:lnTo>
                <a:lnTo>
                  <a:pt x="7999412" y="182879"/>
                </a:lnTo>
                <a:lnTo>
                  <a:pt x="7999412" y="0"/>
                </a:lnTo>
                <a:close/>
              </a:path>
            </a:pathLst>
          </a:custGeom>
          <a:solidFill>
            <a:srgbClr val="DEE0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2527" y="7132319"/>
            <a:ext cx="7999730" cy="182880"/>
          </a:xfrm>
          <a:custGeom>
            <a:avLst/>
            <a:gdLst/>
            <a:ahLst/>
            <a:cxnLst/>
            <a:rect l="l" t="t" r="r" b="b"/>
            <a:pathLst>
              <a:path w="7999730" h="182879">
                <a:moveTo>
                  <a:pt x="7999412" y="0"/>
                </a:moveTo>
                <a:lnTo>
                  <a:pt x="0" y="0"/>
                </a:lnTo>
                <a:lnTo>
                  <a:pt x="0" y="182879"/>
                </a:lnTo>
                <a:lnTo>
                  <a:pt x="7999412" y="182879"/>
                </a:lnTo>
                <a:lnTo>
                  <a:pt x="7999412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8123" y="1934794"/>
            <a:ext cx="8905875" cy="3985706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5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00" dirty="0">
              <a:latin typeface="Times New Roman"/>
              <a:cs typeface="Times New Roman"/>
            </a:endParaRPr>
          </a:p>
          <a:p>
            <a:pPr marL="1188720">
              <a:lnSpc>
                <a:spcPct val="100000"/>
              </a:lnSpc>
            </a:pPr>
            <a:r>
              <a:rPr lang="en-US" sz="5400" spc="25" dirty="0" smtClean="0">
                <a:solidFill>
                  <a:srgbClr val="FFFFFF"/>
                </a:solidFill>
                <a:latin typeface="Arial"/>
                <a:cs typeface="Arial"/>
              </a:rPr>
              <a:t> Code </a:t>
            </a:r>
            <a:r>
              <a:rPr sz="5400" spc="25" dirty="0" smtClean="0">
                <a:solidFill>
                  <a:srgbClr val="FFFFFF"/>
                </a:solidFill>
                <a:latin typeface="Arial"/>
                <a:cs typeface="Arial"/>
              </a:rPr>
              <a:t>Refactoring</a:t>
            </a:r>
            <a:endParaRPr lang="en-US" sz="5400" spc="2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1188720">
              <a:lnSpc>
                <a:spcPct val="100000"/>
              </a:lnSpc>
            </a:pPr>
            <a:r>
              <a:rPr lang="en-US" sz="5400" spc="25" dirty="0" smtClean="0">
                <a:solidFill>
                  <a:schemeClr val="bg1"/>
                </a:solidFill>
                <a:latin typeface="Arial"/>
                <a:cs typeface="Arial"/>
              </a:rPr>
              <a:t>&amp;</a:t>
            </a:r>
          </a:p>
          <a:p>
            <a:pPr marL="1188720">
              <a:lnSpc>
                <a:spcPct val="100000"/>
              </a:lnSpc>
            </a:pPr>
            <a:r>
              <a:rPr lang="en-US" sz="5400" spc="25" dirty="0" smtClean="0">
                <a:solidFill>
                  <a:srgbClr val="FFFFFF"/>
                </a:solidFill>
                <a:latin typeface="Arial"/>
                <a:cs typeface="Arial"/>
              </a:rPr>
              <a:t>Code Smell</a:t>
            </a:r>
            <a:endParaRPr sz="5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15" dirty="0"/>
              <a:t>Speculative</a:t>
            </a:r>
            <a:r>
              <a:rPr spc="-5" dirty="0"/>
              <a:t> Generality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844" y="3599496"/>
            <a:ext cx="4853940" cy="3647152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118000"/>
              <a:buFont typeface="Wingdings" charset="2"/>
              <a:buChar char="§"/>
            </a:pPr>
            <a:r>
              <a:rPr sz="2400" spc="-70" dirty="0">
                <a:solidFill>
                  <a:srgbClr val="262626"/>
                </a:solidFill>
                <a:latin typeface="Arial"/>
                <a:cs typeface="Arial"/>
              </a:rPr>
              <a:t>We </a:t>
            </a:r>
            <a:r>
              <a:rPr sz="2400" spc="30" dirty="0">
                <a:solidFill>
                  <a:srgbClr val="262626"/>
                </a:solidFill>
                <a:latin typeface="Arial"/>
                <a:cs typeface="Arial"/>
              </a:rPr>
              <a:t>need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this </a:t>
            </a:r>
            <a:r>
              <a:rPr sz="2400" spc="10" dirty="0">
                <a:solidFill>
                  <a:srgbClr val="262626"/>
                </a:solidFill>
                <a:latin typeface="Arial"/>
                <a:cs typeface="Arial"/>
              </a:rPr>
              <a:t>functionality</a:t>
            </a:r>
            <a:r>
              <a:rPr sz="2400" spc="-1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62626"/>
                </a:solidFill>
                <a:latin typeface="Arial"/>
                <a:cs typeface="Arial"/>
              </a:rPr>
              <a:t>someday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/>
              <a:t>Sometimes code is created “just in case” to support anticipated future features that never get implemented. </a:t>
            </a: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2040"/>
              </a:spcBef>
              <a:buClr>
                <a:schemeClr val="tx1"/>
              </a:buClr>
              <a:buSzPct val="118750"/>
              <a:buFont typeface="Wingdings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dirty="0" smtClean="0"/>
              <a:t>As </a:t>
            </a:r>
            <a:r>
              <a:rPr lang="en-US" sz="2400" dirty="0"/>
              <a:t>a result, code becomes hard to understand and support.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0707" y="2152345"/>
            <a:ext cx="3439160" cy="1284605"/>
            <a:chOff x="2050707" y="2152345"/>
            <a:chExt cx="3439160" cy="1284605"/>
          </a:xfrm>
        </p:grpSpPr>
        <p:sp>
          <p:nvSpPr>
            <p:cNvPr id="5" name="object 5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50527" y="2683624"/>
              <a:ext cx="1239520" cy="223520"/>
            </a:xfrm>
            <a:custGeom>
              <a:avLst/>
              <a:gdLst/>
              <a:ahLst/>
              <a:cxnLst/>
              <a:rect l="l" t="t" r="r" b="b"/>
              <a:pathLst>
                <a:path w="1239520" h="223519">
                  <a:moveTo>
                    <a:pt x="1127759" y="0"/>
                  </a:moveTo>
                  <a:lnTo>
                    <a:pt x="1127759" y="55879"/>
                  </a:lnTo>
                  <a:lnTo>
                    <a:pt x="0" y="55879"/>
                  </a:lnTo>
                  <a:lnTo>
                    <a:pt x="0" y="167639"/>
                  </a:lnTo>
                  <a:lnTo>
                    <a:pt x="1127759" y="167639"/>
                  </a:lnTo>
                  <a:lnTo>
                    <a:pt x="1127759" y="223519"/>
                  </a:lnTo>
                  <a:lnTo>
                    <a:pt x="1239520" y="111759"/>
                  </a:lnTo>
                  <a:lnTo>
                    <a:pt x="1127759" y="0"/>
                  </a:lnTo>
                  <a:close/>
                </a:path>
              </a:pathLst>
            </a:custGeom>
            <a:solidFill>
              <a:srgbClr val="B0CF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142146" y="2252979"/>
          <a:ext cx="914400" cy="10464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3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FF7E7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481486" y="2479039"/>
          <a:ext cx="914400" cy="609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102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B0CF1A"/>
                    </a:solidFill>
                  </a:tcPr>
                </a:tc>
              </a:tr>
              <a:tr h="140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B0CF1A"/>
                    </a:solidFill>
                  </a:tcPr>
                </a:tc>
              </a:tr>
              <a:tr h="132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B0CF1A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lnB w="28575">
                      <a:solidFill>
                        <a:srgbClr val="919191"/>
                      </a:solidFill>
                      <a:prstDash val="solid"/>
                    </a:lnB>
                    <a:solidFill>
                      <a:srgbClr val="B0CF1A"/>
                    </a:solidFill>
                  </a:tcPr>
                </a:tc>
              </a:tr>
              <a:tr h="81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919191"/>
                      </a:solidFill>
                      <a:prstDash val="solid"/>
                    </a:lnT>
                    <a:solidFill>
                      <a:srgbClr val="B0CF1A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2784" y="2209800"/>
            <a:ext cx="3695554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7597850" y="5736284"/>
            <a:ext cx="908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smtClean="0"/>
              <a:t>Example</a:t>
            </a:r>
            <a:endParaRPr lang="en-US" sz="16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b="47070"/>
          <a:stretch/>
        </p:blipFill>
        <p:spPr bwMode="auto">
          <a:xfrm>
            <a:off x="1066800" y="1676400"/>
            <a:ext cx="74971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 t="61722"/>
          <a:stretch/>
        </p:blipFill>
        <p:spPr bwMode="auto">
          <a:xfrm>
            <a:off x="228600" y="2743200"/>
            <a:ext cx="765172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1324995" y="1447800"/>
            <a:ext cx="545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Collapse </a:t>
            </a:r>
            <a:r>
              <a:rPr lang="en-US" sz="3600" b="1" dirty="0" smtClean="0"/>
              <a:t>Hierarchy Example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1615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 b="43951"/>
          <a:stretch/>
        </p:blipFill>
        <p:spPr bwMode="auto">
          <a:xfrm>
            <a:off x="1066800" y="1524000"/>
            <a:ext cx="803762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/>
          <a:srcRect t="65123"/>
          <a:stretch/>
        </p:blipFill>
        <p:spPr bwMode="auto">
          <a:xfrm>
            <a:off x="1066800" y="3048000"/>
            <a:ext cx="86112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47800" y="1676400"/>
            <a:ext cx="4484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Inline Class Example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594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 b="48387"/>
          <a:stretch/>
        </p:blipFill>
        <p:spPr bwMode="auto">
          <a:xfrm>
            <a:off x="838200" y="1524000"/>
            <a:ext cx="747653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/>
          <a:srcRect t="62903"/>
          <a:stretch/>
        </p:blipFill>
        <p:spPr bwMode="auto">
          <a:xfrm>
            <a:off x="0" y="2438400"/>
            <a:ext cx="848594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47800" y="1524000"/>
            <a:ext cx="61761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Remove Parameter Example</a:t>
            </a:r>
            <a:endParaRPr lang="en-US" sz="4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324612" y="4572000"/>
            <a:ext cx="7590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/>
              <a:t>Every parameter in a method call forces the programmer reading it to figure out what information is found in this parameter.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charset="2"/>
              <a:buChar char="§"/>
            </a:pPr>
            <a:r>
              <a:rPr lang="en-US" dirty="0" smtClean="0"/>
              <a:t>And </a:t>
            </a:r>
            <a:r>
              <a:rPr lang="en-US" dirty="0"/>
              <a:t>if a parameter is entirely unused in the method body, </a:t>
            </a:r>
            <a:r>
              <a:rPr lang="en-US" dirty="0" smtClean="0"/>
              <a:t>this should be removed.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45" dirty="0"/>
              <a:t>Inappropriate</a:t>
            </a:r>
            <a:r>
              <a:rPr spc="-5" dirty="0"/>
              <a:t> </a:t>
            </a:r>
            <a:r>
              <a:rPr spc="25" dirty="0"/>
              <a:t>Intimacy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3444240"/>
            <a:ext cx="7110387" cy="2934137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charset="2"/>
              <a:buChar char="§"/>
            </a:pPr>
            <a:r>
              <a:rPr lang="en-US" sz="2400" dirty="0" smtClean="0"/>
              <a:t>Too closely coupled</a:t>
            </a: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charset="2"/>
              <a:buChar char="§"/>
            </a:pPr>
            <a:r>
              <a:rPr lang="en-US" sz="2400" dirty="0" smtClean="0"/>
              <a:t>Keep </a:t>
            </a:r>
            <a:r>
              <a:rPr lang="en-US" sz="2400" dirty="0"/>
              <a:t>a close eye on classes that spend too much time together. </a:t>
            </a: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charset="2"/>
              <a:buChar char="§"/>
            </a:pPr>
            <a:r>
              <a:rPr lang="en-US" sz="2400" dirty="0" smtClean="0"/>
              <a:t>Good </a:t>
            </a:r>
            <a:r>
              <a:rPr lang="en-US" sz="2400" dirty="0"/>
              <a:t>classes should know as little about each other as possible. </a:t>
            </a:r>
            <a:endParaRPr lang="en-US" sz="2400" dirty="0" smtClean="0"/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Wingdings" charset="2"/>
              <a:buChar char="§"/>
            </a:pPr>
            <a:r>
              <a:rPr lang="en-US" sz="2400" dirty="0" smtClean="0"/>
              <a:t>Such </a:t>
            </a:r>
            <a:r>
              <a:rPr lang="en-US" sz="2400" dirty="0"/>
              <a:t>classes are easier to maintain and reuse.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00768" y="2159635"/>
            <a:ext cx="3439160" cy="1284605"/>
            <a:chOff x="2050707" y="2152345"/>
            <a:chExt cx="3439160" cy="1284605"/>
          </a:xfrm>
        </p:grpSpPr>
        <p:sp>
          <p:nvSpPr>
            <p:cNvPr id="5" name="object 5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6340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4847" y="22656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4847" y="24180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4847" y="25704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4847" y="27228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4847" y="28549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54847" y="300736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54847" y="31597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54847" y="33121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0687" y="2296160"/>
              <a:ext cx="701040" cy="121920"/>
            </a:xfrm>
            <a:custGeom>
              <a:avLst/>
              <a:gdLst/>
              <a:ahLst/>
              <a:cxnLst/>
              <a:rect l="l" t="t" r="r" b="b"/>
              <a:pathLst>
                <a:path w="701039" h="121919">
                  <a:moveTo>
                    <a:pt x="60960" y="0"/>
                  </a:moveTo>
                  <a:lnTo>
                    <a:pt x="0" y="60960"/>
                  </a:lnTo>
                  <a:lnTo>
                    <a:pt x="60960" y="121919"/>
                  </a:lnTo>
                  <a:lnTo>
                    <a:pt x="60960" y="91439"/>
                  </a:lnTo>
                  <a:lnTo>
                    <a:pt x="701039" y="91439"/>
                  </a:lnTo>
                  <a:lnTo>
                    <a:pt x="701039" y="30479"/>
                  </a:lnTo>
                  <a:lnTo>
                    <a:pt x="60960" y="3047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1087120" y="0"/>
                  </a:moveTo>
                  <a:lnTo>
                    <a:pt x="0" y="0"/>
                  </a:lnTo>
                  <a:lnTo>
                    <a:pt x="0" y="1258874"/>
                  </a:lnTo>
                  <a:lnTo>
                    <a:pt x="1087120" y="1258874"/>
                  </a:lnTo>
                  <a:lnTo>
                    <a:pt x="1087120" y="0"/>
                  </a:lnTo>
                  <a:close/>
                </a:path>
              </a:pathLst>
            </a:custGeom>
            <a:solidFill>
              <a:srgbClr val="8EC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90047" y="2165045"/>
              <a:ext cx="1087120" cy="1259205"/>
            </a:xfrm>
            <a:custGeom>
              <a:avLst/>
              <a:gdLst/>
              <a:ahLst/>
              <a:cxnLst/>
              <a:rect l="l" t="t" r="r" b="b"/>
              <a:pathLst>
                <a:path w="1087120" h="1259204">
                  <a:moveTo>
                    <a:pt x="0" y="0"/>
                  </a:moveTo>
                  <a:lnTo>
                    <a:pt x="1087119" y="0"/>
                  </a:lnTo>
                  <a:lnTo>
                    <a:pt x="1087119" y="1258868"/>
                  </a:lnTo>
                  <a:lnTo>
                    <a:pt x="0" y="1258868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81486" y="22656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1486" y="24180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1486" y="257047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1486" y="272288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1486" y="28549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1486" y="300736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1486" y="31597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81486" y="3312159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1"/>
                  </a:lnTo>
                </a:path>
              </a:pathLst>
            </a:custGeom>
            <a:ln w="25399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0527" y="2296159"/>
              <a:ext cx="1229360" cy="965200"/>
            </a:xfrm>
            <a:custGeom>
              <a:avLst/>
              <a:gdLst/>
              <a:ahLst/>
              <a:cxnLst/>
              <a:rect l="l" t="t" r="r" b="b"/>
              <a:pathLst>
                <a:path w="1229360" h="965200">
                  <a:moveTo>
                    <a:pt x="1219200" y="619760"/>
                  </a:moveTo>
                  <a:lnTo>
                    <a:pt x="1158240" y="558800"/>
                  </a:lnTo>
                  <a:lnTo>
                    <a:pt x="1158240" y="589280"/>
                  </a:lnTo>
                  <a:lnTo>
                    <a:pt x="701040" y="589280"/>
                  </a:lnTo>
                  <a:lnTo>
                    <a:pt x="518160" y="589280"/>
                  </a:lnTo>
                  <a:lnTo>
                    <a:pt x="60960" y="589280"/>
                  </a:lnTo>
                  <a:lnTo>
                    <a:pt x="60960" y="558800"/>
                  </a:lnTo>
                  <a:lnTo>
                    <a:pt x="0" y="619760"/>
                  </a:lnTo>
                  <a:lnTo>
                    <a:pt x="60960" y="680720"/>
                  </a:lnTo>
                  <a:lnTo>
                    <a:pt x="60960" y="650240"/>
                  </a:lnTo>
                  <a:lnTo>
                    <a:pt x="518160" y="650240"/>
                  </a:lnTo>
                  <a:lnTo>
                    <a:pt x="701040" y="650240"/>
                  </a:lnTo>
                  <a:lnTo>
                    <a:pt x="1158240" y="650240"/>
                  </a:lnTo>
                  <a:lnTo>
                    <a:pt x="1158240" y="680720"/>
                  </a:lnTo>
                  <a:lnTo>
                    <a:pt x="1219200" y="619760"/>
                  </a:lnTo>
                  <a:close/>
                </a:path>
                <a:path w="1229360" h="965200">
                  <a:moveTo>
                    <a:pt x="1229360" y="904240"/>
                  </a:moveTo>
                  <a:lnTo>
                    <a:pt x="1168400" y="843280"/>
                  </a:lnTo>
                  <a:lnTo>
                    <a:pt x="1168400" y="873760"/>
                  </a:lnTo>
                  <a:lnTo>
                    <a:pt x="711200" y="873760"/>
                  </a:lnTo>
                  <a:lnTo>
                    <a:pt x="528320" y="873760"/>
                  </a:lnTo>
                  <a:lnTo>
                    <a:pt x="71120" y="873760"/>
                  </a:lnTo>
                  <a:lnTo>
                    <a:pt x="71120" y="843280"/>
                  </a:lnTo>
                  <a:lnTo>
                    <a:pt x="10160" y="904240"/>
                  </a:lnTo>
                  <a:lnTo>
                    <a:pt x="71120" y="965200"/>
                  </a:lnTo>
                  <a:lnTo>
                    <a:pt x="71120" y="934720"/>
                  </a:lnTo>
                  <a:lnTo>
                    <a:pt x="528320" y="934720"/>
                  </a:lnTo>
                  <a:lnTo>
                    <a:pt x="711200" y="934720"/>
                  </a:lnTo>
                  <a:lnTo>
                    <a:pt x="1168400" y="934720"/>
                  </a:lnTo>
                  <a:lnTo>
                    <a:pt x="1168400" y="965200"/>
                  </a:lnTo>
                  <a:lnTo>
                    <a:pt x="1229360" y="904240"/>
                  </a:lnTo>
                  <a:close/>
                </a:path>
                <a:path w="1229360" h="965200">
                  <a:moveTo>
                    <a:pt x="1229360" y="335280"/>
                  </a:moveTo>
                  <a:lnTo>
                    <a:pt x="1168400" y="274320"/>
                  </a:lnTo>
                  <a:lnTo>
                    <a:pt x="1168400" y="304800"/>
                  </a:lnTo>
                  <a:lnTo>
                    <a:pt x="711200" y="304800"/>
                  </a:lnTo>
                  <a:lnTo>
                    <a:pt x="528320" y="304800"/>
                  </a:lnTo>
                  <a:lnTo>
                    <a:pt x="71120" y="304800"/>
                  </a:lnTo>
                  <a:lnTo>
                    <a:pt x="71120" y="274320"/>
                  </a:lnTo>
                  <a:lnTo>
                    <a:pt x="10160" y="335280"/>
                  </a:lnTo>
                  <a:lnTo>
                    <a:pt x="71120" y="396240"/>
                  </a:lnTo>
                  <a:lnTo>
                    <a:pt x="71120" y="365760"/>
                  </a:lnTo>
                  <a:lnTo>
                    <a:pt x="528320" y="365760"/>
                  </a:lnTo>
                  <a:lnTo>
                    <a:pt x="711200" y="365760"/>
                  </a:lnTo>
                  <a:lnTo>
                    <a:pt x="1168400" y="365760"/>
                  </a:lnTo>
                  <a:lnTo>
                    <a:pt x="1168400" y="396240"/>
                  </a:lnTo>
                  <a:lnTo>
                    <a:pt x="1229360" y="335280"/>
                  </a:lnTo>
                  <a:close/>
                </a:path>
                <a:path w="1229360" h="965200">
                  <a:moveTo>
                    <a:pt x="1229360" y="60960"/>
                  </a:moveTo>
                  <a:lnTo>
                    <a:pt x="1168400" y="0"/>
                  </a:lnTo>
                  <a:lnTo>
                    <a:pt x="1168400" y="30480"/>
                  </a:lnTo>
                  <a:lnTo>
                    <a:pt x="528320" y="30480"/>
                  </a:lnTo>
                  <a:lnTo>
                    <a:pt x="528320" y="91440"/>
                  </a:lnTo>
                  <a:lnTo>
                    <a:pt x="1168400" y="91440"/>
                  </a:lnTo>
                  <a:lnTo>
                    <a:pt x="1168400" y="121920"/>
                  </a:lnTo>
                  <a:lnTo>
                    <a:pt x="1229360" y="60960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147" y="2666339"/>
            <a:ext cx="4542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5" dirty="0">
                <a:solidFill>
                  <a:srgbClr val="FFFFFF"/>
                </a:solidFill>
                <a:latin typeface="Arial"/>
                <a:cs typeface="Arial"/>
              </a:rPr>
              <a:t>What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15" dirty="0">
                <a:solidFill>
                  <a:srgbClr val="FFFFFF"/>
                </a:solidFill>
                <a:latin typeface="Arial"/>
                <a:cs typeface="Arial"/>
              </a:rPr>
              <a:t>refactoring?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2527" y="3491750"/>
            <a:ext cx="8001000" cy="3823970"/>
          </a:xfrm>
          <a:custGeom>
            <a:avLst/>
            <a:gdLst/>
            <a:ahLst/>
            <a:cxnLst/>
            <a:rect l="l" t="t" r="r" b="b"/>
            <a:pathLst>
              <a:path w="8001000" h="3823970">
                <a:moveTo>
                  <a:pt x="8001000" y="0"/>
                </a:moveTo>
                <a:lnTo>
                  <a:pt x="0" y="0"/>
                </a:lnTo>
                <a:lnTo>
                  <a:pt x="0" y="3823449"/>
                </a:lnTo>
                <a:lnTo>
                  <a:pt x="8001000" y="3823449"/>
                </a:lnTo>
                <a:lnTo>
                  <a:pt x="8001000" y="0"/>
                </a:lnTo>
                <a:close/>
              </a:path>
            </a:pathLst>
          </a:custGeom>
          <a:solidFill>
            <a:srgbClr val="E9EBE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50" dirty="0"/>
              <a:t>What </a:t>
            </a:r>
            <a:r>
              <a:rPr spc="-5" dirty="0"/>
              <a:t>is</a:t>
            </a:r>
            <a:r>
              <a:rPr spc="45" dirty="0"/>
              <a:t> </a:t>
            </a:r>
            <a:r>
              <a:rPr spc="-5" dirty="0"/>
              <a:t>Refactoring?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292" y="2401265"/>
            <a:ext cx="7597775" cy="40462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i="1" spc="5" dirty="0">
                <a:latin typeface="Arial"/>
                <a:cs typeface="Arial"/>
              </a:rPr>
              <a:t>“</a:t>
            </a:r>
            <a:r>
              <a:rPr sz="2400" b="1" i="1" spc="5" dirty="0">
                <a:latin typeface="Arial"/>
                <a:cs typeface="Arial"/>
              </a:rPr>
              <a:t>Refactoring </a:t>
            </a:r>
            <a:r>
              <a:rPr sz="2400" i="1" spc="-5" dirty="0">
                <a:latin typeface="Arial"/>
                <a:cs typeface="Arial"/>
              </a:rPr>
              <a:t>is a </a:t>
            </a:r>
            <a:r>
              <a:rPr sz="2400" i="1" spc="40" dirty="0">
                <a:latin typeface="Arial"/>
                <a:cs typeface="Arial"/>
              </a:rPr>
              <a:t>change </a:t>
            </a:r>
            <a:r>
              <a:rPr sz="2400" i="1" spc="30" dirty="0">
                <a:latin typeface="Arial"/>
                <a:cs typeface="Arial"/>
              </a:rPr>
              <a:t>made </a:t>
            </a:r>
            <a:r>
              <a:rPr sz="2400" i="1" dirty="0">
                <a:latin typeface="Arial"/>
                <a:cs typeface="Arial"/>
              </a:rPr>
              <a:t>to the </a:t>
            </a:r>
            <a:r>
              <a:rPr sz="2400" i="1" spc="-5" dirty="0">
                <a:latin typeface="Arial"/>
                <a:cs typeface="Arial"/>
              </a:rPr>
              <a:t>internal </a:t>
            </a:r>
            <a:r>
              <a:rPr sz="2400" i="1" spc="10" dirty="0">
                <a:latin typeface="Arial"/>
                <a:cs typeface="Arial"/>
              </a:rPr>
              <a:t>structure  </a:t>
            </a:r>
            <a:r>
              <a:rPr sz="2400" i="1" dirty="0">
                <a:latin typeface="Arial"/>
                <a:cs typeface="Arial"/>
              </a:rPr>
              <a:t>of software to </a:t>
            </a:r>
            <a:r>
              <a:rPr sz="2400" i="1" spc="-5" dirty="0">
                <a:latin typeface="Arial"/>
                <a:cs typeface="Arial"/>
              </a:rPr>
              <a:t>make </a:t>
            </a:r>
            <a:r>
              <a:rPr sz="2400" i="1" dirty="0">
                <a:latin typeface="Arial"/>
                <a:cs typeface="Arial"/>
              </a:rPr>
              <a:t>it </a:t>
            </a:r>
            <a:r>
              <a:rPr sz="2400" i="1" spc="-5" dirty="0">
                <a:latin typeface="Arial"/>
                <a:cs typeface="Arial"/>
              </a:rPr>
              <a:t>easier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25" dirty="0">
                <a:latin typeface="Arial"/>
                <a:cs typeface="Arial"/>
              </a:rPr>
              <a:t>understand </a:t>
            </a:r>
            <a:r>
              <a:rPr sz="2400" i="1" spc="40" dirty="0">
                <a:latin typeface="Arial"/>
                <a:cs typeface="Arial"/>
              </a:rPr>
              <a:t>and  </a:t>
            </a:r>
            <a:r>
              <a:rPr sz="2400" i="1" spc="35" dirty="0">
                <a:latin typeface="Arial"/>
                <a:cs typeface="Arial"/>
              </a:rPr>
              <a:t>cheaper </a:t>
            </a:r>
            <a:r>
              <a:rPr sz="2400" i="1" dirty="0">
                <a:latin typeface="Arial"/>
                <a:cs typeface="Arial"/>
              </a:rPr>
              <a:t>to </a:t>
            </a:r>
            <a:r>
              <a:rPr sz="2400" i="1" spc="20" dirty="0">
                <a:latin typeface="Arial"/>
                <a:cs typeface="Arial"/>
              </a:rPr>
              <a:t>modify </a:t>
            </a:r>
            <a:r>
              <a:rPr sz="2400" i="1" spc="-5" dirty="0">
                <a:latin typeface="Arial"/>
                <a:cs typeface="Arial"/>
              </a:rPr>
              <a:t>without </a:t>
            </a:r>
            <a:r>
              <a:rPr sz="2400" i="1" spc="45" dirty="0">
                <a:latin typeface="Arial"/>
                <a:cs typeface="Arial"/>
              </a:rPr>
              <a:t>changing </a:t>
            </a:r>
            <a:r>
              <a:rPr sz="2400" i="1" dirty="0">
                <a:latin typeface="Arial"/>
                <a:cs typeface="Arial"/>
              </a:rPr>
              <a:t>its </a:t>
            </a:r>
            <a:r>
              <a:rPr sz="2400" i="1" spc="25" dirty="0">
                <a:latin typeface="Arial"/>
                <a:cs typeface="Arial"/>
              </a:rPr>
              <a:t>observable  behavior.”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000" dirty="0">
                <a:latin typeface="Arial"/>
                <a:cs typeface="Arial"/>
              </a:rPr>
              <a:t>- Martin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Fowler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Is it just </a:t>
            </a:r>
            <a:r>
              <a:rPr sz="2400" spc="30" dirty="0">
                <a:latin typeface="Arial"/>
                <a:cs typeface="Arial"/>
              </a:rPr>
              <a:t>cleaning </a:t>
            </a:r>
            <a:r>
              <a:rPr sz="2400" spc="65" dirty="0">
                <a:latin typeface="Arial"/>
                <a:cs typeface="Arial"/>
              </a:rPr>
              <a:t>up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code?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 dirty="0">
              <a:latin typeface="Arial"/>
              <a:cs typeface="Arial"/>
            </a:endParaRPr>
          </a:p>
          <a:p>
            <a:pPr marL="12700" marR="258445">
              <a:lnSpc>
                <a:spcPct val="118100"/>
              </a:lnSpc>
            </a:pPr>
            <a:r>
              <a:rPr sz="2400" spc="-45" dirty="0">
                <a:latin typeface="Arial"/>
                <a:cs typeface="Arial"/>
              </a:rPr>
              <a:t>The </a:t>
            </a:r>
            <a:r>
              <a:rPr sz="2400" spc="25" dirty="0">
                <a:latin typeface="Arial"/>
                <a:cs typeface="Arial"/>
              </a:rPr>
              <a:t>technique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30" dirty="0">
                <a:latin typeface="Arial"/>
                <a:cs typeface="Arial"/>
              </a:rPr>
              <a:t>cleaning </a:t>
            </a:r>
            <a:r>
              <a:rPr sz="2400" spc="65" dirty="0">
                <a:latin typeface="Arial"/>
                <a:cs typeface="Arial"/>
              </a:rPr>
              <a:t>up code </a:t>
            </a:r>
            <a:r>
              <a:rPr sz="2400" spc="-5" dirty="0">
                <a:latin typeface="Arial"/>
                <a:cs typeface="Arial"/>
              </a:rPr>
              <a:t>in more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organized  </a:t>
            </a:r>
            <a:r>
              <a:rPr sz="2400" spc="40" dirty="0">
                <a:latin typeface="Arial"/>
                <a:cs typeface="Arial"/>
              </a:rPr>
              <a:t>and </a:t>
            </a:r>
            <a:r>
              <a:rPr sz="2400" spc="25" dirty="0" smtClean="0">
                <a:latin typeface="Arial"/>
                <a:cs typeface="Arial"/>
              </a:rPr>
              <a:t>controlled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03336" y="4234878"/>
            <a:ext cx="1219200" cy="1219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70" dirty="0"/>
              <a:t>The Two</a:t>
            </a:r>
            <a:r>
              <a:rPr spc="65" dirty="0"/>
              <a:t> </a:t>
            </a:r>
            <a:r>
              <a:rPr dirty="0"/>
              <a:t>Hats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292" y="2350465"/>
            <a:ext cx="6751320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262626"/>
                </a:solidFill>
                <a:latin typeface="Arial"/>
                <a:cs typeface="Arial"/>
              </a:rPr>
              <a:t>Two </a:t>
            </a:r>
            <a:r>
              <a:rPr sz="2400" spc="30" dirty="0">
                <a:solidFill>
                  <a:srgbClr val="262626"/>
                </a:solidFill>
                <a:latin typeface="Arial"/>
                <a:cs typeface="Arial"/>
              </a:rPr>
              <a:t>distinct</a:t>
            </a:r>
            <a:r>
              <a:rPr sz="2400" spc="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262626"/>
                </a:solidFill>
                <a:latin typeface="Arial"/>
                <a:cs typeface="Arial"/>
              </a:rPr>
              <a:t>activities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adding</a:t>
            </a: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262626"/>
                </a:solidFill>
                <a:latin typeface="Arial"/>
                <a:cs typeface="Arial"/>
              </a:rPr>
              <a:t>functions</a:t>
            </a:r>
            <a:endParaRPr sz="240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680"/>
              </a:spcBef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r>
              <a:rPr sz="2400" spc="20" dirty="0">
                <a:solidFill>
                  <a:srgbClr val="262626"/>
                </a:solidFill>
                <a:latin typeface="Arial"/>
                <a:cs typeface="Arial"/>
              </a:rPr>
              <a:t>refactoring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>
              <a:latin typeface="Arial"/>
              <a:cs typeface="Arial"/>
            </a:endParaRPr>
          </a:p>
          <a:p>
            <a:pPr marL="12700" marR="5080">
              <a:lnSpc>
                <a:spcPct val="121500"/>
              </a:lnSpc>
            </a:pPr>
            <a:r>
              <a:rPr sz="2400" spc="-30" dirty="0">
                <a:solidFill>
                  <a:srgbClr val="2C9AE5"/>
                </a:solidFill>
                <a:latin typeface="Arial"/>
                <a:cs typeface="Arial"/>
              </a:rPr>
              <a:t>These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two </a:t>
            </a:r>
            <a:r>
              <a:rPr sz="2400" spc="10" dirty="0">
                <a:solidFill>
                  <a:srgbClr val="2C9AE5"/>
                </a:solidFill>
                <a:latin typeface="Arial"/>
                <a:cs typeface="Arial"/>
              </a:rPr>
              <a:t>activities </a:t>
            </a:r>
            <a:r>
              <a:rPr sz="2400" spc="20" dirty="0">
                <a:solidFill>
                  <a:srgbClr val="2C9AE5"/>
                </a:solidFill>
                <a:latin typeface="Arial"/>
                <a:cs typeface="Arial"/>
              </a:rPr>
              <a:t>should </a:t>
            </a:r>
            <a:r>
              <a:rPr sz="2400" spc="-45" dirty="0">
                <a:solidFill>
                  <a:srgbClr val="2C9AE5"/>
                </a:solidFill>
                <a:latin typeface="Arial"/>
                <a:cs typeface="Arial"/>
              </a:rPr>
              <a:t>NOT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take </a:t>
            </a:r>
            <a:r>
              <a:rPr sz="2400" spc="50" dirty="0">
                <a:solidFill>
                  <a:srgbClr val="2C9AE5"/>
                </a:solidFill>
                <a:latin typeface="Arial"/>
                <a:cs typeface="Arial"/>
              </a:rPr>
              <a:t>place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at</a:t>
            </a:r>
            <a:r>
              <a:rPr sz="2400" spc="-30" dirty="0">
                <a:solidFill>
                  <a:srgbClr val="2C9AE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2C9AE5"/>
                </a:solidFill>
                <a:latin typeface="Arial"/>
                <a:cs typeface="Arial"/>
              </a:rPr>
              <a:t>same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514" y="2641600"/>
            <a:ext cx="1475511" cy="1475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6026" y="2560789"/>
            <a:ext cx="1510144" cy="1510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5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292" y="2502865"/>
            <a:ext cx="4535805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262626"/>
                </a:solidFill>
                <a:latin typeface="Arial"/>
                <a:cs typeface="Arial"/>
              </a:rPr>
              <a:t>Prevent </a:t>
            </a: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code </a:t>
            </a:r>
            <a:r>
              <a:rPr sz="2400" spc="15" dirty="0">
                <a:solidFill>
                  <a:srgbClr val="262626"/>
                </a:solidFill>
                <a:latin typeface="Arial"/>
                <a:cs typeface="Arial"/>
              </a:rPr>
              <a:t>quality</a:t>
            </a:r>
            <a:r>
              <a:rPr sz="2400" spc="-7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262626"/>
                </a:solidFill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9AE5"/>
              </a:buClr>
              <a:buFont typeface="Arial"/>
              <a:buChar char="•"/>
            </a:pPr>
            <a:endParaRPr sz="4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Make </a:t>
            </a: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code</a:t>
            </a: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262626"/>
                </a:solidFill>
                <a:latin typeface="Arial"/>
                <a:cs typeface="Arial"/>
              </a:rPr>
              <a:t>clear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C9AE5"/>
              </a:buClr>
              <a:buFont typeface="Arial"/>
              <a:buChar char="•"/>
            </a:pPr>
            <a:endParaRPr sz="41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30" dirty="0">
                <a:solidFill>
                  <a:srgbClr val="262626"/>
                </a:solidFill>
                <a:latin typeface="Arial"/>
                <a:cs typeface="Arial"/>
              </a:rPr>
              <a:t>Help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262626"/>
                </a:solidFill>
                <a:latin typeface="Arial"/>
                <a:cs typeface="Arial"/>
              </a:rPr>
              <a:t>find</a:t>
            </a:r>
            <a:r>
              <a:rPr sz="2400" spc="-4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bugs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C9AE5"/>
              </a:buClr>
              <a:buFont typeface="Arial"/>
              <a:buChar char="•"/>
            </a:pPr>
            <a:endParaRPr sz="42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2C9AE5"/>
              </a:buClr>
              <a:buSzPct val="118750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62626"/>
                </a:solidFill>
                <a:latin typeface="Arial"/>
                <a:cs typeface="Arial"/>
              </a:rPr>
              <a:t>Help </a:t>
            </a:r>
            <a:r>
              <a:rPr sz="2400" b="1" dirty="0">
                <a:solidFill>
                  <a:srgbClr val="262626"/>
                </a:solidFill>
                <a:latin typeface="Arial"/>
                <a:cs typeface="Arial"/>
              </a:rPr>
              <a:t>to </a:t>
            </a:r>
            <a:r>
              <a:rPr sz="2400" b="1" spc="-5" dirty="0">
                <a:solidFill>
                  <a:srgbClr val="262626"/>
                </a:solidFill>
                <a:latin typeface="Arial"/>
                <a:cs typeface="Arial"/>
              </a:rPr>
              <a:t>program</a:t>
            </a:r>
            <a:r>
              <a:rPr sz="2400" b="1" spc="-2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62626"/>
                </a:solidFill>
                <a:latin typeface="Arial"/>
                <a:cs typeface="Arial"/>
              </a:rPr>
              <a:t>faster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50" dirty="0"/>
              <a:t>When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Refactor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123" y="2198065"/>
            <a:ext cx="9143077" cy="47782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62626"/>
                </a:solidFill>
                <a:latin typeface="Arial"/>
                <a:cs typeface="Arial"/>
              </a:rPr>
              <a:t>The Rule of Three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0" dirty="0">
                <a:solidFill>
                  <a:srgbClr val="2C9AE5"/>
                </a:solidFill>
                <a:latin typeface="Arial"/>
                <a:cs typeface="Arial"/>
              </a:rPr>
              <a:t>Three </a:t>
            </a:r>
            <a:r>
              <a:rPr sz="2400" dirty="0">
                <a:solidFill>
                  <a:srgbClr val="2C9AE5"/>
                </a:solidFill>
                <a:latin typeface="Arial"/>
                <a:cs typeface="Arial"/>
              </a:rPr>
              <a:t>strikes </a:t>
            </a:r>
            <a:r>
              <a:rPr sz="2400" spc="40" dirty="0">
                <a:solidFill>
                  <a:srgbClr val="2C9AE5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2C9AE5"/>
                </a:solidFill>
                <a:latin typeface="Arial"/>
                <a:cs typeface="Arial"/>
              </a:rPr>
              <a:t>you</a:t>
            </a:r>
            <a:r>
              <a:rPr sz="2400" spc="-20" dirty="0">
                <a:solidFill>
                  <a:srgbClr val="2C9AE5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2C9AE5"/>
                </a:solidFill>
                <a:latin typeface="Arial"/>
                <a:cs typeface="Arial"/>
              </a:rPr>
              <a:t>refactor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1410"/>
              </a:spcBef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solidFill>
                  <a:srgbClr val="262626"/>
                </a:solidFill>
                <a:latin typeface="Arial"/>
                <a:cs typeface="Arial"/>
              </a:rPr>
              <a:t>You </a:t>
            </a: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do </a:t>
            </a:r>
            <a:r>
              <a:rPr sz="2400" spc="10" dirty="0">
                <a:solidFill>
                  <a:srgbClr val="262626"/>
                </a:solidFill>
                <a:latin typeface="Arial"/>
                <a:cs typeface="Arial"/>
              </a:rPr>
              <a:t>something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the first</a:t>
            </a:r>
            <a:r>
              <a:rPr sz="2400" spc="-5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time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9AE5"/>
              </a:buClr>
              <a:buFont typeface="Arial"/>
              <a:buAutoNum type="arabicPeriod"/>
            </a:pPr>
            <a:endParaRPr sz="275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solidFill>
                  <a:srgbClr val="262626"/>
                </a:solidFill>
                <a:latin typeface="Arial"/>
                <a:cs typeface="Arial"/>
              </a:rPr>
              <a:t>You </a:t>
            </a:r>
            <a:r>
              <a:rPr sz="2400" spc="65" dirty="0">
                <a:solidFill>
                  <a:srgbClr val="262626"/>
                </a:solidFill>
                <a:latin typeface="Arial"/>
                <a:cs typeface="Arial"/>
              </a:rPr>
              <a:t>do </a:t>
            </a: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similar </a:t>
            </a:r>
            <a:r>
              <a:rPr sz="2400" spc="25" dirty="0">
                <a:solidFill>
                  <a:srgbClr val="262626"/>
                </a:solidFill>
                <a:latin typeface="Arial"/>
                <a:cs typeface="Arial"/>
              </a:rPr>
              <a:t>thing again </a:t>
            </a:r>
            <a:r>
              <a:rPr sz="2400" spc="-5" dirty="0">
                <a:solidFill>
                  <a:srgbClr val="262626"/>
                </a:solidFill>
                <a:latin typeface="Arial"/>
                <a:cs typeface="Arial"/>
              </a:rPr>
              <a:t>with</a:t>
            </a:r>
            <a:r>
              <a:rPr sz="2400" spc="-9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262626"/>
                </a:solidFill>
                <a:latin typeface="Arial"/>
                <a:cs typeface="Arial"/>
              </a:rPr>
              <a:t>regret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C9AE5"/>
              </a:buClr>
              <a:buFont typeface="Arial"/>
              <a:buAutoNum type="arabicPeriod"/>
            </a:pPr>
            <a:endParaRPr sz="25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On the </a:t>
            </a:r>
            <a:r>
              <a:rPr sz="2400" spc="25" dirty="0">
                <a:solidFill>
                  <a:srgbClr val="262626"/>
                </a:solidFill>
                <a:latin typeface="Arial"/>
                <a:cs typeface="Arial"/>
              </a:rPr>
              <a:t>third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time </a:t>
            </a:r>
            <a:r>
              <a:rPr sz="2400" spc="-135" dirty="0">
                <a:solidFill>
                  <a:srgbClr val="262626"/>
                </a:solidFill>
                <a:latin typeface="Arial"/>
                <a:cs typeface="Arial"/>
              </a:rPr>
              <a:t>– </a:t>
            </a:r>
            <a:r>
              <a:rPr sz="2400" dirty="0">
                <a:solidFill>
                  <a:srgbClr val="262626"/>
                </a:solidFill>
                <a:latin typeface="Arial"/>
                <a:cs typeface="Arial"/>
              </a:rPr>
              <a:t>start</a:t>
            </a:r>
            <a:r>
              <a:rPr sz="2400" spc="80" dirty="0">
                <a:solidFill>
                  <a:srgbClr val="262626"/>
                </a:solidFill>
                <a:latin typeface="Arial"/>
                <a:cs typeface="Arial"/>
              </a:rPr>
              <a:t> </a:t>
            </a:r>
            <a:r>
              <a:rPr sz="2400" spc="20" dirty="0" smtClean="0">
                <a:solidFill>
                  <a:srgbClr val="262626"/>
                </a:solidFill>
                <a:latin typeface="Arial"/>
                <a:cs typeface="Arial"/>
              </a:rPr>
              <a:t>refactoring</a:t>
            </a:r>
            <a:endParaRPr lang="en-US" sz="2400" spc="20" dirty="0" smtClean="0">
              <a:solidFill>
                <a:srgbClr val="262626"/>
              </a:solidFill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buClr>
                <a:srgbClr val="2C9AE5"/>
              </a:buClr>
              <a:buSzPct val="118750"/>
              <a:buAutoNum type="arabicPeriod"/>
              <a:tabLst>
                <a:tab pos="469265" algn="l"/>
                <a:tab pos="469900" algn="l"/>
              </a:tabLst>
            </a:pPr>
            <a:endParaRPr lang="en-US" sz="2400" spc="20" dirty="0" smtClean="0">
              <a:solidFill>
                <a:srgbClr val="262626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lr>
                <a:srgbClr val="2C9AE5"/>
              </a:buClr>
              <a:buSzPct val="118750"/>
              <a:tabLst>
                <a:tab pos="469265" algn="l"/>
                <a:tab pos="469900" algn="l"/>
              </a:tabLst>
            </a:pPr>
            <a:r>
              <a:rPr lang="en-US" sz="2400" dirty="0" smtClean="0">
                <a:latin typeface="Arial"/>
                <a:cs typeface="Arial"/>
              </a:rPr>
              <a:t>It </a:t>
            </a:r>
            <a:r>
              <a:rPr lang="en-US" sz="2400" dirty="0">
                <a:latin typeface="Arial"/>
                <a:cs typeface="Arial"/>
              </a:rPr>
              <a:t>states that two instances of similar code don’t require refactoring, but when similar code is used three times, it should be extracted.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25881" y="2122055"/>
            <a:ext cx="1590967" cy="1590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50" dirty="0"/>
              <a:t>When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Refactor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1292" y="2271725"/>
            <a:ext cx="5462270" cy="363945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Arial"/>
                <a:cs typeface="Arial"/>
              </a:rPr>
              <a:t>When </a:t>
            </a:r>
            <a:r>
              <a:rPr sz="2400" spc="65" dirty="0">
                <a:latin typeface="Arial"/>
                <a:cs typeface="Arial"/>
              </a:rPr>
              <a:t>adding </a:t>
            </a:r>
            <a:r>
              <a:rPr sz="2400" spc="-5" dirty="0">
                <a:latin typeface="Arial"/>
                <a:cs typeface="Arial"/>
              </a:rPr>
              <a:t>new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functionality</a:t>
            </a:r>
            <a:endParaRPr sz="2400" dirty="0">
              <a:latin typeface="Arial"/>
              <a:cs typeface="Arial"/>
            </a:endParaRPr>
          </a:p>
          <a:p>
            <a:pPr marL="692150" lvl="1" indent="-336550">
              <a:lnSpc>
                <a:spcPct val="100000"/>
              </a:lnSpc>
              <a:spcBef>
                <a:spcPts val="1020"/>
              </a:spcBef>
              <a:buClr>
                <a:srgbClr val="2C9AE5"/>
              </a:buClr>
              <a:buSzPct val="120000"/>
              <a:buChar char="•"/>
              <a:tabLst>
                <a:tab pos="691515" algn="l"/>
                <a:tab pos="692150" algn="l"/>
              </a:tabLst>
            </a:pPr>
            <a:r>
              <a:rPr sz="2000" spc="25" dirty="0">
                <a:latin typeface="Arial"/>
                <a:cs typeface="Arial"/>
              </a:rPr>
              <a:t>understanding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  <a:p>
            <a:pPr marL="692150" lvl="1" indent="-336550">
              <a:lnSpc>
                <a:spcPct val="100000"/>
              </a:lnSpc>
              <a:spcBef>
                <a:spcPts val="600"/>
              </a:spcBef>
              <a:buClr>
                <a:srgbClr val="2C9AE5"/>
              </a:buClr>
              <a:buSzPct val="120000"/>
              <a:buChar char="•"/>
              <a:tabLst>
                <a:tab pos="691515" algn="l"/>
                <a:tab pos="692150" algn="l"/>
              </a:tabLst>
            </a:pPr>
            <a:r>
              <a:rPr sz="2000" spc="30" dirty="0">
                <a:latin typeface="Arial"/>
                <a:cs typeface="Arial"/>
              </a:rPr>
              <a:t>prepare </a:t>
            </a:r>
            <a:r>
              <a:rPr sz="2000" spc="55" dirty="0">
                <a:latin typeface="Arial"/>
                <a:cs typeface="Arial"/>
              </a:rPr>
              <a:t>code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50" dirty="0">
                <a:latin typeface="Arial"/>
                <a:cs typeface="Arial"/>
              </a:rPr>
              <a:t>adding </a:t>
            </a:r>
            <a:r>
              <a:rPr sz="2000" spc="-5" dirty="0">
                <a:latin typeface="Arial"/>
                <a:cs typeface="Arial"/>
              </a:rPr>
              <a:t>new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functionality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C9AE5"/>
              </a:buClr>
              <a:buFont typeface="Arial"/>
              <a:buChar char="•"/>
            </a:pPr>
            <a:endParaRPr sz="3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Arial"/>
                <a:cs typeface="Arial"/>
              </a:rPr>
              <a:t>When </a:t>
            </a:r>
            <a:r>
              <a:rPr sz="2400" spc="20" dirty="0">
                <a:latin typeface="Arial"/>
                <a:cs typeface="Arial"/>
              </a:rPr>
              <a:t>fixing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bug</a:t>
            </a:r>
            <a:endParaRPr sz="2400" dirty="0">
              <a:latin typeface="Arial"/>
              <a:cs typeface="Arial"/>
            </a:endParaRPr>
          </a:p>
          <a:p>
            <a:pPr marL="692150" lvl="1" indent="-336550">
              <a:lnSpc>
                <a:spcPct val="100000"/>
              </a:lnSpc>
              <a:spcBef>
                <a:spcPts val="1120"/>
              </a:spcBef>
              <a:buClr>
                <a:srgbClr val="2C9AE5"/>
              </a:buClr>
              <a:buSzPct val="120000"/>
              <a:buChar char="•"/>
              <a:tabLst>
                <a:tab pos="691515" algn="l"/>
                <a:tab pos="692150" algn="l"/>
              </a:tabLst>
            </a:pPr>
            <a:r>
              <a:rPr sz="2000" spc="-5" dirty="0">
                <a:latin typeface="Arial"/>
                <a:cs typeface="Arial"/>
              </a:rPr>
              <a:t>error is a </a:t>
            </a:r>
            <a:r>
              <a:rPr sz="2000" spc="25" dirty="0">
                <a:latin typeface="Arial"/>
                <a:cs typeface="Arial"/>
              </a:rPr>
              <a:t>sign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refactoring</a:t>
            </a:r>
            <a:endParaRPr sz="20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2C9AE5"/>
              </a:buClr>
              <a:buFont typeface="Arial"/>
              <a:buChar char="•"/>
            </a:pPr>
            <a:endParaRPr sz="3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2C9AE5"/>
              </a:buClr>
              <a:buSzPct val="118750"/>
              <a:buChar char="•"/>
              <a:tabLst>
                <a:tab pos="354965" algn="l"/>
                <a:tab pos="355600" algn="l"/>
              </a:tabLst>
            </a:pPr>
            <a:r>
              <a:rPr sz="2400" spc="30" dirty="0">
                <a:latin typeface="Arial"/>
                <a:cs typeface="Arial"/>
              </a:rPr>
              <a:t>Code</a:t>
            </a:r>
            <a:r>
              <a:rPr sz="2400" spc="-5" dirty="0">
                <a:latin typeface="Arial"/>
                <a:cs typeface="Arial"/>
              </a:rPr>
              <a:t> reviews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123" y="1010589"/>
            <a:ext cx="8914130" cy="914400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182880" rIns="0" bIns="0" rtlCol="0">
            <a:spAutoFit/>
          </a:bodyPr>
          <a:lstStyle/>
          <a:p>
            <a:pPr marL="1188720">
              <a:lnSpc>
                <a:spcPct val="100000"/>
              </a:lnSpc>
              <a:spcBef>
                <a:spcPts val="1440"/>
              </a:spcBef>
            </a:pPr>
            <a:r>
              <a:rPr spc="-5" dirty="0"/>
              <a:t>Problems with</a:t>
            </a:r>
            <a:r>
              <a:rPr dirty="0"/>
              <a:t> </a:t>
            </a:r>
            <a:r>
              <a:rPr spc="15" dirty="0"/>
              <a:t>Refactoring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90229" y="2386025"/>
            <a:ext cx="6083935" cy="294952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spc="15" dirty="0">
                <a:latin typeface="Arial"/>
                <a:cs typeface="Arial"/>
              </a:rPr>
              <a:t>Database</a:t>
            </a:r>
            <a:endParaRPr sz="24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132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20" dirty="0">
                <a:latin typeface="Arial"/>
                <a:cs typeface="Arial"/>
              </a:rPr>
              <a:t>difficult </a:t>
            </a:r>
            <a:r>
              <a:rPr sz="2000" dirty="0">
                <a:latin typeface="Arial"/>
                <a:cs typeface="Arial"/>
              </a:rPr>
              <a:t>to </a:t>
            </a:r>
            <a:r>
              <a:rPr sz="2000" spc="35" dirty="0">
                <a:latin typeface="Arial"/>
                <a:cs typeface="Arial"/>
              </a:rPr>
              <a:t>change </a:t>
            </a:r>
            <a:r>
              <a:rPr sz="2000" spc="20" dirty="0">
                <a:latin typeface="Arial"/>
                <a:cs typeface="Arial"/>
              </a:rPr>
              <a:t>since </a:t>
            </a:r>
            <a:r>
              <a:rPr sz="2000" spc="15" dirty="0">
                <a:latin typeface="Arial"/>
                <a:cs typeface="Arial"/>
              </a:rPr>
              <a:t>tightly </a:t>
            </a:r>
            <a:r>
              <a:rPr sz="2000" spc="45" dirty="0">
                <a:latin typeface="Arial"/>
                <a:cs typeface="Arial"/>
              </a:rPr>
              <a:t>coupled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scheme</a:t>
            </a:r>
            <a:endParaRPr sz="20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60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10" dirty="0">
                <a:latin typeface="Arial"/>
                <a:cs typeface="Arial"/>
              </a:rPr>
              <a:t>existing </a:t>
            </a:r>
            <a:r>
              <a:rPr sz="2000" spc="25" dirty="0">
                <a:latin typeface="Arial"/>
                <a:cs typeface="Arial"/>
              </a:rPr>
              <a:t>data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migration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9AE5"/>
              </a:buClr>
              <a:buFont typeface="Arial"/>
              <a:buChar char="•"/>
            </a:pPr>
            <a:endParaRPr sz="27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2C9AE5"/>
              </a:buClr>
              <a:buFont typeface="Arial"/>
              <a:buChar char="•"/>
            </a:pPr>
            <a:endParaRPr sz="2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30" dirty="0">
                <a:latin typeface="Arial"/>
                <a:cs typeface="Arial"/>
              </a:rPr>
              <a:t>Changing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Interface</a:t>
            </a:r>
            <a:endParaRPr sz="2400" dirty="0">
              <a:latin typeface="Arial"/>
              <a:cs typeface="Arial"/>
            </a:endParaRPr>
          </a:p>
          <a:p>
            <a:pPr marL="353060" indent="-337185">
              <a:lnSpc>
                <a:spcPct val="100000"/>
              </a:lnSpc>
              <a:spcBef>
                <a:spcPts val="1320"/>
              </a:spcBef>
              <a:buClr>
                <a:srgbClr val="2C9AE5"/>
              </a:buClr>
              <a:buSzPct val="120000"/>
              <a:buChar char="•"/>
              <a:tabLst>
                <a:tab pos="353060" algn="l"/>
                <a:tab pos="353695" algn="l"/>
              </a:tabLst>
            </a:pPr>
            <a:r>
              <a:rPr sz="2000" spc="35" dirty="0">
                <a:latin typeface="Arial"/>
                <a:cs typeface="Arial"/>
              </a:rPr>
              <a:t>deprecate old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 smtClean="0">
                <a:latin typeface="Arial"/>
                <a:cs typeface="Arial"/>
              </a:rPr>
              <a:t>interface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572" y="2246745"/>
            <a:ext cx="916710" cy="916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573" y="3731491"/>
            <a:ext cx="916708" cy="916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732</Words>
  <Application>Microsoft Office PowerPoint</Application>
  <PresentationFormat>Custom</PresentationFormat>
  <Paragraphs>131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What is Refactoring?</vt:lpstr>
      <vt:lpstr>The Two Hats</vt:lpstr>
      <vt:lpstr>Goals</vt:lpstr>
      <vt:lpstr>When to Refactor</vt:lpstr>
      <vt:lpstr>When to Refactor</vt:lpstr>
      <vt:lpstr>Problems with Refactoring</vt:lpstr>
      <vt:lpstr>When You Shouldn’t Refactor</vt:lpstr>
      <vt:lpstr>Smelling Code</vt:lpstr>
      <vt:lpstr>Code Smell</vt:lpstr>
      <vt:lpstr>Code Duplication</vt:lpstr>
      <vt:lpstr>Code Duplication</vt:lpstr>
      <vt:lpstr>Code Duplication</vt:lpstr>
      <vt:lpstr>Code Duplication Example</vt:lpstr>
      <vt:lpstr>Long Method</vt:lpstr>
      <vt:lpstr>Long Method</vt:lpstr>
      <vt:lpstr>Long Method Example</vt:lpstr>
      <vt:lpstr>Speculative Generality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Inappropriate Intimacy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Fatima Junaid</dc:creator>
  <cp:lastModifiedBy>Pc Planet</cp:lastModifiedBy>
  <cp:revision>101</cp:revision>
  <dcterms:created xsi:type="dcterms:W3CDTF">2021-03-16T01:22:46Z</dcterms:created>
  <dcterms:modified xsi:type="dcterms:W3CDTF">2023-03-22T11:00:20Z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2021-03-16T00:00:00Z</vt:filetime>
  </property>
</Properties>
</file>