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96" r:id="rId2"/>
    <p:sldId id="303" r:id="rId3"/>
    <p:sldId id="315" r:id="rId4"/>
    <p:sldId id="312" r:id="rId5"/>
    <p:sldId id="313" r:id="rId6"/>
    <p:sldId id="314" r:id="rId7"/>
    <p:sldId id="300" r:id="rId8"/>
    <p:sldId id="298" r:id="rId9"/>
    <p:sldId id="304" r:id="rId10"/>
    <p:sldId id="306" r:id="rId11"/>
    <p:sldId id="307" r:id="rId12"/>
    <p:sldId id="308" r:id="rId13"/>
    <p:sldId id="309" r:id="rId14"/>
    <p:sldId id="310" r:id="rId15"/>
    <p:sldId id="311" r:id="rId16"/>
    <p:sldId id="30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93" autoAdjust="0"/>
    <p:restoredTop sz="94444"/>
  </p:normalViewPr>
  <p:slideViewPr>
    <p:cSldViewPr>
      <p:cViewPr varScale="1">
        <p:scale>
          <a:sx n="70" d="100"/>
          <a:sy n="70" d="100"/>
        </p:scale>
        <p:origin x="17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D3291-283E-9F47-BD2D-E9FB2184F06D}" type="datetimeFigureOut">
              <a:rPr lang="en-US" smtClean="0"/>
              <a:t>3/22/2023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88E28-F68D-A049-B172-4E7D7FABD88D}" type="slidenum">
              <a:rPr lang="en-US" smtClean="0"/>
              <a:t>‹#›</a:t>
            </a:fld>
            <a:endParaRPr lang="en-US"/>
          </a:p>
        </p:txBody>
      </p:sp>
    </p:spTree>
    <p:extLst>
      <p:ext uri="{BB962C8B-B14F-4D97-AF65-F5344CB8AC3E}">
        <p14:creationId xmlns:p14="http://schemas.microsoft.com/office/powerpoint/2010/main" val="1872216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Test bed=</a:t>
            </a:r>
            <a:r>
              <a:rPr lang="en-US" dirty="0" smtClean="0"/>
              <a:t>It is a platform or we can say it as- method which is used to test a particular module. It is the combination of hardware and software environment on which the tests will be executed. </a:t>
            </a:r>
            <a:endParaRPr lang="en-US" dirty="0"/>
          </a:p>
        </p:txBody>
      </p:sp>
      <p:sp>
        <p:nvSpPr>
          <p:cNvPr id="4" name="Slide Number Placeholder 3"/>
          <p:cNvSpPr>
            <a:spLocks noGrp="1"/>
          </p:cNvSpPr>
          <p:nvPr>
            <p:ph type="sldNum" sz="quarter" idx="10"/>
          </p:nvPr>
        </p:nvSpPr>
        <p:spPr/>
        <p:txBody>
          <a:bodyPr/>
          <a:lstStyle/>
          <a:p>
            <a:fld id="{3F8C0CE1-5923-45E5-9AE4-DE4337022A82}" type="slidenum">
              <a:rPr lang="en-US" smtClean="0"/>
              <a:pPr/>
              <a:t>4</a:t>
            </a:fld>
            <a:endParaRPr lang="en-US"/>
          </a:p>
        </p:txBody>
      </p:sp>
    </p:spTree>
    <p:extLst>
      <p:ext uri="{BB962C8B-B14F-4D97-AF65-F5344CB8AC3E}">
        <p14:creationId xmlns:p14="http://schemas.microsoft.com/office/powerpoint/2010/main" val="200535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Deferred=</a:t>
            </a:r>
            <a:r>
              <a:rPr lang="en-US" dirty="0" smtClean="0"/>
              <a:t>put off (an action or event) to a later time.</a:t>
            </a:r>
          </a:p>
          <a:p>
            <a:r>
              <a:rPr lang="en-US" b="1" dirty="0" smtClean="0"/>
              <a:t>Archive= </a:t>
            </a:r>
            <a:r>
              <a:rPr lang="en-US" dirty="0" smtClean="0"/>
              <a:t>a collection of historical documents or records providing information about a place, institution, or group of people.</a:t>
            </a:r>
            <a:endParaRPr lang="en-US" dirty="0"/>
          </a:p>
        </p:txBody>
      </p:sp>
      <p:sp>
        <p:nvSpPr>
          <p:cNvPr id="4" name="Slide Number Placeholder 3"/>
          <p:cNvSpPr>
            <a:spLocks noGrp="1"/>
          </p:cNvSpPr>
          <p:nvPr>
            <p:ph type="sldNum" sz="quarter" idx="10"/>
          </p:nvPr>
        </p:nvSpPr>
        <p:spPr/>
        <p:txBody>
          <a:bodyPr/>
          <a:lstStyle/>
          <a:p>
            <a:fld id="{3F8C0CE1-5923-45E5-9AE4-DE4337022A82}" type="slidenum">
              <a:rPr lang="en-US" smtClean="0"/>
              <a:pPr/>
              <a:t>6</a:t>
            </a:fld>
            <a:endParaRPr lang="en-US"/>
          </a:p>
        </p:txBody>
      </p:sp>
    </p:spTree>
    <p:extLst>
      <p:ext uri="{BB962C8B-B14F-4D97-AF65-F5344CB8AC3E}">
        <p14:creationId xmlns:p14="http://schemas.microsoft.com/office/powerpoint/2010/main" val="93899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377465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382005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237865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188174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413322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19816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251749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159300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347254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408121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A7D68-83E7-4B82-970A-B8B0DBE2D28A}" type="datetimeFigureOut">
              <a:rPr lang="en-US" smtClean="0"/>
              <a:t>3/22/2023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CDC7240-8DC2-441B-9FF5-DCBE3AAE6F35}" type="slidenum">
              <a:rPr lang="en-US" smtClean="0"/>
              <a:t>‹#›</a:t>
            </a:fld>
            <a:endParaRPr lang="en-US" dirty="0"/>
          </a:p>
        </p:txBody>
      </p:sp>
    </p:spTree>
    <p:extLst>
      <p:ext uri="{BB962C8B-B14F-4D97-AF65-F5344CB8AC3E}">
        <p14:creationId xmlns:p14="http://schemas.microsoft.com/office/powerpoint/2010/main" val="16863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A7D68-83E7-4B82-970A-B8B0DBE2D28A}" type="datetimeFigureOut">
              <a:rPr lang="en-US" smtClean="0"/>
              <a:t>3/22/2023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C7240-8DC2-441B-9FF5-DCBE3AAE6F35}" type="slidenum">
              <a:rPr lang="en-US" smtClean="0"/>
              <a:t>‹#›</a:t>
            </a:fld>
            <a:endParaRPr lang="en-US" dirty="0"/>
          </a:p>
        </p:txBody>
      </p:sp>
    </p:spTree>
    <p:extLst>
      <p:ext uri="{BB962C8B-B14F-4D97-AF65-F5344CB8AC3E}">
        <p14:creationId xmlns:p14="http://schemas.microsoft.com/office/powerpoint/2010/main" val="1214236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hasnain.bukhari@numl" TargetMode="External"/><Relationship Id="rId2" Type="http://schemas.openxmlformats.org/officeDocument/2006/relationships/hyperlink" Target="mailto:sqayuum@numl.edu.p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hasnain.bukhari@numl.edu.p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hasnain.bukhari@numl.edu.p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hasnain.bukhari@numl.edu.p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smillah-910299_1280.png"/>
          <p:cNvPicPr>
            <a:picLocks noChangeAspect="1"/>
          </p:cNvPicPr>
          <p:nvPr/>
        </p:nvPicPr>
        <p:blipFill>
          <a:blip r:embed="rId2">
            <a:duotone>
              <a:prstClr val="black"/>
              <a:srgbClr val="208CE2">
                <a:tint val="45000"/>
                <a:satMod val="400000"/>
              </a:srgbClr>
            </a:duotone>
            <a:extLst>
              <a:ext uri="{28A0092B-C50C-407E-A947-70E740481C1C}">
                <a14:useLocalDpi xmlns:a14="http://schemas.microsoft.com/office/drawing/2010/main" val="0"/>
              </a:ext>
            </a:extLst>
          </a:blip>
          <a:stretch>
            <a:fillRect/>
          </a:stretch>
        </p:blipFill>
        <p:spPr>
          <a:xfrm>
            <a:off x="1099904" y="1676400"/>
            <a:ext cx="6964903" cy="3352800"/>
          </a:xfrm>
          <a:prstGeom prst="rect">
            <a:avLst/>
          </a:prstGeom>
        </p:spPr>
      </p:pic>
    </p:spTree>
    <p:extLst>
      <p:ext uri="{BB962C8B-B14F-4D97-AF65-F5344CB8AC3E}">
        <p14:creationId xmlns:p14="http://schemas.microsoft.com/office/powerpoint/2010/main" val="1216911042"/>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a:bodyPr>
          <a:lstStyle/>
          <a:p>
            <a:r>
              <a:rPr lang="en-US" dirty="0" smtClean="0"/>
              <a:t>Test Data</a:t>
            </a:r>
          </a:p>
          <a:p>
            <a:endParaRPr lang="en-US" dirty="0" smtClean="0"/>
          </a:p>
          <a:p>
            <a:pPr lvl="1"/>
            <a:r>
              <a:rPr lang="en-US" dirty="0" smtClean="0"/>
              <a:t>Valid Class: </a:t>
            </a:r>
          </a:p>
          <a:p>
            <a:pPr lvl="2"/>
            <a:r>
              <a:rPr lang="en-US" dirty="0" smtClean="0"/>
              <a:t>Email: </a:t>
            </a:r>
            <a:r>
              <a:rPr lang="en-US" dirty="0" smtClean="0">
                <a:hlinkClick r:id="rId2"/>
              </a:rPr>
              <a:t>sqayuum@numl.edu.pk</a:t>
            </a:r>
            <a:endParaRPr lang="en-US" dirty="0" smtClean="0"/>
          </a:p>
          <a:p>
            <a:pPr lvl="2"/>
            <a:r>
              <a:rPr lang="en-US" dirty="0" smtClean="0"/>
              <a:t>Password: 1234567</a:t>
            </a:r>
          </a:p>
          <a:p>
            <a:pPr lvl="2"/>
            <a:endParaRPr lang="en-US" dirty="0"/>
          </a:p>
          <a:p>
            <a:pPr lvl="1"/>
            <a:r>
              <a:rPr lang="en-US" dirty="0" smtClean="0"/>
              <a:t>In Valid </a:t>
            </a:r>
            <a:r>
              <a:rPr lang="en-US" dirty="0"/>
              <a:t>Class: </a:t>
            </a:r>
          </a:p>
          <a:p>
            <a:pPr lvl="2"/>
            <a:r>
              <a:rPr lang="en-US" dirty="0"/>
              <a:t>Email: </a:t>
            </a:r>
            <a:r>
              <a:rPr lang="en-US" dirty="0" err="1" smtClean="0">
                <a:hlinkClick r:id="rId3"/>
              </a:rPr>
              <a:t>sqayuum@numl</a:t>
            </a:r>
            <a:endParaRPr lang="en-US" dirty="0"/>
          </a:p>
          <a:p>
            <a:pPr lvl="2"/>
            <a:r>
              <a:rPr lang="en-US" dirty="0" smtClean="0"/>
              <a:t> Password</a:t>
            </a:r>
            <a:r>
              <a:rPr lang="en-US" dirty="0"/>
              <a:t>: </a:t>
            </a:r>
            <a:r>
              <a:rPr lang="en-US" dirty="0" smtClean="0"/>
              <a:t>000000</a:t>
            </a:r>
            <a:endParaRPr lang="en-US" dirty="0"/>
          </a:p>
          <a:p>
            <a:pPr lvl="1"/>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71766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a:bodyPr>
          <a:lstStyle/>
          <a:p>
            <a:r>
              <a:rPr lang="en-US" dirty="0" smtClean="0"/>
              <a:t>After test data we design its test case.</a:t>
            </a:r>
          </a:p>
          <a:p>
            <a:r>
              <a:rPr lang="en-US" dirty="0" smtClean="0"/>
              <a:t>A good test case must have the following things.</a:t>
            </a:r>
          </a:p>
          <a:p>
            <a:pPr marL="971550" lvl="1" indent="-514350">
              <a:buFont typeface="+mj-lt"/>
              <a:buAutoNum type="arabicPeriod"/>
            </a:pPr>
            <a:r>
              <a:rPr lang="en-US" sz="2400" dirty="0" smtClean="0"/>
              <a:t>Test case ID</a:t>
            </a:r>
          </a:p>
          <a:p>
            <a:pPr marL="971550" lvl="1" indent="-514350">
              <a:buFont typeface="+mj-lt"/>
              <a:buAutoNum type="arabicPeriod"/>
            </a:pPr>
            <a:r>
              <a:rPr lang="en-US" sz="2400" dirty="0" smtClean="0"/>
              <a:t>Input</a:t>
            </a:r>
          </a:p>
          <a:p>
            <a:pPr marL="971550" lvl="1" indent="-514350">
              <a:buFont typeface="+mj-lt"/>
              <a:buAutoNum type="arabicPeriod"/>
            </a:pPr>
            <a:r>
              <a:rPr lang="en-US" sz="2400" dirty="0" smtClean="0"/>
              <a:t>Partition tested</a:t>
            </a:r>
          </a:p>
          <a:p>
            <a:pPr marL="971550" lvl="1" indent="-514350">
              <a:buFont typeface="+mj-lt"/>
              <a:buAutoNum type="arabicPeriod"/>
            </a:pPr>
            <a:r>
              <a:rPr lang="en-US" sz="2400" dirty="0" smtClean="0"/>
              <a:t>Expected Output</a:t>
            </a:r>
          </a:p>
          <a:p>
            <a:pPr marL="971550" lvl="1" indent="-514350">
              <a:buFont typeface="+mj-lt"/>
              <a:buAutoNum type="arabicPeriod"/>
            </a:pPr>
            <a:r>
              <a:rPr lang="en-US" sz="2400" dirty="0" smtClean="0"/>
              <a:t>Actual Output</a:t>
            </a:r>
          </a:p>
          <a:p>
            <a:pPr marL="971550" lvl="1" indent="-514350">
              <a:buFont typeface="+mj-lt"/>
              <a:buAutoNum type="arabicPeriod"/>
            </a:pPr>
            <a:r>
              <a:rPr lang="en-US" sz="2400" dirty="0" smtClean="0"/>
              <a:t>Pass fail</a:t>
            </a:r>
            <a:endParaRPr lang="en-US" sz="2400" dirty="0"/>
          </a:p>
        </p:txBody>
      </p:sp>
    </p:spTree>
    <p:extLst>
      <p:ext uri="{BB962C8B-B14F-4D97-AF65-F5344CB8AC3E}">
        <p14:creationId xmlns:p14="http://schemas.microsoft.com/office/powerpoint/2010/main" val="132265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9616535"/>
              </p:ext>
            </p:extLst>
          </p:nvPr>
        </p:nvGraphicFramePr>
        <p:xfrm>
          <a:off x="457200" y="1600200"/>
          <a:ext cx="8153400" cy="3886197"/>
        </p:xfrm>
        <a:graphic>
          <a:graphicData uri="http://schemas.openxmlformats.org/drawingml/2006/table">
            <a:tbl>
              <a:tblPr firstRow="1" bandRow="1">
                <a:tableStyleId>{5C22544A-7EE6-4342-B048-85BDC9FD1C3A}</a:tableStyleId>
              </a:tblPr>
              <a:tblGrid>
                <a:gridCol w="2533726"/>
                <a:gridCol w="3410785"/>
                <a:gridCol w="2208889"/>
              </a:tblGrid>
              <a:tr h="555171">
                <a:tc gridSpan="3">
                  <a:txBody>
                    <a:bodyPr/>
                    <a:lstStyle/>
                    <a:p>
                      <a:pPr lvl="1" algn="ctr"/>
                      <a:r>
                        <a:rPr lang="en-US" dirty="0" smtClean="0"/>
                        <a:t>Test case Login (Valid)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Test 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Email: </a:t>
                      </a:r>
                      <a:r>
                        <a:rPr lang="en-US" sz="1600" dirty="0" smtClean="0">
                          <a:hlinkClick r:id="rId2"/>
                        </a:rPr>
                        <a:t>sqayuum@numl.edu.pk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Password: 1234567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Partition tested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Valid</a:t>
                      </a:r>
                      <a:r>
                        <a:rPr lang="en-US" baseline="0" dirty="0" smtClean="0"/>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Valid</a:t>
                      </a:r>
                      <a:r>
                        <a:rPr lang="en-US" baseline="0" dirty="0" smtClean="0"/>
                        <a:t> Class</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Expected</a:t>
                      </a:r>
                      <a:r>
                        <a:rPr lang="en-US" baseline="0" dirty="0" smtClean="0"/>
                        <a:t> </a:t>
                      </a:r>
                      <a:r>
                        <a:rPr lang="en-US" dirty="0" smtClean="0"/>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Login Successful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Login Successful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Actual</a:t>
                      </a:r>
                      <a:r>
                        <a:rPr lang="en-US" baseline="0" dirty="0" smtClean="0"/>
                        <a:t> </a:t>
                      </a:r>
                      <a:r>
                        <a:rPr lang="en-US" dirty="0" smtClean="0"/>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Pass fail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990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3772931"/>
              </p:ext>
            </p:extLst>
          </p:nvPr>
        </p:nvGraphicFramePr>
        <p:xfrm>
          <a:off x="457200" y="1600200"/>
          <a:ext cx="8153400" cy="3971106"/>
        </p:xfrm>
        <a:graphic>
          <a:graphicData uri="http://schemas.openxmlformats.org/drawingml/2006/table">
            <a:tbl>
              <a:tblPr firstRow="1" bandRow="1">
                <a:tableStyleId>{5C22544A-7EE6-4342-B048-85BDC9FD1C3A}</a:tableStyleId>
              </a:tblPr>
              <a:tblGrid>
                <a:gridCol w="2533726"/>
                <a:gridCol w="3105074"/>
                <a:gridCol w="2514600"/>
              </a:tblGrid>
              <a:tr h="555171">
                <a:tc gridSpan="3">
                  <a:txBody>
                    <a:bodyPr/>
                    <a:lstStyle/>
                    <a:p>
                      <a:pPr lvl="1" algn="ctr"/>
                      <a:r>
                        <a:rPr lang="en-US" dirty="0" smtClean="0"/>
                        <a:t>Test case Login (In Valid)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Test 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Email: </a:t>
                      </a:r>
                      <a:r>
                        <a:rPr lang="en-US" dirty="0" err="1" smtClean="0"/>
                        <a:t>sqayuum</a:t>
                      </a:r>
                      <a:r>
                        <a:rPr lang="en-US" sz="1600" dirty="0" err="1" smtClean="0">
                          <a:hlinkClick r:id="rId2"/>
                        </a:rPr>
                        <a:t>@numl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Password: 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Partition tested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 Valid</a:t>
                      </a:r>
                      <a:r>
                        <a:rPr lang="en-US" baseline="0" dirty="0" smtClean="0"/>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Valid</a:t>
                      </a:r>
                      <a:r>
                        <a:rPr lang="en-US" baseline="0" dirty="0" smtClean="0"/>
                        <a:t> Class</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Expected</a:t>
                      </a:r>
                      <a:r>
                        <a:rPr lang="en-US" baseline="0" dirty="0" smtClean="0"/>
                        <a:t> </a:t>
                      </a:r>
                      <a:r>
                        <a:rPr lang="en-US" dirty="0" smtClean="0"/>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Invalid Username or Password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Invalid Username or Password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Actual</a:t>
                      </a:r>
                      <a:r>
                        <a:rPr lang="en-US" baseline="0" dirty="0" smtClean="0"/>
                        <a:t> </a:t>
                      </a:r>
                      <a:r>
                        <a:rPr lang="en-US" dirty="0" smtClean="0"/>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Pass fail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7243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r>
              <a:rPr lang="en-US" dirty="0" smtClean="0"/>
              <a:t>As you noticed we did</a:t>
            </a:r>
            <a:r>
              <a:rPr lang="fr-FR" dirty="0" smtClean="0"/>
              <a:t>n’</a:t>
            </a:r>
            <a:r>
              <a:rPr lang="en-US" dirty="0" smtClean="0"/>
              <a:t>t fill the actual output and pass/fail.</a:t>
            </a:r>
          </a:p>
          <a:p>
            <a:r>
              <a:rPr lang="en-US" dirty="0" smtClean="0"/>
              <a:t>In TDD after designing a test case we develop the system in minimal way to pass this test case.</a:t>
            </a:r>
          </a:p>
          <a:p>
            <a:r>
              <a:rPr lang="en-US" dirty="0" smtClean="0"/>
              <a:t>i.e. after test case is designed its code will </a:t>
            </a:r>
            <a:r>
              <a:rPr lang="en-US" dirty="0" err="1" smtClean="0"/>
              <a:t>ve</a:t>
            </a:r>
            <a:r>
              <a:rPr lang="en-US" dirty="0" smtClean="0"/>
              <a:t> written.</a:t>
            </a:r>
            <a:endParaRPr lang="en-US" dirty="0"/>
          </a:p>
        </p:txBody>
      </p:sp>
    </p:spTree>
    <p:extLst>
      <p:ext uri="{BB962C8B-B14F-4D97-AF65-F5344CB8AC3E}">
        <p14:creationId xmlns:p14="http://schemas.microsoft.com/office/powerpoint/2010/main" val="73702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457200" y="1417638"/>
            <a:ext cx="8229600" cy="4525963"/>
          </a:xfrm>
        </p:spPr>
        <p:txBody>
          <a:bodyPr/>
          <a:lstStyle/>
          <a:p>
            <a:r>
              <a:rPr lang="en-US" dirty="0" smtClean="0"/>
              <a:t>Once its code is written we will then execute the system. E.g.</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302126260"/>
              </p:ext>
            </p:extLst>
          </p:nvPr>
        </p:nvGraphicFramePr>
        <p:xfrm>
          <a:off x="446690" y="2560638"/>
          <a:ext cx="8153400" cy="3886197"/>
        </p:xfrm>
        <a:graphic>
          <a:graphicData uri="http://schemas.openxmlformats.org/drawingml/2006/table">
            <a:tbl>
              <a:tblPr firstRow="1" bandRow="1">
                <a:tableStyleId>{5C22544A-7EE6-4342-B048-85BDC9FD1C3A}</a:tableStyleId>
              </a:tblPr>
              <a:tblGrid>
                <a:gridCol w="2533726"/>
                <a:gridCol w="3410785"/>
                <a:gridCol w="2208889"/>
              </a:tblGrid>
              <a:tr h="555171">
                <a:tc gridSpan="3">
                  <a:txBody>
                    <a:bodyPr/>
                    <a:lstStyle/>
                    <a:p>
                      <a:pPr lvl="1" algn="ctr"/>
                      <a:r>
                        <a:rPr lang="en-US" dirty="0" smtClean="0"/>
                        <a:t>Test case Login (Valid)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a:p>
                  </a:txBody>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Test 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Email: </a:t>
                      </a:r>
                      <a:r>
                        <a:rPr lang="en-US" sz="1600" dirty="0" smtClean="0">
                          <a:hlinkClick r:id="rId2"/>
                        </a:rPr>
                        <a:t>sqayuum@numl.edu.pk</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Password: 1234567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Partition tested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Valid</a:t>
                      </a:r>
                      <a:r>
                        <a:rPr lang="en-US" baseline="0" dirty="0" smtClean="0"/>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Valid</a:t>
                      </a:r>
                      <a:r>
                        <a:rPr lang="en-US" baseline="0" dirty="0" smtClean="0"/>
                        <a:t> Class</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Expected</a:t>
                      </a:r>
                      <a:r>
                        <a:rPr lang="en-US" baseline="0" dirty="0" smtClean="0"/>
                        <a:t> </a:t>
                      </a:r>
                      <a:r>
                        <a:rPr lang="en-US" dirty="0" smtClean="0"/>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smtClean="0"/>
                        <a:t>Login Successful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Actual</a:t>
                      </a:r>
                      <a:r>
                        <a:rPr lang="en-US" baseline="0" dirty="0" smtClean="0"/>
                        <a:t> </a:t>
                      </a:r>
                      <a:r>
                        <a:rPr lang="en-US" dirty="0" smtClean="0"/>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dirty="0" smtClean="0"/>
                        <a:t>Login Successful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r>
              <a:tr h="5551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Pass/Fail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4240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TDD</a:t>
            </a:r>
            <a:endParaRPr lang="en-US" b="1" dirty="0"/>
          </a:p>
        </p:txBody>
      </p:sp>
      <p:sp>
        <p:nvSpPr>
          <p:cNvPr id="3" name="Content Placeholder 2"/>
          <p:cNvSpPr>
            <a:spLocks noGrp="1"/>
          </p:cNvSpPr>
          <p:nvPr>
            <p:ph idx="1"/>
          </p:nvPr>
        </p:nvSpPr>
        <p:spPr>
          <a:xfrm>
            <a:off x="467710" y="1066800"/>
            <a:ext cx="8229600" cy="5257800"/>
          </a:xfrm>
        </p:spPr>
        <p:txBody>
          <a:bodyPr>
            <a:normAutofit fontScale="77500" lnSpcReduction="20000"/>
          </a:bodyPr>
          <a:lstStyle/>
          <a:p>
            <a:pPr>
              <a:lnSpc>
                <a:spcPct val="170000"/>
              </a:lnSpc>
              <a:buNone/>
            </a:pPr>
            <a:endParaRPr lang="en-US" altLang="x-none" dirty="0"/>
          </a:p>
          <a:p>
            <a:pPr>
              <a:lnSpc>
                <a:spcPct val="170000"/>
              </a:lnSpc>
            </a:pPr>
            <a:r>
              <a:rPr lang="en-US" altLang="x-none" dirty="0"/>
              <a:t>Reduces the number of </a:t>
            </a:r>
            <a:r>
              <a:rPr lang="en-US" altLang="x-none" dirty="0" smtClean="0"/>
              <a:t>bug.</a:t>
            </a:r>
            <a:endParaRPr lang="en-US" altLang="x-none" dirty="0"/>
          </a:p>
          <a:p>
            <a:pPr>
              <a:lnSpc>
                <a:spcPct val="170000"/>
              </a:lnSpc>
            </a:pPr>
            <a:r>
              <a:rPr lang="en-US" altLang="x-none" dirty="0"/>
              <a:t>Increases development speed, because less time is spent chasing bugs.</a:t>
            </a:r>
          </a:p>
          <a:p>
            <a:pPr>
              <a:lnSpc>
                <a:spcPct val="170000"/>
              </a:lnSpc>
            </a:pPr>
            <a:r>
              <a:rPr lang="en-US" altLang="x-none" dirty="0"/>
              <a:t>Improves code quality because of the </a:t>
            </a:r>
            <a:r>
              <a:rPr lang="en-US" altLang="x-none"/>
              <a:t>increased </a:t>
            </a:r>
            <a:r>
              <a:rPr lang="en-US" altLang="x-none" smtClean="0"/>
              <a:t>modularity.</a:t>
            </a:r>
            <a:endParaRPr lang="en-US" altLang="x-none" dirty="0"/>
          </a:p>
          <a:p>
            <a:pPr>
              <a:lnSpc>
                <a:spcPct val="170000"/>
              </a:lnSpc>
            </a:pPr>
            <a:r>
              <a:rPr lang="en-US" altLang="x-none" dirty="0"/>
              <a:t>Decreases maintenance costs because the code is easier to follow.</a:t>
            </a:r>
          </a:p>
          <a:p>
            <a:pPr>
              <a:lnSpc>
                <a:spcPct val="170000"/>
              </a:lnSpc>
            </a:pPr>
            <a:endParaRPr lang="en-US" dirty="0"/>
          </a:p>
        </p:txBody>
      </p:sp>
    </p:spTree>
    <p:extLst>
      <p:ext uri="{BB962C8B-B14F-4D97-AF65-F5344CB8AC3E}">
        <p14:creationId xmlns:p14="http://schemas.microsoft.com/office/powerpoint/2010/main" val="202694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b="1" dirty="0" smtClean="0"/>
              <a:t>Test Driven Development </a:t>
            </a:r>
            <a:br>
              <a:rPr lang="en-US" b="1" dirty="0" smtClean="0"/>
            </a:br>
            <a:r>
              <a:rPr lang="en-US" b="1" dirty="0" smtClean="0"/>
              <a:t>(TDD)</a:t>
            </a:r>
            <a:endParaRPr lang="en-US" b="1" dirty="0"/>
          </a:p>
        </p:txBody>
      </p:sp>
    </p:spTree>
    <p:extLst>
      <p:ext uri="{BB962C8B-B14F-4D97-AF65-F5344CB8AC3E}">
        <p14:creationId xmlns:p14="http://schemas.microsoft.com/office/powerpoint/2010/main" val="209264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Driven </a:t>
            </a:r>
            <a:r>
              <a:rPr lang="en-US" b="1" dirty="0" smtClean="0"/>
              <a:t>Development (TDD)</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style of software development, not just a matter of testing your code.</a:t>
            </a:r>
            <a:endParaRPr lang="en-US" dirty="0" smtClean="0"/>
          </a:p>
          <a:p>
            <a:r>
              <a:rPr lang="en-US" dirty="0" smtClean="0"/>
              <a:t>Idea </a:t>
            </a:r>
            <a:r>
              <a:rPr lang="en-US" dirty="0"/>
              <a:t>is to write </a:t>
            </a:r>
            <a:r>
              <a:rPr lang="en-US" dirty="0" smtClean="0"/>
              <a:t>tests. </a:t>
            </a:r>
          </a:p>
          <a:p>
            <a:r>
              <a:rPr lang="en-US" dirty="0" smtClean="0"/>
              <a:t>Tests </a:t>
            </a:r>
            <a:r>
              <a:rPr lang="en-US" dirty="0"/>
              <a:t>drive the development of the application code. </a:t>
            </a:r>
            <a:endParaRPr lang="en-US" dirty="0" smtClean="0"/>
          </a:p>
          <a:p>
            <a:r>
              <a:rPr lang="en-US" dirty="0" smtClean="0"/>
              <a:t>Test </a:t>
            </a:r>
            <a:r>
              <a:rPr lang="en-US" dirty="0"/>
              <a:t>and code are written in elementary increments. </a:t>
            </a:r>
            <a:endParaRPr lang="en-US" dirty="0" smtClean="0"/>
          </a:p>
          <a:p>
            <a:r>
              <a:rPr lang="en-US" dirty="0" smtClean="0"/>
              <a:t>The </a:t>
            </a:r>
            <a:r>
              <a:rPr lang="en-US" dirty="0"/>
              <a:t>tests will ensure that future changes don’t cause </a:t>
            </a:r>
            <a:r>
              <a:rPr lang="en-US" dirty="0" smtClean="0"/>
              <a:t>problems.</a:t>
            </a:r>
          </a:p>
          <a:p>
            <a:r>
              <a:rPr lang="en-US" dirty="0" smtClean="0"/>
              <a:t>Generally </a:t>
            </a:r>
            <a:r>
              <a:rPr lang="en-US" dirty="0"/>
              <a:t>falls under </a:t>
            </a:r>
            <a:r>
              <a:rPr lang="en-US" dirty="0" smtClean="0"/>
              <a:t>Agile.</a:t>
            </a:r>
          </a:p>
          <a:p>
            <a:r>
              <a:rPr lang="en-US" dirty="0" smtClean="0"/>
              <a:t>Enforces </a:t>
            </a:r>
            <a:r>
              <a:rPr lang="en-US" dirty="0"/>
              <a:t>testing as part of the development </a:t>
            </a:r>
            <a:r>
              <a:rPr lang="en-US" dirty="0" smtClean="0"/>
              <a:t>process.</a:t>
            </a:r>
            <a:endParaRPr lang="en-US" dirty="0"/>
          </a:p>
        </p:txBody>
      </p:sp>
    </p:spTree>
    <p:extLst>
      <p:ext uri="{BB962C8B-B14F-4D97-AF65-F5344CB8AC3E}">
        <p14:creationId xmlns:p14="http://schemas.microsoft.com/office/powerpoint/2010/main" val="155905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76200"/>
            <a:ext cx="7543800" cy="1009642"/>
          </a:xfrm>
        </p:spPr>
        <p:txBody>
          <a:bodyPr>
            <a:normAutofit/>
          </a:bodyPr>
          <a:lstStyle/>
          <a:p>
            <a:pPr eaLnBrk="1" hangingPunct="1"/>
            <a:r>
              <a:rPr lang="en-US" sz="4000" b="1" dirty="0" smtClean="0">
                <a:latin typeface="Calibri"/>
                <a:cs typeface="Calibri"/>
              </a:rPr>
              <a:t>Testing Cycle</a:t>
            </a:r>
            <a:endParaRPr lang="en-GB" sz="4000" b="1" dirty="0" smtClean="0">
              <a:latin typeface="Calibri"/>
              <a:cs typeface="Calibri"/>
            </a:endParaRPr>
          </a:p>
        </p:txBody>
      </p:sp>
      <p:sp>
        <p:nvSpPr>
          <p:cNvPr id="29699" name="Rectangle 3"/>
          <p:cNvSpPr>
            <a:spLocks noGrp="1" noChangeArrowheads="1"/>
          </p:cNvSpPr>
          <p:nvPr>
            <p:ph idx="1"/>
          </p:nvPr>
        </p:nvSpPr>
        <p:spPr>
          <a:xfrm>
            <a:off x="762000" y="1371600"/>
            <a:ext cx="7696200" cy="5029200"/>
          </a:xfrm>
        </p:spPr>
        <p:txBody>
          <a:bodyPr>
            <a:normAutofit/>
          </a:bodyPr>
          <a:lstStyle/>
          <a:p>
            <a:pPr>
              <a:lnSpc>
                <a:spcPct val="150000"/>
              </a:lnSpc>
            </a:pPr>
            <a:r>
              <a:rPr lang="en-US" sz="2400" dirty="0" smtClean="0">
                <a:latin typeface="Calibri"/>
                <a:cs typeface="Calibri"/>
              </a:rPr>
              <a:t>Although variations exist in testing life cycle, there is a typical cycle for testing. </a:t>
            </a:r>
          </a:p>
          <a:p>
            <a:pPr eaLnBrk="1" hangingPunct="1">
              <a:lnSpc>
                <a:spcPct val="150000"/>
              </a:lnSpc>
            </a:pPr>
            <a:r>
              <a:rPr lang="en-US" sz="2400" dirty="0" smtClean="0">
                <a:latin typeface="Calibri"/>
                <a:cs typeface="Calibri"/>
              </a:rPr>
              <a:t>Testing should begin in the requirements phase of the software development life cycle. </a:t>
            </a:r>
          </a:p>
          <a:p>
            <a:pPr marL="457200" indent="-457200" eaLnBrk="1" hangingPunct="1">
              <a:lnSpc>
                <a:spcPct val="150000"/>
              </a:lnSpc>
              <a:buFont typeface="+mj-lt"/>
              <a:buAutoNum type="arabicPeriod"/>
            </a:pPr>
            <a:r>
              <a:rPr lang="en-US" sz="2400" b="1" dirty="0" smtClean="0">
                <a:latin typeface="Calibri"/>
                <a:cs typeface="Calibri"/>
              </a:rPr>
              <a:t>Test Planning</a:t>
            </a:r>
            <a:endParaRPr lang="en-US" sz="2400" dirty="0" smtClean="0">
              <a:latin typeface="Calibri"/>
              <a:cs typeface="Calibri"/>
            </a:endParaRPr>
          </a:p>
          <a:p>
            <a:pPr lvl="1" eaLnBrk="1" hangingPunct="1">
              <a:lnSpc>
                <a:spcPct val="150000"/>
              </a:lnSpc>
            </a:pPr>
            <a:r>
              <a:rPr lang="en-US" sz="2400" dirty="0" smtClean="0">
                <a:latin typeface="Calibri"/>
                <a:cs typeface="Calibri"/>
              </a:rPr>
              <a:t>Test strategy, test plan, test bed creation. </a:t>
            </a:r>
          </a:p>
          <a:p>
            <a:pPr lvl="1" eaLnBrk="1" hangingPunct="1">
              <a:lnSpc>
                <a:spcPct val="150000"/>
              </a:lnSpc>
            </a:pPr>
            <a:r>
              <a:rPr lang="en-US" sz="2400" dirty="0" smtClean="0">
                <a:latin typeface="Calibri"/>
                <a:cs typeface="Calibri"/>
              </a:rPr>
              <a:t>Since many activities will be carried out during testing, a plan is needed. </a:t>
            </a:r>
          </a:p>
        </p:txBody>
      </p:sp>
    </p:spTree>
    <p:extLst>
      <p:ext uri="{BB962C8B-B14F-4D97-AF65-F5344CB8AC3E}">
        <p14:creationId xmlns:p14="http://schemas.microsoft.com/office/powerpoint/2010/main" val="158808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133358"/>
            <a:ext cx="7543800" cy="1009642"/>
          </a:xfrm>
        </p:spPr>
        <p:txBody>
          <a:bodyPr/>
          <a:lstStyle/>
          <a:p>
            <a:pPr eaLnBrk="1" hangingPunct="1"/>
            <a:r>
              <a:rPr lang="en-US" sz="4200" b="1" dirty="0" smtClean="0">
                <a:latin typeface="Calibri"/>
                <a:cs typeface="Calibri"/>
              </a:rPr>
              <a:t>Testing Cycle</a:t>
            </a:r>
            <a:endParaRPr lang="en-GB" sz="4200" b="1" dirty="0" smtClean="0">
              <a:latin typeface="Calibri"/>
              <a:cs typeface="Calibri"/>
            </a:endParaRPr>
          </a:p>
        </p:txBody>
      </p:sp>
      <p:sp>
        <p:nvSpPr>
          <p:cNvPr id="30723" name="Rectangle 3"/>
          <p:cNvSpPr>
            <a:spLocks noGrp="1" noChangeArrowheads="1"/>
          </p:cNvSpPr>
          <p:nvPr>
            <p:ph idx="1"/>
          </p:nvPr>
        </p:nvSpPr>
        <p:spPr>
          <a:xfrm>
            <a:off x="685800" y="1371600"/>
            <a:ext cx="8077200" cy="5105400"/>
          </a:xfrm>
        </p:spPr>
        <p:txBody>
          <a:bodyPr>
            <a:normAutofit lnSpcReduction="10000"/>
          </a:bodyPr>
          <a:lstStyle/>
          <a:p>
            <a:pPr marL="457200" indent="-457200" algn="just" eaLnBrk="1" hangingPunct="1">
              <a:lnSpc>
                <a:spcPct val="130000"/>
              </a:lnSpc>
              <a:buFont typeface="+mj-lt"/>
              <a:buAutoNum type="arabicPeriod" startAt="2"/>
            </a:pPr>
            <a:r>
              <a:rPr lang="en-US" sz="2400" b="1" dirty="0" smtClean="0">
                <a:latin typeface="Calibri"/>
                <a:cs typeface="Calibri"/>
              </a:rPr>
              <a:t>Test Development</a:t>
            </a:r>
            <a:r>
              <a:rPr lang="en-US" sz="2400" dirty="0" smtClean="0">
                <a:latin typeface="Calibri"/>
                <a:cs typeface="Calibri"/>
              </a:rPr>
              <a:t>: </a:t>
            </a:r>
          </a:p>
          <a:p>
            <a:pPr lvl="1" algn="just" eaLnBrk="1" hangingPunct="1">
              <a:lnSpc>
                <a:spcPct val="130000"/>
              </a:lnSpc>
            </a:pPr>
            <a:r>
              <a:rPr lang="en-US" sz="2400" dirty="0" smtClean="0">
                <a:latin typeface="Calibri"/>
                <a:cs typeface="Calibri"/>
              </a:rPr>
              <a:t>Test procedures, test scenarios, test cases, test datasets, test scripts to use in testing software. </a:t>
            </a:r>
          </a:p>
          <a:p>
            <a:pPr marL="457200" indent="-457200" algn="just" eaLnBrk="1" hangingPunct="1">
              <a:lnSpc>
                <a:spcPct val="130000"/>
              </a:lnSpc>
              <a:buFont typeface="+mj-lt"/>
              <a:buAutoNum type="arabicPeriod" startAt="2"/>
            </a:pPr>
            <a:r>
              <a:rPr lang="en-US" sz="2400" b="1" dirty="0" smtClean="0">
                <a:latin typeface="Calibri"/>
                <a:cs typeface="Calibri"/>
              </a:rPr>
              <a:t>Test Execution</a:t>
            </a:r>
            <a:r>
              <a:rPr lang="en-US" sz="2400" dirty="0" smtClean="0">
                <a:latin typeface="Calibri"/>
                <a:cs typeface="Calibri"/>
              </a:rPr>
              <a:t>: </a:t>
            </a:r>
          </a:p>
          <a:p>
            <a:pPr lvl="1" algn="just" eaLnBrk="1" hangingPunct="1">
              <a:lnSpc>
                <a:spcPct val="130000"/>
              </a:lnSpc>
            </a:pPr>
            <a:r>
              <a:rPr lang="en-US" sz="2400" dirty="0" smtClean="0">
                <a:latin typeface="Calibri"/>
                <a:cs typeface="Calibri"/>
              </a:rPr>
              <a:t>Testers execute the software based on the plans and test documents. </a:t>
            </a:r>
            <a:endParaRPr lang="en-US" sz="2400" b="1" dirty="0" smtClean="0">
              <a:latin typeface="Calibri"/>
              <a:cs typeface="Calibri"/>
            </a:endParaRPr>
          </a:p>
          <a:p>
            <a:pPr marL="457200" indent="-457200" algn="just" eaLnBrk="1" hangingPunct="1">
              <a:lnSpc>
                <a:spcPct val="130000"/>
              </a:lnSpc>
              <a:buFont typeface="+mj-lt"/>
              <a:buAutoNum type="arabicPeriod" startAt="2"/>
            </a:pPr>
            <a:r>
              <a:rPr lang="en-US" sz="2400" b="1" dirty="0" smtClean="0">
                <a:latin typeface="Calibri"/>
                <a:cs typeface="Calibri"/>
              </a:rPr>
              <a:t>Test Reporting</a:t>
            </a:r>
            <a:r>
              <a:rPr lang="en-US" sz="2400" dirty="0" smtClean="0">
                <a:latin typeface="Calibri"/>
                <a:cs typeface="Calibri"/>
              </a:rPr>
              <a:t>: </a:t>
            </a:r>
          </a:p>
          <a:p>
            <a:pPr lvl="1" algn="just" eaLnBrk="1" hangingPunct="1">
              <a:lnSpc>
                <a:spcPct val="130000"/>
              </a:lnSpc>
            </a:pPr>
            <a:r>
              <a:rPr lang="en-US" sz="2400" dirty="0" smtClean="0">
                <a:latin typeface="Calibri"/>
                <a:cs typeface="Calibri"/>
              </a:rPr>
              <a:t>Once testing is completed, testers generate metrics and make final reports on their test effort and whether or not the software tested is ready for release. </a:t>
            </a:r>
          </a:p>
        </p:txBody>
      </p:sp>
    </p:spTree>
    <p:extLst>
      <p:ext uri="{BB962C8B-B14F-4D97-AF65-F5344CB8AC3E}">
        <p14:creationId xmlns:p14="http://schemas.microsoft.com/office/powerpoint/2010/main" val="1465231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33552" y="457200"/>
            <a:ext cx="7543800" cy="1009642"/>
          </a:xfrm>
        </p:spPr>
        <p:txBody>
          <a:bodyPr/>
          <a:lstStyle/>
          <a:p>
            <a:pPr eaLnBrk="1" hangingPunct="1"/>
            <a:r>
              <a:rPr lang="en-US" sz="4200" b="1" dirty="0" smtClean="0">
                <a:latin typeface="Calibri"/>
                <a:cs typeface="Calibri"/>
              </a:rPr>
              <a:t>Testing Cycle</a:t>
            </a:r>
            <a:endParaRPr lang="en-GB" sz="4200" b="1" dirty="0" smtClean="0">
              <a:latin typeface="Calibri"/>
              <a:cs typeface="Calibri"/>
            </a:endParaRPr>
          </a:p>
        </p:txBody>
      </p:sp>
      <p:sp>
        <p:nvSpPr>
          <p:cNvPr id="31747" name="Rectangle 3"/>
          <p:cNvSpPr>
            <a:spLocks noGrp="1" noChangeArrowheads="1"/>
          </p:cNvSpPr>
          <p:nvPr>
            <p:ph idx="1"/>
          </p:nvPr>
        </p:nvSpPr>
        <p:spPr/>
        <p:txBody>
          <a:bodyPr>
            <a:normAutofit lnSpcReduction="10000"/>
          </a:bodyPr>
          <a:lstStyle/>
          <a:p>
            <a:pPr marL="457200" indent="-457200" eaLnBrk="1" hangingPunct="1">
              <a:lnSpc>
                <a:spcPct val="120000"/>
              </a:lnSpc>
              <a:buFont typeface="+mj-lt"/>
              <a:buAutoNum type="arabicPeriod" startAt="5"/>
            </a:pPr>
            <a:r>
              <a:rPr lang="en-US" sz="2400" b="1" dirty="0" smtClean="0">
                <a:latin typeface="Calibri"/>
                <a:cs typeface="Calibri"/>
              </a:rPr>
              <a:t>Test Result Analysis</a:t>
            </a:r>
            <a:r>
              <a:rPr lang="en-US" sz="2400" dirty="0" smtClean="0">
                <a:latin typeface="Calibri"/>
                <a:cs typeface="Calibri"/>
              </a:rPr>
              <a:t>: Or </a:t>
            </a:r>
            <a:r>
              <a:rPr lang="en-US" sz="2400" b="1" dirty="0" smtClean="0">
                <a:latin typeface="Calibri"/>
                <a:cs typeface="Calibri"/>
              </a:rPr>
              <a:t>Defect Analysis</a:t>
            </a:r>
            <a:r>
              <a:rPr lang="en-US" sz="2400" dirty="0" smtClean="0">
                <a:latin typeface="Calibri"/>
                <a:cs typeface="Calibri"/>
              </a:rPr>
              <a:t>, </a:t>
            </a:r>
          </a:p>
          <a:p>
            <a:pPr lvl="1" eaLnBrk="1" hangingPunct="1">
              <a:lnSpc>
                <a:spcPct val="120000"/>
              </a:lnSpc>
            </a:pPr>
            <a:r>
              <a:rPr lang="en-US" sz="2400" dirty="0" smtClean="0">
                <a:latin typeface="Calibri"/>
                <a:cs typeface="Calibri"/>
              </a:rPr>
              <a:t>It is done by the development team usually along with the client, in order to decide what defects should be treated, fixed, rejected (i.e. found software working properly) or deferred to be dealt with later. </a:t>
            </a:r>
            <a:endParaRPr lang="en-US" sz="2400" b="1" dirty="0" smtClean="0">
              <a:latin typeface="Calibri"/>
              <a:cs typeface="Calibri"/>
            </a:endParaRPr>
          </a:p>
          <a:p>
            <a:pPr marL="457200" indent="-457200" eaLnBrk="1" hangingPunct="1">
              <a:lnSpc>
                <a:spcPct val="120000"/>
              </a:lnSpc>
              <a:buFont typeface="+mj-lt"/>
              <a:buAutoNum type="arabicPeriod" startAt="5"/>
            </a:pPr>
            <a:r>
              <a:rPr lang="en-US" sz="2400" b="1" dirty="0" smtClean="0">
                <a:latin typeface="Calibri"/>
                <a:cs typeface="Calibri"/>
              </a:rPr>
              <a:t>Test Closure</a:t>
            </a:r>
            <a:endParaRPr lang="en-US" sz="2400" dirty="0" smtClean="0">
              <a:latin typeface="Calibri"/>
              <a:cs typeface="Calibri"/>
            </a:endParaRPr>
          </a:p>
          <a:p>
            <a:pPr lvl="1" eaLnBrk="1" hangingPunct="1">
              <a:lnSpc>
                <a:spcPct val="120000"/>
              </a:lnSpc>
            </a:pPr>
            <a:r>
              <a:rPr lang="en-US" sz="2400" dirty="0" smtClean="0">
                <a:latin typeface="Calibri"/>
                <a:cs typeface="Calibri"/>
              </a:rPr>
              <a:t>Once the test meets the exit criteria, the activities such as capturing the key outputs, lessons learned, results, logs, documents related to the project are archived and used as a reference for future projects. </a:t>
            </a:r>
          </a:p>
        </p:txBody>
      </p:sp>
    </p:spTree>
    <p:extLst>
      <p:ext uri="{BB962C8B-B14F-4D97-AF65-F5344CB8AC3E}">
        <p14:creationId xmlns:p14="http://schemas.microsoft.com/office/powerpoint/2010/main" val="942638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Does TDD Work</a:t>
            </a:r>
            <a:endParaRPr lang="en-US" b="1" dirty="0"/>
          </a:p>
        </p:txBody>
      </p:sp>
      <p:sp>
        <p:nvSpPr>
          <p:cNvPr id="3" name="Content Placeholder 2"/>
          <p:cNvSpPr>
            <a:spLocks noGrp="1"/>
          </p:cNvSpPr>
          <p:nvPr>
            <p:ph idx="1"/>
          </p:nvPr>
        </p:nvSpPr>
        <p:spPr>
          <a:xfrm>
            <a:off x="457200" y="1417638"/>
            <a:ext cx="8229600" cy="4708525"/>
          </a:xfrm>
        </p:spPr>
        <p:txBody>
          <a:bodyPr>
            <a:normAutofit fontScale="77500" lnSpcReduction="20000"/>
          </a:bodyPr>
          <a:lstStyle/>
          <a:p>
            <a:pPr>
              <a:lnSpc>
                <a:spcPct val="150000"/>
              </a:lnSpc>
              <a:buFont typeface="Arial" charset="0"/>
              <a:buChar char="•"/>
            </a:pPr>
            <a:r>
              <a:rPr lang="en-US" altLang="x-none" sz="2700" dirty="0"/>
              <a:t>Have a requirement. </a:t>
            </a:r>
            <a:endParaRPr lang="en-US" altLang="x-none" sz="2700" dirty="0" smtClean="0"/>
          </a:p>
          <a:p>
            <a:pPr>
              <a:lnSpc>
                <a:spcPct val="150000"/>
              </a:lnSpc>
              <a:buFont typeface="Arial" charset="0"/>
              <a:buChar char="•"/>
            </a:pPr>
            <a:r>
              <a:rPr lang="en-US" altLang="x-none" sz="2700" dirty="0" smtClean="0"/>
              <a:t>Think </a:t>
            </a:r>
            <a:r>
              <a:rPr lang="en-US" altLang="x-none" sz="2700" dirty="0"/>
              <a:t>about what could be a reasonable test to verify compliance with the requirement.</a:t>
            </a:r>
          </a:p>
          <a:p>
            <a:pPr>
              <a:lnSpc>
                <a:spcPct val="150000"/>
              </a:lnSpc>
              <a:buFont typeface="Arial" charset="0"/>
              <a:buChar char="•"/>
            </a:pPr>
            <a:r>
              <a:rPr lang="en-US" altLang="x-none" sz="2700" dirty="0"/>
              <a:t>Write the test </a:t>
            </a:r>
            <a:r>
              <a:rPr lang="en-US" altLang="x-none" sz="2700" b="1" u="sng" dirty="0"/>
              <a:t>before writing the code.</a:t>
            </a:r>
            <a:r>
              <a:rPr lang="en-US" altLang="x-none" sz="2700" dirty="0"/>
              <a:t> Of course, the test will fail, and that’s ok.</a:t>
            </a:r>
          </a:p>
          <a:p>
            <a:pPr>
              <a:lnSpc>
                <a:spcPct val="150000"/>
              </a:lnSpc>
              <a:buFont typeface="Arial" charset="0"/>
              <a:buChar char="•"/>
            </a:pPr>
            <a:r>
              <a:rPr lang="en-US" altLang="x-none" sz="2700" dirty="0"/>
              <a:t>Keep things simple.</a:t>
            </a:r>
          </a:p>
          <a:p>
            <a:pPr>
              <a:lnSpc>
                <a:spcPct val="150000"/>
              </a:lnSpc>
              <a:buFont typeface="Arial" charset="0"/>
              <a:buChar char="•"/>
            </a:pPr>
            <a:r>
              <a:rPr lang="en-US" altLang="x-none" sz="2700" dirty="0"/>
              <a:t>Then, write </a:t>
            </a:r>
            <a:r>
              <a:rPr lang="en-US" altLang="x-none" sz="2700" b="1" u="sng" dirty="0"/>
              <a:t>only</a:t>
            </a:r>
            <a:r>
              <a:rPr lang="en-US" altLang="x-none" sz="2700" dirty="0"/>
              <a:t> the minimally necessary code to make the test pass.</a:t>
            </a:r>
          </a:p>
          <a:p>
            <a:pPr>
              <a:lnSpc>
                <a:spcPct val="150000"/>
              </a:lnSpc>
              <a:buFont typeface="Arial" charset="0"/>
              <a:buChar char="•"/>
            </a:pPr>
            <a:r>
              <a:rPr lang="en-US" altLang="x-none" sz="2700" dirty="0"/>
              <a:t>This is a process of discovery; as you identify possible improvements, refactor your </a:t>
            </a:r>
            <a:r>
              <a:rPr lang="en-US" altLang="x-none" sz="2700" dirty="0" smtClean="0"/>
              <a:t>code.</a:t>
            </a:r>
            <a:endParaRPr lang="en-US" altLang="x-none" sz="2700" dirty="0"/>
          </a:p>
        </p:txBody>
      </p:sp>
    </p:spTree>
    <p:extLst>
      <p:ext uri="{BB962C8B-B14F-4D97-AF65-F5344CB8AC3E}">
        <p14:creationId xmlns:p14="http://schemas.microsoft.com/office/powerpoint/2010/main" val="118322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Mock Objects</a:t>
            </a:r>
            <a:endParaRPr lang="en-US" b="1" dirty="0"/>
          </a:p>
        </p:txBody>
      </p:sp>
      <p:sp>
        <p:nvSpPr>
          <p:cNvPr id="3" name="Content Placeholder 2"/>
          <p:cNvSpPr>
            <a:spLocks noGrp="1"/>
          </p:cNvSpPr>
          <p:nvPr>
            <p:ph idx="1"/>
          </p:nvPr>
        </p:nvSpPr>
        <p:spPr/>
        <p:txBody>
          <a:bodyPr/>
          <a:lstStyle/>
          <a:p>
            <a:pPr>
              <a:spcBef>
                <a:spcPts val="800"/>
              </a:spcBef>
              <a:spcAft>
                <a:spcPct val="0"/>
              </a:spcAft>
              <a:buClr>
                <a:schemeClr val="tx1"/>
              </a:buClr>
              <a:buSzPct val="45000"/>
              <a:buFont typeface="Wingdings" charset="2"/>
              <a:buChar char=""/>
            </a:pPr>
            <a:r>
              <a:rPr lang="en-US" altLang="en-US" dirty="0">
                <a:ea typeface="DejaVu Sans" charset="0"/>
                <a:cs typeface="DejaVu Sans" charset="0"/>
              </a:rPr>
              <a:t>To handle complex external queries (e.g. web services), random data, etc. in testing</a:t>
            </a:r>
          </a:p>
          <a:p>
            <a:pPr>
              <a:spcBef>
                <a:spcPts val="800"/>
              </a:spcBef>
              <a:spcAft>
                <a:spcPct val="0"/>
              </a:spcAft>
              <a:buClr>
                <a:schemeClr val="tx1"/>
              </a:buClr>
              <a:buSzPct val="45000"/>
              <a:buFont typeface="Wingdings" charset="2"/>
              <a:buChar char=""/>
            </a:pPr>
            <a:r>
              <a:rPr lang="en-US" altLang="en-US" dirty="0">
                <a:ea typeface="DejaVu Sans" charset="0"/>
                <a:cs typeface="DejaVu Sans" charset="0"/>
              </a:rPr>
              <a:t>Implements an interface that provides some functionality</a:t>
            </a:r>
          </a:p>
          <a:p>
            <a:pPr lvl="1">
              <a:spcBef>
                <a:spcPts val="700"/>
              </a:spcBef>
              <a:spcAft>
                <a:spcPct val="0"/>
              </a:spcAft>
              <a:buClr>
                <a:schemeClr val="tx1"/>
              </a:buClr>
              <a:buSzPct val="75000"/>
              <a:buFont typeface="Symbol" charset="2"/>
              <a:buChar char=""/>
            </a:pPr>
            <a:r>
              <a:rPr lang="en-US" altLang="en-US" dirty="0">
                <a:ea typeface="DejaVu Sans" charset="0"/>
                <a:cs typeface="DejaVu Sans" charset="0"/>
              </a:rPr>
              <a:t>Can be complex on their own – e.g. checking order of calls to some object, etc.</a:t>
            </a:r>
          </a:p>
          <a:p>
            <a:pPr lvl="1">
              <a:spcBef>
                <a:spcPts val="700"/>
              </a:spcBef>
              <a:spcAft>
                <a:spcPct val="0"/>
              </a:spcAft>
              <a:buClr>
                <a:schemeClr val="tx1"/>
              </a:buClr>
              <a:buSzPct val="75000"/>
              <a:buFont typeface="Symbol" charset="2"/>
              <a:buChar char=""/>
            </a:pPr>
            <a:r>
              <a:rPr lang="en-US" altLang="en-US" dirty="0">
                <a:ea typeface="DejaVu Sans" charset="0"/>
                <a:cs typeface="DejaVu Sans" charset="0"/>
              </a:rPr>
              <a:t>Can control the effect of the interface</a:t>
            </a:r>
          </a:p>
          <a:p>
            <a:pPr>
              <a:spcBef>
                <a:spcPts val="800"/>
              </a:spcBef>
              <a:spcAft>
                <a:spcPct val="0"/>
              </a:spcAft>
              <a:buClr>
                <a:schemeClr val="tx1"/>
              </a:buClr>
              <a:buNone/>
            </a:pPr>
            <a:endParaRPr lang="en-US" altLang="en-US" sz="2800" dirty="0">
              <a:ea typeface="DejaVu Sans" charset="0"/>
              <a:cs typeface="DejaVu Sans" charset="0"/>
            </a:endParaRPr>
          </a:p>
          <a:p>
            <a:pPr>
              <a:buClr>
                <a:schemeClr val="tx1"/>
              </a:buClr>
            </a:pPr>
            <a:endParaRPr lang="en-US" dirty="0"/>
          </a:p>
        </p:txBody>
      </p:sp>
    </p:spTree>
    <p:extLst>
      <p:ext uri="{BB962C8B-B14F-4D97-AF65-F5344CB8AC3E}">
        <p14:creationId xmlns:p14="http://schemas.microsoft.com/office/powerpoint/2010/main" val="44179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lnSpcReduction="10000"/>
          </a:bodyPr>
          <a:lstStyle/>
          <a:p>
            <a:pPr>
              <a:lnSpc>
                <a:spcPct val="150000"/>
              </a:lnSpc>
            </a:pPr>
            <a:r>
              <a:rPr lang="en-US" dirty="0" smtClean="0"/>
              <a:t>A functional requirement states that</a:t>
            </a:r>
          </a:p>
          <a:p>
            <a:pPr lvl="1">
              <a:lnSpc>
                <a:spcPct val="150000"/>
              </a:lnSpc>
            </a:pPr>
            <a:r>
              <a:rPr lang="en-US" b="1" dirty="0" smtClean="0"/>
              <a:t>FR 1.1: </a:t>
            </a:r>
            <a:r>
              <a:rPr lang="en-US" dirty="0" smtClean="0"/>
              <a:t>User shall be able to login using email id &amp; password.</a:t>
            </a:r>
          </a:p>
          <a:p>
            <a:pPr>
              <a:lnSpc>
                <a:spcPct val="150000"/>
              </a:lnSpc>
            </a:pPr>
            <a:r>
              <a:rPr lang="en-US" dirty="0" smtClean="0"/>
              <a:t>So in TDD before we start coding, we go for test case design.</a:t>
            </a:r>
          </a:p>
          <a:p>
            <a:pPr>
              <a:lnSpc>
                <a:spcPct val="150000"/>
              </a:lnSpc>
            </a:pPr>
            <a:r>
              <a:rPr lang="en-US" dirty="0" smtClean="0"/>
              <a:t>For test case design we need test data.</a:t>
            </a:r>
            <a:endParaRPr lang="en-US" dirty="0"/>
          </a:p>
          <a:p>
            <a:pPr>
              <a:lnSpc>
                <a:spcPct val="150000"/>
              </a:lnSpc>
            </a:pPr>
            <a:endParaRPr lang="en-US" dirty="0" smtClean="0"/>
          </a:p>
        </p:txBody>
      </p:sp>
    </p:spTree>
    <p:extLst>
      <p:ext uri="{BB962C8B-B14F-4D97-AF65-F5344CB8AC3E}">
        <p14:creationId xmlns:p14="http://schemas.microsoft.com/office/powerpoint/2010/main" val="1612710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1092</TotalTime>
  <Words>827</Words>
  <Application>Microsoft Office PowerPoint</Application>
  <PresentationFormat>On-screen Show (4:3)</PresentationFormat>
  <Paragraphs>139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DejaVu Sans</vt:lpstr>
      <vt:lpstr>Symbol</vt:lpstr>
      <vt:lpstr>Wingdings</vt:lpstr>
      <vt:lpstr>Office Theme</vt:lpstr>
      <vt:lpstr>PowerPoint Presentation</vt:lpstr>
      <vt:lpstr>Test Driven Development  (TDD)</vt:lpstr>
      <vt:lpstr>Test Driven Development (TDD)</vt:lpstr>
      <vt:lpstr>Testing Cycle</vt:lpstr>
      <vt:lpstr>Testing Cycle</vt:lpstr>
      <vt:lpstr>Testing Cycle</vt:lpstr>
      <vt:lpstr>How Does TDD Work</vt:lpstr>
      <vt:lpstr>Mock Objects</vt:lpstr>
      <vt:lpstr>Example</vt:lpstr>
      <vt:lpstr>Example</vt:lpstr>
      <vt:lpstr>Example</vt:lpstr>
      <vt:lpstr>Example</vt:lpstr>
      <vt:lpstr>Example</vt:lpstr>
      <vt:lpstr>Example</vt:lpstr>
      <vt:lpstr>Example</vt:lpstr>
      <vt:lpstr>Benefits of TDD</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Architecture UML: Use case diagram-Part2</dc:title>
  <dc:creator>UZAIR IQBAL</dc:creator>
  <cp:lastModifiedBy>Pc Planet</cp:lastModifiedBy>
  <cp:revision>152</cp:revision>
  <dcterms:created xsi:type="dcterms:W3CDTF">2020-03-27T04:40:44Z</dcterms:created>
  <dcterms:modified xsi:type="dcterms:W3CDTF">2023-03-22T11:43:51Z</dcterms:modified>
</cp:coreProperties>
</file>