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357C89A-729A-42C2-AF5D-17D18A3B0B21}"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97DB-F220-465E-A4B6-224281D617CE}"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9920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57C89A-729A-42C2-AF5D-17D18A3B0B21}"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97DB-F220-465E-A4B6-224281D617CE}" type="slidenum">
              <a:rPr lang="en-US" smtClean="0"/>
              <a:t>‹#›</a:t>
            </a:fld>
            <a:endParaRPr lang="en-US"/>
          </a:p>
        </p:txBody>
      </p:sp>
    </p:spTree>
    <p:extLst>
      <p:ext uri="{BB962C8B-B14F-4D97-AF65-F5344CB8AC3E}">
        <p14:creationId xmlns:p14="http://schemas.microsoft.com/office/powerpoint/2010/main" val="1315107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57C89A-729A-42C2-AF5D-17D18A3B0B21}"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97DB-F220-465E-A4B6-224281D617C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45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57C89A-729A-42C2-AF5D-17D18A3B0B21}"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97DB-F220-465E-A4B6-224281D617CE}" type="slidenum">
              <a:rPr lang="en-US" smtClean="0"/>
              <a:t>‹#›</a:t>
            </a:fld>
            <a:endParaRPr lang="en-US"/>
          </a:p>
        </p:txBody>
      </p:sp>
    </p:spTree>
    <p:extLst>
      <p:ext uri="{BB962C8B-B14F-4D97-AF65-F5344CB8AC3E}">
        <p14:creationId xmlns:p14="http://schemas.microsoft.com/office/powerpoint/2010/main" val="409521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57C89A-729A-42C2-AF5D-17D18A3B0B21}"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97DB-F220-465E-A4B6-224281D617CE}"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55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57C89A-729A-42C2-AF5D-17D18A3B0B21}"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D97DB-F220-465E-A4B6-224281D617CE}" type="slidenum">
              <a:rPr lang="en-US" smtClean="0"/>
              <a:t>‹#›</a:t>
            </a:fld>
            <a:endParaRPr lang="en-US"/>
          </a:p>
        </p:txBody>
      </p:sp>
    </p:spTree>
    <p:extLst>
      <p:ext uri="{BB962C8B-B14F-4D97-AF65-F5344CB8AC3E}">
        <p14:creationId xmlns:p14="http://schemas.microsoft.com/office/powerpoint/2010/main" val="268776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57C89A-729A-42C2-AF5D-17D18A3B0B21}"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9D97DB-F220-465E-A4B6-224281D617CE}" type="slidenum">
              <a:rPr lang="en-US" smtClean="0"/>
              <a:t>‹#›</a:t>
            </a:fld>
            <a:endParaRPr lang="en-US"/>
          </a:p>
        </p:txBody>
      </p:sp>
    </p:spTree>
    <p:extLst>
      <p:ext uri="{BB962C8B-B14F-4D97-AF65-F5344CB8AC3E}">
        <p14:creationId xmlns:p14="http://schemas.microsoft.com/office/powerpoint/2010/main" val="263911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57C89A-729A-42C2-AF5D-17D18A3B0B21}"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D97DB-F220-465E-A4B6-224281D617CE}" type="slidenum">
              <a:rPr lang="en-US" smtClean="0"/>
              <a:t>‹#›</a:t>
            </a:fld>
            <a:endParaRPr lang="en-US"/>
          </a:p>
        </p:txBody>
      </p:sp>
    </p:spTree>
    <p:extLst>
      <p:ext uri="{BB962C8B-B14F-4D97-AF65-F5344CB8AC3E}">
        <p14:creationId xmlns:p14="http://schemas.microsoft.com/office/powerpoint/2010/main" val="177181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57C89A-729A-42C2-AF5D-17D18A3B0B21}"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9D97DB-F220-465E-A4B6-224281D617CE}" type="slidenum">
              <a:rPr lang="en-US" smtClean="0"/>
              <a:t>‹#›</a:t>
            </a:fld>
            <a:endParaRPr lang="en-US"/>
          </a:p>
        </p:txBody>
      </p:sp>
    </p:spTree>
    <p:extLst>
      <p:ext uri="{BB962C8B-B14F-4D97-AF65-F5344CB8AC3E}">
        <p14:creationId xmlns:p14="http://schemas.microsoft.com/office/powerpoint/2010/main" val="226709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57C89A-729A-42C2-AF5D-17D18A3B0B21}"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D97DB-F220-465E-A4B6-224281D617CE}" type="slidenum">
              <a:rPr lang="en-US" smtClean="0"/>
              <a:t>‹#›</a:t>
            </a:fld>
            <a:endParaRPr lang="en-US"/>
          </a:p>
        </p:txBody>
      </p:sp>
    </p:spTree>
    <p:extLst>
      <p:ext uri="{BB962C8B-B14F-4D97-AF65-F5344CB8AC3E}">
        <p14:creationId xmlns:p14="http://schemas.microsoft.com/office/powerpoint/2010/main" val="219470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57C89A-729A-42C2-AF5D-17D18A3B0B21}"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D97DB-F220-465E-A4B6-224281D617C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06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357C89A-729A-42C2-AF5D-17D18A3B0B21}" type="datetimeFigureOut">
              <a:rPr lang="en-US" smtClean="0"/>
              <a:t>12/3/2023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B9D97DB-F220-465E-A4B6-224281D617CE}"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5684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humanrights.com/course/lesson/articles-19-25/read-article-23.html" TargetMode="External"/><Relationship Id="rId7" Type="http://schemas.openxmlformats.org/officeDocument/2006/relationships/hyperlink" Target="https://www.humanrights.com/course/lesson/articles-26-30/read-article-27.html" TargetMode="External"/><Relationship Id="rId2" Type="http://schemas.openxmlformats.org/officeDocument/2006/relationships/hyperlink" Target="https://www.humanrights.com/course/lesson/articles-19-25/read-article-22.html" TargetMode="External"/><Relationship Id="rId1" Type="http://schemas.openxmlformats.org/officeDocument/2006/relationships/slideLayout" Target="../slideLayouts/slideLayout2.xml"/><Relationship Id="rId6" Type="http://schemas.openxmlformats.org/officeDocument/2006/relationships/hyperlink" Target="https://www.humanrights.com/course/lesson/articles-26-30/read-article-26.html" TargetMode="External"/><Relationship Id="rId5" Type="http://schemas.openxmlformats.org/officeDocument/2006/relationships/hyperlink" Target="https://www.humanrights.com/course/lesson/articles-19-25/read-article-25.html" TargetMode="External"/><Relationship Id="rId4" Type="http://schemas.openxmlformats.org/officeDocument/2006/relationships/hyperlink" Target="https://www.standup4humanrights.org/layout/files/30on30/UDHR70-30on30-article24-eng.pdf"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un.org/en/about-us/universal-declaration-of-human-righ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123" y="4968929"/>
            <a:ext cx="7772400" cy="1463040"/>
          </a:xfrm>
        </p:spPr>
        <p:txBody>
          <a:bodyPr>
            <a:normAutofit/>
          </a:bodyPr>
          <a:lstStyle/>
          <a:p>
            <a:pPr algn="ctr"/>
            <a:r>
              <a:rPr lang="en-US" sz="6000" b="1" dirty="0" smtClean="0"/>
              <a:t>HUMAN RIGHTS</a:t>
            </a:r>
            <a:endParaRPr lang="en-US" sz="6000" b="1" dirty="0"/>
          </a:p>
        </p:txBody>
      </p:sp>
    </p:spTree>
    <p:extLst>
      <p:ext uri="{BB962C8B-B14F-4D97-AF65-F5344CB8AC3E}">
        <p14:creationId xmlns:p14="http://schemas.microsoft.com/office/powerpoint/2010/main" val="112525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are </a:t>
            </a:r>
            <a:r>
              <a:rPr lang="en-US" dirty="0" err="1" smtClean="0"/>
              <a:t>rightS</a:t>
            </a:r>
            <a:r>
              <a:rPr lang="en-US" dirty="0" smtClean="0"/>
              <a:t>?</a:t>
            </a:r>
            <a:br>
              <a:rPr lang="en-US" dirty="0" smtClean="0"/>
            </a:br>
            <a:endParaRPr lang="en-US" dirty="0"/>
          </a:p>
        </p:txBody>
      </p:sp>
      <p:sp>
        <p:nvSpPr>
          <p:cNvPr id="3" name="Content Placeholder 2"/>
          <p:cNvSpPr>
            <a:spLocks noGrp="1"/>
          </p:cNvSpPr>
          <p:nvPr>
            <p:ph idx="1"/>
          </p:nvPr>
        </p:nvSpPr>
        <p:spPr>
          <a:xfrm>
            <a:off x="1024127" y="1635370"/>
            <a:ext cx="9720073" cy="5134708"/>
          </a:xfrm>
        </p:spPr>
        <p:txBody>
          <a:bodyPr>
            <a:normAutofit fontScale="62500" lnSpcReduction="20000"/>
          </a:bodyPr>
          <a:lstStyle/>
          <a:p>
            <a:pPr algn="ctr"/>
            <a:r>
              <a:rPr lang="en-GB" dirty="0" smtClean="0"/>
              <a:t>Rights </a:t>
            </a:r>
            <a:r>
              <a:rPr lang="en-GB" sz="3200" dirty="0" smtClean="0"/>
              <a:t>are defined as normative rules that are set by legal jurisdiction and are owned by the people.</a:t>
            </a:r>
          </a:p>
          <a:p>
            <a:pPr algn="ctr"/>
            <a:r>
              <a:rPr lang="en-GB" sz="3200" dirty="0" smtClean="0"/>
              <a:t>It is something that every human being deserves, no matter where it comes from, where it is born, or where it lives.</a:t>
            </a:r>
          </a:p>
          <a:p>
            <a:pPr algn="ctr"/>
            <a:r>
              <a:rPr lang="en-GB" sz="3200" dirty="0" smtClean="0"/>
              <a:t>Generally, rights are written in-laws. On the basis of this, people can very easily defend their rights before the Court of Justice.</a:t>
            </a:r>
          </a:p>
          <a:p>
            <a:pPr algn="ctr"/>
            <a:r>
              <a:rPr lang="en-GB" sz="3200" dirty="0" smtClean="0"/>
              <a:t>It is important to remember that rights are based on a set of </a:t>
            </a:r>
            <a:r>
              <a:rPr lang="en-GB" sz="3200" dirty="0" err="1" smtClean="0"/>
              <a:t>behaviors</a:t>
            </a:r>
            <a:r>
              <a:rPr lang="en-GB" sz="3200" dirty="0" smtClean="0"/>
              <a:t> that are accepted in agreement,</a:t>
            </a:r>
          </a:p>
          <a:p>
            <a:pPr algn="ctr"/>
            <a:r>
              <a:rPr lang="en-GB" sz="3200" dirty="0" smtClean="0"/>
              <a:t>where also the responsibilities that each one has as a result of cooperation and mutual respect are raised.</a:t>
            </a:r>
          </a:p>
          <a:p>
            <a:pPr marL="0" indent="0" algn="ctr">
              <a:buNone/>
            </a:pPr>
            <a:r>
              <a:rPr lang="en-GB" sz="3200" dirty="0" smtClean="0"/>
              <a:t> Rights are not laws that allow individuals or governing bodies to do or say anything they desire.</a:t>
            </a:r>
          </a:p>
          <a:p>
            <a:pPr marL="0" indent="0" algn="ctr">
              <a:buNone/>
            </a:pPr>
            <a:r>
              <a:rPr lang="en-GB" sz="3200" dirty="0" smtClean="0"/>
              <a:t> They are the foundation or framework in which society as an entire structure is defined.</a:t>
            </a:r>
          </a:p>
          <a:p>
            <a:pPr algn="ctr"/>
            <a:r>
              <a:rPr lang="en-GB" sz="3200" dirty="0" smtClean="0"/>
              <a:t>It is considered that rights are one of the pillars that allow the establishment of our society and culture.</a:t>
            </a:r>
          </a:p>
          <a:p>
            <a:pPr algn="just"/>
            <a:r>
              <a:rPr lang="en-GB" dirty="0" smtClean="0"/>
              <a:t/>
            </a:r>
            <a:br>
              <a:rPr lang="en-GB" dirty="0" smtClean="0"/>
            </a:br>
            <a:endParaRPr lang="en-GB" dirty="0" smtClean="0"/>
          </a:p>
          <a:p>
            <a:endParaRPr lang="en-US" dirty="0"/>
          </a:p>
        </p:txBody>
      </p:sp>
    </p:spTree>
    <p:extLst>
      <p:ext uri="{BB962C8B-B14F-4D97-AF65-F5344CB8AC3E}">
        <p14:creationId xmlns:p14="http://schemas.microsoft.com/office/powerpoint/2010/main" val="408876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ARE RESPONSIBILTIES?</a:t>
            </a:r>
            <a:endParaRPr lang="en-US" dirty="0"/>
          </a:p>
        </p:txBody>
      </p:sp>
      <p:sp>
        <p:nvSpPr>
          <p:cNvPr id="3" name="Content Placeholder 2"/>
          <p:cNvSpPr>
            <a:spLocks noGrp="1"/>
          </p:cNvSpPr>
          <p:nvPr>
            <p:ph idx="1"/>
          </p:nvPr>
        </p:nvSpPr>
        <p:spPr>
          <a:xfrm>
            <a:off x="1085675" y="2171700"/>
            <a:ext cx="9720073" cy="2699238"/>
          </a:xfrm>
        </p:spPr>
        <p:txBody>
          <a:bodyPr/>
          <a:lstStyle/>
          <a:p>
            <a:pPr algn="ctr" fontAlgn="base"/>
            <a:r>
              <a:rPr lang="en-GB" dirty="0"/>
              <a:t>Responsibilities are the civil duties that each citizen is supposed to </a:t>
            </a:r>
            <a:r>
              <a:rPr lang="en-GB" dirty="0" err="1"/>
              <a:t>fulfill</a:t>
            </a:r>
            <a:r>
              <a:rPr lang="en-GB" dirty="0"/>
              <a:t>. These responsibilities are believed to help make the country a peaceful and suitable place to live.</a:t>
            </a:r>
          </a:p>
          <a:p>
            <a:pPr algn="ctr" fontAlgn="base"/>
            <a:r>
              <a:rPr lang="en-GB" dirty="0"/>
              <a:t>Rights and responsibilities are often complementary, and one is the derivation of the other. Take it this way; the constitution gives the citizens the right to life, liberty, and the pursuit of happiness; in return, the citizens are responsible for supporting and defending the Constitution. </a:t>
            </a:r>
          </a:p>
          <a:p>
            <a:endParaRPr lang="en-US" dirty="0"/>
          </a:p>
        </p:txBody>
      </p:sp>
    </p:spTree>
    <p:extLst>
      <p:ext uri="{BB962C8B-B14F-4D97-AF65-F5344CB8AC3E}">
        <p14:creationId xmlns:p14="http://schemas.microsoft.com/office/powerpoint/2010/main" val="123846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BASIC DIFFERENCE BETWEEN RIGHT AND RESPONSIBILITIES</a:t>
            </a:r>
            <a:endParaRPr lang="en-US" dirty="0"/>
          </a:p>
        </p:txBody>
      </p:sp>
      <p:sp>
        <p:nvSpPr>
          <p:cNvPr id="3" name="Content Placeholder 2"/>
          <p:cNvSpPr>
            <a:spLocks noGrp="1"/>
          </p:cNvSpPr>
          <p:nvPr>
            <p:ph idx="1"/>
          </p:nvPr>
        </p:nvSpPr>
        <p:spPr>
          <a:xfrm>
            <a:off x="1024128" y="2690447"/>
            <a:ext cx="9720073" cy="1802423"/>
          </a:xfrm>
        </p:spPr>
        <p:txBody>
          <a:bodyPr/>
          <a:lstStyle/>
          <a:p>
            <a:pPr algn="ctr"/>
            <a:r>
              <a:rPr lang="en-GB" dirty="0"/>
              <a:t>A right is a privilege granted by a governing body that is written into law.</a:t>
            </a:r>
          </a:p>
          <a:p>
            <a:pPr algn="ctr"/>
            <a:r>
              <a:rPr lang="en-GB" dirty="0"/>
              <a:t>A right can be defended or challenged in a court of law.</a:t>
            </a:r>
          </a:p>
          <a:p>
            <a:pPr algn="ctr"/>
            <a:r>
              <a:rPr lang="en-GB" dirty="0"/>
              <a:t>A responsibility is a duty or obligation that is accepted, or put into action.</a:t>
            </a:r>
          </a:p>
          <a:p>
            <a:endParaRPr lang="en-US" dirty="0"/>
          </a:p>
        </p:txBody>
      </p:sp>
    </p:spTree>
    <p:extLst>
      <p:ext uri="{BB962C8B-B14F-4D97-AF65-F5344CB8AC3E}">
        <p14:creationId xmlns:p14="http://schemas.microsoft.com/office/powerpoint/2010/main" val="2981097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62906" y="430823"/>
            <a:ext cx="7121770" cy="5806943"/>
          </a:xfrm>
          <a:prstGeom prst="rect">
            <a:avLst/>
          </a:prstGeom>
        </p:spPr>
      </p:pic>
    </p:spTree>
    <p:extLst>
      <p:ext uri="{BB962C8B-B14F-4D97-AF65-F5344CB8AC3E}">
        <p14:creationId xmlns:p14="http://schemas.microsoft.com/office/powerpoint/2010/main" val="381493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CHARACTERISTICS OF HUMAN RIGHTS</a:t>
            </a:r>
            <a:endParaRPr lang="en-US" dirty="0"/>
          </a:p>
        </p:txBody>
      </p:sp>
      <p:sp>
        <p:nvSpPr>
          <p:cNvPr id="3" name="Content Placeholder 2"/>
          <p:cNvSpPr>
            <a:spLocks noGrp="1"/>
          </p:cNvSpPr>
          <p:nvPr>
            <p:ph idx="1"/>
          </p:nvPr>
        </p:nvSpPr>
        <p:spPr>
          <a:xfrm>
            <a:off x="1024128" y="2084832"/>
            <a:ext cx="9720073" cy="4023360"/>
          </a:xfrm>
        </p:spPr>
        <p:txBody>
          <a:bodyPr>
            <a:normAutofit fontScale="77500" lnSpcReduction="20000"/>
          </a:bodyPr>
          <a:lstStyle/>
          <a:p>
            <a:pPr algn="just"/>
            <a:r>
              <a:rPr lang="en-GB" dirty="0"/>
              <a:t>Human rights are universal in nature which means that they are given to every individual irrespective of his/her caste, creed, race, religion, nationality and place of birth.</a:t>
            </a:r>
          </a:p>
          <a:p>
            <a:pPr algn="just"/>
            <a:r>
              <a:rPr lang="en-GB" dirty="0"/>
              <a:t>These are inalienable rights. Many philosophers believe that these are natural rights given by God and cannot be taken away or changed by anyone. </a:t>
            </a:r>
          </a:p>
          <a:p>
            <a:pPr algn="just"/>
            <a:r>
              <a:rPr lang="en-GB" dirty="0"/>
              <a:t>These are indivisible and interdependent rights. If a government gives one right then it has to protect the other rights of its citizens. For example, it is the duty of government to protect the right of fair hearing and provide food, shelter and clean environment to its citizens in order to protect the right to life of its citizens. </a:t>
            </a:r>
          </a:p>
          <a:p>
            <a:pPr algn="just"/>
            <a:r>
              <a:rPr lang="en-GB" dirty="0"/>
              <a:t>They are inherent to each person and available since birth. </a:t>
            </a:r>
          </a:p>
          <a:p>
            <a:pPr algn="just"/>
            <a:r>
              <a:rPr lang="en-GB" dirty="0"/>
              <a:t>They are not lost if the man is not familiar with his rights or if he does not use his rights. For example if a person is not aware of his right to consult the advocate then it does not mean that his right is finished. It is then the duty of authorities to provide him with free legal aid or tell him his rights.  </a:t>
            </a:r>
          </a:p>
          <a:p>
            <a:pPr algn="just"/>
            <a:r>
              <a:rPr lang="en-GB" dirty="0"/>
              <a:t>They protect the dignity and personality of humans. Rights like right to life, right to liberty, right against arbitrary arrest and punishment </a:t>
            </a:r>
            <a:r>
              <a:rPr lang="en-GB" dirty="0" err="1"/>
              <a:t>etc</a:t>
            </a:r>
            <a:r>
              <a:rPr lang="en-GB" dirty="0"/>
              <a:t> protect the dignity of a person. </a:t>
            </a:r>
          </a:p>
          <a:p>
            <a:endParaRPr lang="en-US" dirty="0"/>
          </a:p>
        </p:txBody>
      </p:sp>
    </p:spTree>
    <p:extLst>
      <p:ext uri="{BB962C8B-B14F-4D97-AF65-F5344CB8AC3E}">
        <p14:creationId xmlns:p14="http://schemas.microsoft.com/office/powerpoint/2010/main" val="103175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HUMAN RIGHTS</a:t>
            </a:r>
            <a:endParaRPr lang="en-US" dirty="0"/>
          </a:p>
        </p:txBody>
      </p:sp>
      <p:sp>
        <p:nvSpPr>
          <p:cNvPr id="3" name="Content Placeholder 2"/>
          <p:cNvSpPr>
            <a:spLocks noGrp="1"/>
          </p:cNvSpPr>
          <p:nvPr>
            <p:ph idx="1"/>
          </p:nvPr>
        </p:nvSpPr>
        <p:spPr>
          <a:xfrm>
            <a:off x="1024128" y="1890346"/>
            <a:ext cx="9720073" cy="4419014"/>
          </a:xfrm>
        </p:spPr>
        <p:txBody>
          <a:bodyPr>
            <a:normAutofit/>
          </a:bodyPr>
          <a:lstStyle/>
          <a:p>
            <a:r>
              <a:rPr lang="en-GB" dirty="0" smtClean="0"/>
              <a:t>The </a:t>
            </a:r>
            <a:r>
              <a:rPr lang="en-GB" dirty="0"/>
              <a:t>Universal Declaration of Human Rights did not precisely categorise human rights but mentioned 2 kinds:</a:t>
            </a:r>
          </a:p>
          <a:p>
            <a:r>
              <a:rPr lang="en-GB" b="1" dirty="0">
                <a:solidFill>
                  <a:schemeClr val="accent1"/>
                </a:solidFill>
              </a:rPr>
              <a:t>Civil and political rights </a:t>
            </a:r>
          </a:p>
          <a:p>
            <a:r>
              <a:rPr lang="en-GB" b="1" dirty="0">
                <a:solidFill>
                  <a:schemeClr val="accent1"/>
                </a:solidFill>
              </a:rPr>
              <a:t>Economic, social, and cultural </a:t>
            </a:r>
            <a:r>
              <a:rPr lang="en-GB" b="1" dirty="0" smtClean="0">
                <a:solidFill>
                  <a:schemeClr val="accent1"/>
                </a:solidFill>
              </a:rPr>
              <a:t>rights</a:t>
            </a:r>
          </a:p>
          <a:p>
            <a:pPr algn="just"/>
            <a:r>
              <a:rPr lang="en-GB" dirty="0" smtClean="0"/>
              <a:t>The </a:t>
            </a:r>
            <a:r>
              <a:rPr lang="en-GB" dirty="0"/>
              <a:t>rights that protect the life and personal liberty of a person are called civil rights. They are necessary to maintain the dignity of a person. These include rights like the right to life, liberty and security of a person, the right to privacy, the right to own property, freedom of thought, religion and movement. </a:t>
            </a:r>
          </a:p>
          <a:p>
            <a:pPr algn="just"/>
            <a:r>
              <a:rPr lang="en-GB" dirty="0"/>
              <a:t>Political rights are such rights that allow a person to participate in governmental activities. These include rights like the right to vote and the right to be elected. The nature of such rights is different, but they are interrelated to each other. </a:t>
            </a:r>
          </a:p>
          <a:p>
            <a:endParaRPr lang="en-US" dirty="0"/>
          </a:p>
        </p:txBody>
      </p:sp>
    </p:spTree>
    <p:extLst>
      <p:ext uri="{BB962C8B-B14F-4D97-AF65-F5344CB8AC3E}">
        <p14:creationId xmlns:p14="http://schemas.microsoft.com/office/powerpoint/2010/main" val="123352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8428" y="782515"/>
            <a:ext cx="9720073" cy="4023360"/>
          </a:xfrm>
          <a:ln>
            <a:solidFill>
              <a:schemeClr val="accent1"/>
            </a:solidFill>
          </a:ln>
        </p:spPr>
        <p:txBody>
          <a:bodyPr/>
          <a:lstStyle/>
          <a:p>
            <a:pPr algn="just"/>
            <a:r>
              <a:rPr lang="en-GB" dirty="0"/>
              <a:t>These rights are also called freedoms and guarantee a person the minimum necessities of life</a:t>
            </a:r>
            <a:r>
              <a:rPr lang="en-GB" dirty="0" smtClean="0"/>
              <a:t>.</a:t>
            </a:r>
          </a:p>
          <a:p>
            <a:pPr algn="just"/>
            <a:r>
              <a:rPr lang="en-GB" dirty="0"/>
              <a:t>Right to social security (</a:t>
            </a:r>
            <a:r>
              <a:rPr lang="en-GB" dirty="0">
                <a:hlinkClick r:id="rId2"/>
              </a:rPr>
              <a:t>Article 22</a:t>
            </a:r>
            <a:r>
              <a:rPr lang="en-GB" dirty="0"/>
              <a:t>)</a:t>
            </a:r>
          </a:p>
          <a:p>
            <a:pPr algn="just"/>
            <a:r>
              <a:rPr lang="en-GB" dirty="0"/>
              <a:t>Right to work and choice of employment (</a:t>
            </a:r>
            <a:r>
              <a:rPr lang="en-GB" dirty="0">
                <a:hlinkClick r:id="rId3"/>
              </a:rPr>
              <a:t>Article 23</a:t>
            </a:r>
            <a:r>
              <a:rPr lang="en-GB" dirty="0"/>
              <a:t>)</a:t>
            </a:r>
          </a:p>
          <a:p>
            <a:pPr algn="just"/>
            <a:r>
              <a:rPr lang="en-GB" dirty="0"/>
              <a:t>Right to rest (</a:t>
            </a:r>
            <a:r>
              <a:rPr lang="en-GB" dirty="0">
                <a:hlinkClick r:id="rId4"/>
              </a:rPr>
              <a:t>Article 24</a:t>
            </a:r>
            <a:r>
              <a:rPr lang="en-GB" dirty="0"/>
              <a:t>)</a:t>
            </a:r>
          </a:p>
          <a:p>
            <a:pPr algn="just"/>
            <a:r>
              <a:rPr lang="en-GB" dirty="0"/>
              <a:t>Right to standard living and health (</a:t>
            </a:r>
            <a:r>
              <a:rPr lang="en-GB" dirty="0">
                <a:hlinkClick r:id="rId5"/>
              </a:rPr>
              <a:t>Article 25</a:t>
            </a:r>
            <a:r>
              <a:rPr lang="en-GB" dirty="0"/>
              <a:t>)</a:t>
            </a:r>
          </a:p>
          <a:p>
            <a:pPr algn="just"/>
            <a:r>
              <a:rPr lang="en-GB" dirty="0"/>
              <a:t>Right to education (</a:t>
            </a:r>
            <a:r>
              <a:rPr lang="en-GB" dirty="0">
                <a:hlinkClick r:id="rId6"/>
              </a:rPr>
              <a:t>Article 26</a:t>
            </a:r>
            <a:r>
              <a:rPr lang="en-GB" dirty="0"/>
              <a:t>)</a:t>
            </a:r>
          </a:p>
          <a:p>
            <a:pPr algn="just"/>
            <a:r>
              <a:rPr lang="en-GB" dirty="0"/>
              <a:t>Freedom to participate in cultural life (</a:t>
            </a:r>
            <a:r>
              <a:rPr lang="en-GB" dirty="0">
                <a:hlinkClick r:id="rId7"/>
              </a:rPr>
              <a:t>Article 27</a:t>
            </a:r>
            <a:r>
              <a:rPr lang="en-GB" dirty="0"/>
              <a:t>)</a:t>
            </a:r>
          </a:p>
          <a:p>
            <a:endParaRPr lang="en-US" dirty="0"/>
          </a:p>
        </p:txBody>
      </p:sp>
    </p:spTree>
    <p:extLst>
      <p:ext uri="{BB962C8B-B14F-4D97-AF65-F5344CB8AC3E}">
        <p14:creationId xmlns:p14="http://schemas.microsoft.com/office/powerpoint/2010/main" val="229375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SUMMARIZING</a:t>
            </a:r>
            <a:endParaRPr lang="en-US" dirty="0"/>
          </a:p>
        </p:txBody>
      </p:sp>
      <p:sp>
        <p:nvSpPr>
          <p:cNvPr id="3" name="Content Placeholder 2"/>
          <p:cNvSpPr>
            <a:spLocks noGrp="1"/>
          </p:cNvSpPr>
          <p:nvPr>
            <p:ph idx="1"/>
          </p:nvPr>
        </p:nvSpPr>
        <p:spPr>
          <a:xfrm>
            <a:off x="1279104" y="1943100"/>
            <a:ext cx="9720073" cy="4023360"/>
          </a:xfrm>
        </p:spPr>
        <p:txBody>
          <a:bodyPr>
            <a:normAutofit fontScale="92500" lnSpcReduction="10000"/>
          </a:bodyPr>
          <a:lstStyle/>
          <a:p>
            <a:pPr algn="just"/>
            <a:r>
              <a:rPr lang="en-GB" dirty="0"/>
              <a:t>Civil and political rights, such as the right to life, liberty, security, privacy, property, freedom of thought, conscience, religion, expression, and participation in government.</a:t>
            </a:r>
          </a:p>
          <a:p>
            <a:pPr algn="just"/>
            <a:r>
              <a:rPr lang="en-GB" dirty="0"/>
              <a:t>Economic, social, and cultural rights, such as the right to work, education, health, social security, family, and culture.</a:t>
            </a:r>
          </a:p>
          <a:p>
            <a:pPr algn="just"/>
            <a:r>
              <a:rPr lang="en-GB" dirty="0"/>
              <a:t>Moral rights, such as the right to dignity, respect, and integrity.</a:t>
            </a:r>
          </a:p>
          <a:p>
            <a:pPr algn="just"/>
            <a:r>
              <a:rPr lang="en-GB" dirty="0"/>
              <a:t>Group rights, such as the right to self-determination, minority rights, and indigenous rights.</a:t>
            </a:r>
          </a:p>
          <a:p>
            <a:pPr algn="just"/>
            <a:r>
              <a:rPr lang="en-GB" dirty="0"/>
              <a:t>Rights to development, such as the right to a fair and sustainable development of resources and opportunities.</a:t>
            </a:r>
          </a:p>
          <a:p>
            <a:pPr algn="just"/>
            <a:r>
              <a:rPr lang="en-GB" dirty="0"/>
              <a:t>Rights of women and children, such as the right to equality, non-discrimination, protection from violence, and </a:t>
            </a:r>
            <a:r>
              <a:rPr lang="en-GB" dirty="0" smtClean="0"/>
              <a:t>empowerment</a:t>
            </a:r>
          </a:p>
          <a:p>
            <a:pPr algn="just"/>
            <a:r>
              <a:rPr lang="en-GB">
                <a:hlinkClick r:id="rId2"/>
              </a:rPr>
              <a:t>Universal Declaration of Human Rights | United Nations</a:t>
            </a:r>
            <a:endParaRPr lang="en-GB" dirty="0"/>
          </a:p>
          <a:p>
            <a:endParaRPr lang="en-US" dirty="0"/>
          </a:p>
        </p:txBody>
      </p:sp>
    </p:spTree>
    <p:extLst>
      <p:ext uri="{BB962C8B-B14F-4D97-AF65-F5344CB8AC3E}">
        <p14:creationId xmlns:p14="http://schemas.microsoft.com/office/powerpoint/2010/main" val="895360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15</TotalTime>
  <Words>453</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HUMAN RIGHTS</vt:lpstr>
      <vt:lpstr>What are rightS? </vt:lpstr>
      <vt:lpstr>WHAT ARE RESPONSIBILTIES?</vt:lpstr>
      <vt:lpstr>BASIC DIFFERENCE BETWEEN RIGHT AND RESPONSIBILITIES</vt:lpstr>
      <vt:lpstr>PowerPoint Presentation</vt:lpstr>
      <vt:lpstr>CHARACTERISTICS OF HUMAN RIGHTS</vt:lpstr>
      <vt:lpstr>TYPES OF HUMAN RIGHTS</vt:lpstr>
      <vt:lpstr>PowerPoint Presentation</vt:lpstr>
      <vt:lpstr>SUMMARIZING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RIGHTS</dc:title>
  <dc:creator>User</dc:creator>
  <cp:lastModifiedBy>User</cp:lastModifiedBy>
  <cp:revision>2</cp:revision>
  <dcterms:created xsi:type="dcterms:W3CDTF">2023-12-03T18:01:31Z</dcterms:created>
  <dcterms:modified xsi:type="dcterms:W3CDTF">2023-12-03T18:16:35Z</dcterms:modified>
</cp:coreProperties>
</file>