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67" r:id="rId14"/>
    <p:sldId id="268" r:id="rId15"/>
    <p:sldId id="269" r:id="rId16"/>
    <p:sldId id="276" r:id="rId17"/>
    <p:sldId id="277" r:id="rId18"/>
    <p:sldId id="271" r:id="rId19"/>
    <p:sldId id="272" r:id="rId20"/>
    <p:sldId id="274" r:id="rId2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2"/>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9A92-402A-99F0-DFFB-6FC956B969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61D8EFC0-DCBC-4469-BAD9-7063221EA0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93AF897E-9E4F-9FCE-F0AD-43955EB6CC59}"/>
              </a:ext>
            </a:extLst>
          </p:cNvPr>
          <p:cNvSpPr>
            <a:spLocks noGrp="1"/>
          </p:cNvSpPr>
          <p:nvPr>
            <p:ph type="dt" sz="half" idx="10"/>
          </p:nvPr>
        </p:nvSpPr>
        <p:spPr/>
        <p:txBody>
          <a:bodyPr/>
          <a:lstStyle/>
          <a:p>
            <a:fld id="{99F4CCFB-E68E-8047-AB83-1BD0F5D1757E}" type="datetimeFigureOut">
              <a:rPr lang="en-PK" smtClean="0"/>
              <a:t>11/20/2023</a:t>
            </a:fld>
            <a:endParaRPr lang="en-PK"/>
          </a:p>
        </p:txBody>
      </p:sp>
      <p:sp>
        <p:nvSpPr>
          <p:cNvPr id="5" name="Footer Placeholder 4">
            <a:extLst>
              <a:ext uri="{FF2B5EF4-FFF2-40B4-BE49-F238E27FC236}">
                <a16:creationId xmlns:a16="http://schemas.microsoft.com/office/drawing/2014/main" id="{D62C82C0-E831-36E5-E5DF-47D4CBD2007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E6ED81E-B8AD-501B-3B1F-BF34E513E101}"/>
              </a:ext>
            </a:extLst>
          </p:cNvPr>
          <p:cNvSpPr>
            <a:spLocks noGrp="1"/>
          </p:cNvSpPr>
          <p:nvPr>
            <p:ph type="sldNum" sz="quarter" idx="12"/>
          </p:nvPr>
        </p:nvSpPr>
        <p:spPr/>
        <p:txBody>
          <a:bodyPr/>
          <a:lstStyle/>
          <a:p>
            <a:fld id="{1BCD5D8C-5B27-654B-A5DB-8678A2DD5A2A}" type="slidenum">
              <a:rPr lang="en-PK" smtClean="0"/>
              <a:t>‹#›</a:t>
            </a:fld>
            <a:endParaRPr lang="en-PK"/>
          </a:p>
        </p:txBody>
      </p:sp>
    </p:spTree>
    <p:extLst>
      <p:ext uri="{BB962C8B-B14F-4D97-AF65-F5344CB8AC3E}">
        <p14:creationId xmlns:p14="http://schemas.microsoft.com/office/powerpoint/2010/main" val="316640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6E0B8-228E-610D-7098-636D085A18F9}"/>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E2078F3A-93ED-B379-EB1B-1E896F4A4A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9C8DC98-3F33-D453-B0D5-B34C0750E735}"/>
              </a:ext>
            </a:extLst>
          </p:cNvPr>
          <p:cNvSpPr>
            <a:spLocks noGrp="1"/>
          </p:cNvSpPr>
          <p:nvPr>
            <p:ph type="dt" sz="half" idx="10"/>
          </p:nvPr>
        </p:nvSpPr>
        <p:spPr/>
        <p:txBody>
          <a:bodyPr/>
          <a:lstStyle/>
          <a:p>
            <a:fld id="{99F4CCFB-E68E-8047-AB83-1BD0F5D1757E}" type="datetimeFigureOut">
              <a:rPr lang="en-PK" smtClean="0"/>
              <a:t>11/20/2023</a:t>
            </a:fld>
            <a:endParaRPr lang="en-PK"/>
          </a:p>
        </p:txBody>
      </p:sp>
      <p:sp>
        <p:nvSpPr>
          <p:cNvPr id="5" name="Footer Placeholder 4">
            <a:extLst>
              <a:ext uri="{FF2B5EF4-FFF2-40B4-BE49-F238E27FC236}">
                <a16:creationId xmlns:a16="http://schemas.microsoft.com/office/drawing/2014/main" id="{E93194CB-DC46-640C-BF93-E96AA580270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ACFE2DB-9569-EE5B-E2B3-AEA9078FACD7}"/>
              </a:ext>
            </a:extLst>
          </p:cNvPr>
          <p:cNvSpPr>
            <a:spLocks noGrp="1"/>
          </p:cNvSpPr>
          <p:nvPr>
            <p:ph type="sldNum" sz="quarter" idx="12"/>
          </p:nvPr>
        </p:nvSpPr>
        <p:spPr/>
        <p:txBody>
          <a:bodyPr/>
          <a:lstStyle/>
          <a:p>
            <a:fld id="{1BCD5D8C-5B27-654B-A5DB-8678A2DD5A2A}" type="slidenum">
              <a:rPr lang="en-PK" smtClean="0"/>
              <a:t>‹#›</a:t>
            </a:fld>
            <a:endParaRPr lang="en-PK"/>
          </a:p>
        </p:txBody>
      </p:sp>
    </p:spTree>
    <p:extLst>
      <p:ext uri="{BB962C8B-B14F-4D97-AF65-F5344CB8AC3E}">
        <p14:creationId xmlns:p14="http://schemas.microsoft.com/office/powerpoint/2010/main" val="3964893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4694A9-E5A8-747F-9926-324FDD2A54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C3A5CA04-A346-AC9B-4D09-A5B3C90197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C8E56BE-465D-9465-995B-0FC67BFBBE53}"/>
              </a:ext>
            </a:extLst>
          </p:cNvPr>
          <p:cNvSpPr>
            <a:spLocks noGrp="1"/>
          </p:cNvSpPr>
          <p:nvPr>
            <p:ph type="dt" sz="half" idx="10"/>
          </p:nvPr>
        </p:nvSpPr>
        <p:spPr/>
        <p:txBody>
          <a:bodyPr/>
          <a:lstStyle/>
          <a:p>
            <a:fld id="{99F4CCFB-E68E-8047-AB83-1BD0F5D1757E}" type="datetimeFigureOut">
              <a:rPr lang="en-PK" smtClean="0"/>
              <a:t>11/20/2023</a:t>
            </a:fld>
            <a:endParaRPr lang="en-PK"/>
          </a:p>
        </p:txBody>
      </p:sp>
      <p:sp>
        <p:nvSpPr>
          <p:cNvPr id="5" name="Footer Placeholder 4">
            <a:extLst>
              <a:ext uri="{FF2B5EF4-FFF2-40B4-BE49-F238E27FC236}">
                <a16:creationId xmlns:a16="http://schemas.microsoft.com/office/drawing/2014/main" id="{9A15D293-1570-31D7-8D41-312FCE6A290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D76400B-FA11-B93B-BDC8-502B2CEC8E6A}"/>
              </a:ext>
            </a:extLst>
          </p:cNvPr>
          <p:cNvSpPr>
            <a:spLocks noGrp="1"/>
          </p:cNvSpPr>
          <p:nvPr>
            <p:ph type="sldNum" sz="quarter" idx="12"/>
          </p:nvPr>
        </p:nvSpPr>
        <p:spPr/>
        <p:txBody>
          <a:bodyPr/>
          <a:lstStyle/>
          <a:p>
            <a:fld id="{1BCD5D8C-5B27-654B-A5DB-8678A2DD5A2A}" type="slidenum">
              <a:rPr lang="en-PK" smtClean="0"/>
              <a:t>‹#›</a:t>
            </a:fld>
            <a:endParaRPr lang="en-PK"/>
          </a:p>
        </p:txBody>
      </p:sp>
    </p:spTree>
    <p:extLst>
      <p:ext uri="{BB962C8B-B14F-4D97-AF65-F5344CB8AC3E}">
        <p14:creationId xmlns:p14="http://schemas.microsoft.com/office/powerpoint/2010/main" val="3066781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2C526-D3E2-4426-5A16-97795A7488C4}"/>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299C6B0B-34B2-CF06-AC08-55A38BDF6A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466E88A-F79E-6BA0-7A79-41259081044D}"/>
              </a:ext>
            </a:extLst>
          </p:cNvPr>
          <p:cNvSpPr>
            <a:spLocks noGrp="1"/>
          </p:cNvSpPr>
          <p:nvPr>
            <p:ph type="dt" sz="half" idx="10"/>
          </p:nvPr>
        </p:nvSpPr>
        <p:spPr/>
        <p:txBody>
          <a:bodyPr/>
          <a:lstStyle/>
          <a:p>
            <a:fld id="{99F4CCFB-E68E-8047-AB83-1BD0F5D1757E}" type="datetimeFigureOut">
              <a:rPr lang="en-PK" smtClean="0"/>
              <a:t>11/20/2023</a:t>
            </a:fld>
            <a:endParaRPr lang="en-PK"/>
          </a:p>
        </p:txBody>
      </p:sp>
      <p:sp>
        <p:nvSpPr>
          <p:cNvPr id="5" name="Footer Placeholder 4">
            <a:extLst>
              <a:ext uri="{FF2B5EF4-FFF2-40B4-BE49-F238E27FC236}">
                <a16:creationId xmlns:a16="http://schemas.microsoft.com/office/drawing/2014/main" id="{2058DE31-38BC-48C0-05CD-9BCEB508D64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75CCC02-7ABE-0465-2361-E212E01194FA}"/>
              </a:ext>
            </a:extLst>
          </p:cNvPr>
          <p:cNvSpPr>
            <a:spLocks noGrp="1"/>
          </p:cNvSpPr>
          <p:nvPr>
            <p:ph type="sldNum" sz="quarter" idx="12"/>
          </p:nvPr>
        </p:nvSpPr>
        <p:spPr/>
        <p:txBody>
          <a:bodyPr/>
          <a:lstStyle/>
          <a:p>
            <a:fld id="{1BCD5D8C-5B27-654B-A5DB-8678A2DD5A2A}" type="slidenum">
              <a:rPr lang="en-PK" smtClean="0"/>
              <a:t>‹#›</a:t>
            </a:fld>
            <a:endParaRPr lang="en-PK"/>
          </a:p>
        </p:txBody>
      </p:sp>
    </p:spTree>
    <p:extLst>
      <p:ext uri="{BB962C8B-B14F-4D97-AF65-F5344CB8AC3E}">
        <p14:creationId xmlns:p14="http://schemas.microsoft.com/office/powerpoint/2010/main" val="3106914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E5D3-0874-2517-3FFB-5F2136E4BE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4AAD3708-F234-D04D-F0A0-ACFE7BB286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174873-255C-1EE6-9296-3F539472A562}"/>
              </a:ext>
            </a:extLst>
          </p:cNvPr>
          <p:cNvSpPr>
            <a:spLocks noGrp="1"/>
          </p:cNvSpPr>
          <p:nvPr>
            <p:ph type="dt" sz="half" idx="10"/>
          </p:nvPr>
        </p:nvSpPr>
        <p:spPr/>
        <p:txBody>
          <a:bodyPr/>
          <a:lstStyle/>
          <a:p>
            <a:fld id="{99F4CCFB-E68E-8047-AB83-1BD0F5D1757E}" type="datetimeFigureOut">
              <a:rPr lang="en-PK" smtClean="0"/>
              <a:t>11/20/2023</a:t>
            </a:fld>
            <a:endParaRPr lang="en-PK"/>
          </a:p>
        </p:txBody>
      </p:sp>
      <p:sp>
        <p:nvSpPr>
          <p:cNvPr id="5" name="Footer Placeholder 4">
            <a:extLst>
              <a:ext uri="{FF2B5EF4-FFF2-40B4-BE49-F238E27FC236}">
                <a16:creationId xmlns:a16="http://schemas.microsoft.com/office/drawing/2014/main" id="{0F397E50-503E-E3A2-5501-723A85F3DBB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CA5BCFB-F9BF-C801-EBE7-29BA00CD2EC5}"/>
              </a:ext>
            </a:extLst>
          </p:cNvPr>
          <p:cNvSpPr>
            <a:spLocks noGrp="1"/>
          </p:cNvSpPr>
          <p:nvPr>
            <p:ph type="sldNum" sz="quarter" idx="12"/>
          </p:nvPr>
        </p:nvSpPr>
        <p:spPr/>
        <p:txBody>
          <a:bodyPr/>
          <a:lstStyle/>
          <a:p>
            <a:fld id="{1BCD5D8C-5B27-654B-A5DB-8678A2DD5A2A}" type="slidenum">
              <a:rPr lang="en-PK" smtClean="0"/>
              <a:t>‹#›</a:t>
            </a:fld>
            <a:endParaRPr lang="en-PK"/>
          </a:p>
        </p:txBody>
      </p:sp>
    </p:spTree>
    <p:extLst>
      <p:ext uri="{BB962C8B-B14F-4D97-AF65-F5344CB8AC3E}">
        <p14:creationId xmlns:p14="http://schemas.microsoft.com/office/powerpoint/2010/main" val="2005288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1032-34F6-76E7-2015-ADAF042E57D9}"/>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70BB71FB-90DF-A2F5-9498-457489CA7F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45A20B40-716F-ADAB-9594-F1D85E31DE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445EFB46-84F5-06F4-9120-A0D20572E7C2}"/>
              </a:ext>
            </a:extLst>
          </p:cNvPr>
          <p:cNvSpPr>
            <a:spLocks noGrp="1"/>
          </p:cNvSpPr>
          <p:nvPr>
            <p:ph type="dt" sz="half" idx="10"/>
          </p:nvPr>
        </p:nvSpPr>
        <p:spPr/>
        <p:txBody>
          <a:bodyPr/>
          <a:lstStyle/>
          <a:p>
            <a:fld id="{99F4CCFB-E68E-8047-AB83-1BD0F5D1757E}" type="datetimeFigureOut">
              <a:rPr lang="en-PK" smtClean="0"/>
              <a:t>11/20/2023</a:t>
            </a:fld>
            <a:endParaRPr lang="en-PK"/>
          </a:p>
        </p:txBody>
      </p:sp>
      <p:sp>
        <p:nvSpPr>
          <p:cNvPr id="6" name="Footer Placeholder 5">
            <a:extLst>
              <a:ext uri="{FF2B5EF4-FFF2-40B4-BE49-F238E27FC236}">
                <a16:creationId xmlns:a16="http://schemas.microsoft.com/office/drawing/2014/main" id="{C3B600B4-AA5D-F812-B980-64D42EA8F5E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5EA618F-832A-49AD-5C41-795AF364DB72}"/>
              </a:ext>
            </a:extLst>
          </p:cNvPr>
          <p:cNvSpPr>
            <a:spLocks noGrp="1"/>
          </p:cNvSpPr>
          <p:nvPr>
            <p:ph type="sldNum" sz="quarter" idx="12"/>
          </p:nvPr>
        </p:nvSpPr>
        <p:spPr/>
        <p:txBody>
          <a:bodyPr/>
          <a:lstStyle/>
          <a:p>
            <a:fld id="{1BCD5D8C-5B27-654B-A5DB-8678A2DD5A2A}" type="slidenum">
              <a:rPr lang="en-PK" smtClean="0"/>
              <a:t>‹#›</a:t>
            </a:fld>
            <a:endParaRPr lang="en-PK"/>
          </a:p>
        </p:txBody>
      </p:sp>
    </p:spTree>
    <p:extLst>
      <p:ext uri="{BB962C8B-B14F-4D97-AF65-F5344CB8AC3E}">
        <p14:creationId xmlns:p14="http://schemas.microsoft.com/office/powerpoint/2010/main" val="2177594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F62E-FCC7-9146-3C15-88EF752D5E54}"/>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85CE0ACE-B0BB-5186-D492-F6A0D95421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7C0018-2EE7-C6E2-8CD5-46F89C8417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9FDADE6B-EF95-75A8-D3AC-A95C70C338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33EAF-3776-1579-9658-DB4B4FEAB9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3A4D81F9-52CF-6750-5DD1-0B2F043AB0EC}"/>
              </a:ext>
            </a:extLst>
          </p:cNvPr>
          <p:cNvSpPr>
            <a:spLocks noGrp="1"/>
          </p:cNvSpPr>
          <p:nvPr>
            <p:ph type="dt" sz="half" idx="10"/>
          </p:nvPr>
        </p:nvSpPr>
        <p:spPr/>
        <p:txBody>
          <a:bodyPr/>
          <a:lstStyle/>
          <a:p>
            <a:fld id="{99F4CCFB-E68E-8047-AB83-1BD0F5D1757E}" type="datetimeFigureOut">
              <a:rPr lang="en-PK" smtClean="0"/>
              <a:t>11/20/2023</a:t>
            </a:fld>
            <a:endParaRPr lang="en-PK"/>
          </a:p>
        </p:txBody>
      </p:sp>
      <p:sp>
        <p:nvSpPr>
          <p:cNvPr id="8" name="Footer Placeholder 7">
            <a:extLst>
              <a:ext uri="{FF2B5EF4-FFF2-40B4-BE49-F238E27FC236}">
                <a16:creationId xmlns:a16="http://schemas.microsoft.com/office/drawing/2014/main" id="{C01CE793-4D5D-31DA-E628-2C50388F2FAB}"/>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5915D7BA-5FF9-AB59-5EA9-47D9AED4468C}"/>
              </a:ext>
            </a:extLst>
          </p:cNvPr>
          <p:cNvSpPr>
            <a:spLocks noGrp="1"/>
          </p:cNvSpPr>
          <p:nvPr>
            <p:ph type="sldNum" sz="quarter" idx="12"/>
          </p:nvPr>
        </p:nvSpPr>
        <p:spPr/>
        <p:txBody>
          <a:bodyPr/>
          <a:lstStyle/>
          <a:p>
            <a:fld id="{1BCD5D8C-5B27-654B-A5DB-8678A2DD5A2A}" type="slidenum">
              <a:rPr lang="en-PK" smtClean="0"/>
              <a:t>‹#›</a:t>
            </a:fld>
            <a:endParaRPr lang="en-PK"/>
          </a:p>
        </p:txBody>
      </p:sp>
    </p:spTree>
    <p:extLst>
      <p:ext uri="{BB962C8B-B14F-4D97-AF65-F5344CB8AC3E}">
        <p14:creationId xmlns:p14="http://schemas.microsoft.com/office/powerpoint/2010/main" val="3326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4549-19E5-EF02-1852-86973C81C522}"/>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442E2DDA-7081-BFD0-F7F7-B5350E1D12F6}"/>
              </a:ext>
            </a:extLst>
          </p:cNvPr>
          <p:cNvSpPr>
            <a:spLocks noGrp="1"/>
          </p:cNvSpPr>
          <p:nvPr>
            <p:ph type="dt" sz="half" idx="10"/>
          </p:nvPr>
        </p:nvSpPr>
        <p:spPr/>
        <p:txBody>
          <a:bodyPr/>
          <a:lstStyle/>
          <a:p>
            <a:fld id="{99F4CCFB-E68E-8047-AB83-1BD0F5D1757E}" type="datetimeFigureOut">
              <a:rPr lang="en-PK" smtClean="0"/>
              <a:t>11/20/2023</a:t>
            </a:fld>
            <a:endParaRPr lang="en-PK"/>
          </a:p>
        </p:txBody>
      </p:sp>
      <p:sp>
        <p:nvSpPr>
          <p:cNvPr id="4" name="Footer Placeholder 3">
            <a:extLst>
              <a:ext uri="{FF2B5EF4-FFF2-40B4-BE49-F238E27FC236}">
                <a16:creationId xmlns:a16="http://schemas.microsoft.com/office/drawing/2014/main" id="{C09E434B-6080-9523-65B9-CEA7C6407B1D}"/>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2B62B651-7EB6-E3D3-3A39-E02A3D1453A6}"/>
              </a:ext>
            </a:extLst>
          </p:cNvPr>
          <p:cNvSpPr>
            <a:spLocks noGrp="1"/>
          </p:cNvSpPr>
          <p:nvPr>
            <p:ph type="sldNum" sz="quarter" idx="12"/>
          </p:nvPr>
        </p:nvSpPr>
        <p:spPr/>
        <p:txBody>
          <a:bodyPr/>
          <a:lstStyle/>
          <a:p>
            <a:fld id="{1BCD5D8C-5B27-654B-A5DB-8678A2DD5A2A}" type="slidenum">
              <a:rPr lang="en-PK" smtClean="0"/>
              <a:t>‹#›</a:t>
            </a:fld>
            <a:endParaRPr lang="en-PK"/>
          </a:p>
        </p:txBody>
      </p:sp>
    </p:spTree>
    <p:extLst>
      <p:ext uri="{BB962C8B-B14F-4D97-AF65-F5344CB8AC3E}">
        <p14:creationId xmlns:p14="http://schemas.microsoft.com/office/powerpoint/2010/main" val="87762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973441-1939-3FAC-01A2-3BF8D6FB9096}"/>
              </a:ext>
            </a:extLst>
          </p:cNvPr>
          <p:cNvSpPr>
            <a:spLocks noGrp="1"/>
          </p:cNvSpPr>
          <p:nvPr>
            <p:ph type="dt" sz="half" idx="10"/>
          </p:nvPr>
        </p:nvSpPr>
        <p:spPr/>
        <p:txBody>
          <a:bodyPr/>
          <a:lstStyle/>
          <a:p>
            <a:fld id="{99F4CCFB-E68E-8047-AB83-1BD0F5D1757E}" type="datetimeFigureOut">
              <a:rPr lang="en-PK" smtClean="0"/>
              <a:t>11/20/2023</a:t>
            </a:fld>
            <a:endParaRPr lang="en-PK"/>
          </a:p>
        </p:txBody>
      </p:sp>
      <p:sp>
        <p:nvSpPr>
          <p:cNvPr id="3" name="Footer Placeholder 2">
            <a:extLst>
              <a:ext uri="{FF2B5EF4-FFF2-40B4-BE49-F238E27FC236}">
                <a16:creationId xmlns:a16="http://schemas.microsoft.com/office/drawing/2014/main" id="{04DFB374-0B5D-704F-134E-B1CAF7129E5D}"/>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27146CE3-5755-06CD-BAB3-6C4D40F7637D}"/>
              </a:ext>
            </a:extLst>
          </p:cNvPr>
          <p:cNvSpPr>
            <a:spLocks noGrp="1"/>
          </p:cNvSpPr>
          <p:nvPr>
            <p:ph type="sldNum" sz="quarter" idx="12"/>
          </p:nvPr>
        </p:nvSpPr>
        <p:spPr/>
        <p:txBody>
          <a:bodyPr/>
          <a:lstStyle/>
          <a:p>
            <a:fld id="{1BCD5D8C-5B27-654B-A5DB-8678A2DD5A2A}" type="slidenum">
              <a:rPr lang="en-PK" smtClean="0"/>
              <a:t>‹#›</a:t>
            </a:fld>
            <a:endParaRPr lang="en-PK"/>
          </a:p>
        </p:txBody>
      </p:sp>
    </p:spTree>
    <p:extLst>
      <p:ext uri="{BB962C8B-B14F-4D97-AF65-F5344CB8AC3E}">
        <p14:creationId xmlns:p14="http://schemas.microsoft.com/office/powerpoint/2010/main" val="2484529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0A56-6342-D9AB-4612-A4250AEE47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7065473-6BD4-E132-0790-EB0ECE81EF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54188F64-3E18-6BE4-E6C2-C0E7E7D47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C7A45E-29DC-58A7-4968-EAF97BBE5D3E}"/>
              </a:ext>
            </a:extLst>
          </p:cNvPr>
          <p:cNvSpPr>
            <a:spLocks noGrp="1"/>
          </p:cNvSpPr>
          <p:nvPr>
            <p:ph type="dt" sz="half" idx="10"/>
          </p:nvPr>
        </p:nvSpPr>
        <p:spPr/>
        <p:txBody>
          <a:bodyPr/>
          <a:lstStyle/>
          <a:p>
            <a:fld id="{99F4CCFB-E68E-8047-AB83-1BD0F5D1757E}" type="datetimeFigureOut">
              <a:rPr lang="en-PK" smtClean="0"/>
              <a:t>11/20/2023</a:t>
            </a:fld>
            <a:endParaRPr lang="en-PK"/>
          </a:p>
        </p:txBody>
      </p:sp>
      <p:sp>
        <p:nvSpPr>
          <p:cNvPr id="6" name="Footer Placeholder 5">
            <a:extLst>
              <a:ext uri="{FF2B5EF4-FFF2-40B4-BE49-F238E27FC236}">
                <a16:creationId xmlns:a16="http://schemas.microsoft.com/office/drawing/2014/main" id="{D238C9B5-9665-8DDA-070F-AB325E14CCE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D5F3971-E666-6942-9D23-CC03435FCE6A}"/>
              </a:ext>
            </a:extLst>
          </p:cNvPr>
          <p:cNvSpPr>
            <a:spLocks noGrp="1"/>
          </p:cNvSpPr>
          <p:nvPr>
            <p:ph type="sldNum" sz="quarter" idx="12"/>
          </p:nvPr>
        </p:nvSpPr>
        <p:spPr/>
        <p:txBody>
          <a:bodyPr/>
          <a:lstStyle/>
          <a:p>
            <a:fld id="{1BCD5D8C-5B27-654B-A5DB-8678A2DD5A2A}" type="slidenum">
              <a:rPr lang="en-PK" smtClean="0"/>
              <a:t>‹#›</a:t>
            </a:fld>
            <a:endParaRPr lang="en-PK"/>
          </a:p>
        </p:txBody>
      </p:sp>
    </p:spTree>
    <p:extLst>
      <p:ext uri="{BB962C8B-B14F-4D97-AF65-F5344CB8AC3E}">
        <p14:creationId xmlns:p14="http://schemas.microsoft.com/office/powerpoint/2010/main" val="50399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5833-9381-0BBD-96DF-0F3032A793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406B2A6D-D92E-9E45-D147-205A37427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4FFA628C-5235-D39B-6045-1C60E4AED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CD8EA-FC08-B9CB-5BC3-378B2BC5B300}"/>
              </a:ext>
            </a:extLst>
          </p:cNvPr>
          <p:cNvSpPr>
            <a:spLocks noGrp="1"/>
          </p:cNvSpPr>
          <p:nvPr>
            <p:ph type="dt" sz="half" idx="10"/>
          </p:nvPr>
        </p:nvSpPr>
        <p:spPr/>
        <p:txBody>
          <a:bodyPr/>
          <a:lstStyle/>
          <a:p>
            <a:fld id="{99F4CCFB-E68E-8047-AB83-1BD0F5D1757E}" type="datetimeFigureOut">
              <a:rPr lang="en-PK" smtClean="0"/>
              <a:t>11/20/2023</a:t>
            </a:fld>
            <a:endParaRPr lang="en-PK"/>
          </a:p>
        </p:txBody>
      </p:sp>
      <p:sp>
        <p:nvSpPr>
          <p:cNvPr id="6" name="Footer Placeholder 5">
            <a:extLst>
              <a:ext uri="{FF2B5EF4-FFF2-40B4-BE49-F238E27FC236}">
                <a16:creationId xmlns:a16="http://schemas.microsoft.com/office/drawing/2014/main" id="{CCBEB1DB-72F0-294B-9C46-A81995588F5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1EC4396-2DC7-D17C-CC82-6A532FC7078A}"/>
              </a:ext>
            </a:extLst>
          </p:cNvPr>
          <p:cNvSpPr>
            <a:spLocks noGrp="1"/>
          </p:cNvSpPr>
          <p:nvPr>
            <p:ph type="sldNum" sz="quarter" idx="12"/>
          </p:nvPr>
        </p:nvSpPr>
        <p:spPr/>
        <p:txBody>
          <a:bodyPr/>
          <a:lstStyle/>
          <a:p>
            <a:fld id="{1BCD5D8C-5B27-654B-A5DB-8678A2DD5A2A}" type="slidenum">
              <a:rPr lang="en-PK" smtClean="0"/>
              <a:t>‹#›</a:t>
            </a:fld>
            <a:endParaRPr lang="en-PK"/>
          </a:p>
        </p:txBody>
      </p:sp>
    </p:spTree>
    <p:extLst>
      <p:ext uri="{BB962C8B-B14F-4D97-AF65-F5344CB8AC3E}">
        <p14:creationId xmlns:p14="http://schemas.microsoft.com/office/powerpoint/2010/main" val="1452929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D17CF6-B582-244D-87E9-EE581C824E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E1C6097-28F9-7C59-3CBD-1E119CC94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76DCE3D-A02F-6D9B-62A2-6030E4C14C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F4CCFB-E68E-8047-AB83-1BD0F5D1757E}" type="datetimeFigureOut">
              <a:rPr lang="en-PK" smtClean="0"/>
              <a:t>11/20/2023</a:t>
            </a:fld>
            <a:endParaRPr lang="en-PK"/>
          </a:p>
        </p:txBody>
      </p:sp>
      <p:sp>
        <p:nvSpPr>
          <p:cNvPr id="5" name="Footer Placeholder 4">
            <a:extLst>
              <a:ext uri="{FF2B5EF4-FFF2-40B4-BE49-F238E27FC236}">
                <a16:creationId xmlns:a16="http://schemas.microsoft.com/office/drawing/2014/main" id="{7426E933-B421-35C5-FBD9-5FC390E84B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DE4E5015-D0A3-543D-A2BB-ED2BABE1C8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5D8C-5B27-654B-A5DB-8678A2DD5A2A}" type="slidenum">
              <a:rPr lang="en-PK" smtClean="0"/>
              <a:t>‹#›</a:t>
            </a:fld>
            <a:endParaRPr lang="en-PK"/>
          </a:p>
        </p:txBody>
      </p:sp>
    </p:spTree>
    <p:extLst>
      <p:ext uri="{BB962C8B-B14F-4D97-AF65-F5344CB8AC3E}">
        <p14:creationId xmlns:p14="http://schemas.microsoft.com/office/powerpoint/2010/main" val="163431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questionpro.com/survey-templates/gun-control-survey-question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questionpro.com/blog/types-of-sampling-for-social-research/" TargetMode="External"/><Relationship Id="rId2" Type="http://schemas.openxmlformats.org/officeDocument/2006/relationships/hyperlink" Target="https://www.questionpro.com/article/survey-question-answer-type.html"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www.questionpro.com/survey-templates/relationship-survey-template/"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questionpro.com/survey-templates/disaster-management-survey-question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questionpro.com/blog/experimental-research/"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questionpro.com/close-ended-questions.html" TargetMode="External"/><Relationship Id="rId2" Type="http://schemas.openxmlformats.org/officeDocument/2006/relationships/hyperlink" Target="https://www.questionpro.com/open-ended-questions.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questionpro.com/survey-templates/happiness-survey-templat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C0A6-8A75-B280-973E-ACCB894FAE9C}"/>
              </a:ext>
            </a:extLst>
          </p:cNvPr>
          <p:cNvSpPr>
            <a:spLocks noGrp="1"/>
          </p:cNvSpPr>
          <p:nvPr>
            <p:ph type="ctrTitle"/>
          </p:nvPr>
        </p:nvSpPr>
        <p:spPr>
          <a:xfrm>
            <a:off x="1803918" y="2008772"/>
            <a:ext cx="9144000" cy="2387600"/>
          </a:xfrm>
        </p:spPr>
        <p:txBody>
          <a:bodyPr/>
          <a:lstStyle/>
          <a:p>
            <a:r>
              <a:rPr lang="en-US" b="1" i="0" u="none" strike="noStrike" dirty="0">
                <a:solidFill>
                  <a:srgbClr val="082C64"/>
                </a:solidFill>
                <a:effectLst/>
                <a:latin typeface="Times New Roman" panose="02020603050405020304" pitchFamily="18" charset="0"/>
                <a:cs typeface="Times New Roman" panose="02020603050405020304" pitchFamily="18" charset="0"/>
              </a:rPr>
              <a:t>Social Research</a:t>
            </a:r>
            <a:r>
              <a:rPr lang="en-US" b="0" i="0" u="none" strike="noStrike" dirty="0">
                <a:solidFill>
                  <a:srgbClr val="082C64"/>
                </a:solidFill>
                <a:effectLst/>
                <a:latin typeface="Times New Roman" panose="02020603050405020304" pitchFamily="18" charset="0"/>
                <a:cs typeface="Times New Roman" panose="02020603050405020304" pitchFamily="18" charset="0"/>
              </a:rPr>
              <a:t/>
            </a:r>
            <a:br>
              <a:rPr lang="en-US" b="0" i="0" u="none" strike="noStrike" dirty="0">
                <a:solidFill>
                  <a:srgbClr val="082C64"/>
                </a:solidFill>
                <a:effectLst/>
                <a:latin typeface="Times New Roman" panose="02020603050405020304" pitchFamily="18" charset="0"/>
                <a:cs typeface="Times New Roman" panose="02020603050405020304" pitchFamily="18" charset="0"/>
              </a:rPr>
            </a:b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086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D323FA-2F7E-D9D7-5312-01A92B3CB898}"/>
              </a:ext>
            </a:extLst>
          </p:cNvPr>
          <p:cNvSpPr txBox="1"/>
          <p:nvPr/>
        </p:nvSpPr>
        <p:spPr>
          <a:xfrm>
            <a:off x="1760119" y="1477023"/>
            <a:ext cx="8671761" cy="3970318"/>
          </a:xfrm>
          <a:prstGeom prst="rect">
            <a:avLst/>
          </a:prstGeom>
          <a:noFill/>
        </p:spPr>
        <p:txBody>
          <a:bodyPr wrap="square">
            <a:spAutoFit/>
          </a:bodyPr>
          <a:lstStyle/>
          <a:p>
            <a:pPr>
              <a:lnSpc>
                <a:spcPct val="150000"/>
              </a:lnSpc>
            </a:pPr>
            <a:r>
              <a:rPr lang="en-US" sz="2400" b="1" i="0" u="none" strike="noStrike" dirty="0">
                <a:effectLst/>
                <a:latin typeface="Times New Roman" panose="02020603050405020304" pitchFamily="18" charset="0"/>
                <a:cs typeface="Times New Roman" panose="02020603050405020304" pitchFamily="18" charset="0"/>
              </a:rPr>
              <a:t>For example</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b="0" i="0" u="none" strike="noStrike" dirty="0">
                <a:effectLst/>
                <a:latin typeface="Times New Roman" panose="02020603050405020304" pitchFamily="18" charset="0"/>
                <a:cs typeface="Times New Roman" panose="02020603050405020304" pitchFamily="18" charset="0"/>
              </a:rPr>
              <a:t> There are tens of thousands of deaths and injuries related to gun violence in the United States. We keep hearing about people carrying weapons attacking general public in the news. There is quite a debate in the American public as to understand if possession of guns is the cause to this. Institutions related to public health or governmental organizations are carrying out studies to find the cause.</a:t>
            </a:r>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466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6DD135-FC49-5AFC-45F3-E26A5BBB0000}"/>
              </a:ext>
            </a:extLst>
          </p:cNvPr>
          <p:cNvSpPr txBox="1"/>
          <p:nvPr/>
        </p:nvSpPr>
        <p:spPr>
          <a:xfrm>
            <a:off x="1802230" y="1754022"/>
            <a:ext cx="8587540" cy="3349956"/>
          </a:xfrm>
          <a:prstGeom prst="rect">
            <a:avLst/>
          </a:prstGeom>
          <a:noFill/>
        </p:spPr>
        <p:txBody>
          <a:bodyPr wrap="square">
            <a:spAutoFit/>
          </a:bodyPr>
          <a:lstStyle/>
          <a:p>
            <a:pPr algn="just">
              <a:lnSpc>
                <a:spcPct val="150000"/>
              </a:lnSpc>
            </a:pPr>
            <a:r>
              <a:rPr lang="en-US" sz="2400" b="0" i="0" u="none" strike="noStrike" dirty="0">
                <a:effectLst/>
                <a:latin typeface="Times New Roman" panose="02020603050405020304" pitchFamily="18" charset="0"/>
                <a:cs typeface="Times New Roman" panose="02020603050405020304" pitchFamily="18" charset="0"/>
              </a:rPr>
              <a:t>A lot of policies are also influenced by the opinion of the general population and gun control policies are no different. Hence a </a:t>
            </a:r>
            <a:r>
              <a:rPr lang="en-US" sz="2400" b="0" i="0" u="none" strike="noStrike" dirty="0">
                <a:solidFill>
                  <a:srgbClr val="1B87E6"/>
                </a:solidFill>
                <a:effectLst/>
                <a:latin typeface="Times New Roman" panose="02020603050405020304" pitchFamily="18" charset="0"/>
                <a:cs typeface="Times New Roman" panose="02020603050405020304" pitchFamily="18" charset="0"/>
                <a:hlinkClick r:id="rId2"/>
              </a:rPr>
              <a:t>gun control questionnaire</a:t>
            </a:r>
            <a:r>
              <a:rPr lang="en-US" sz="2400" b="0" i="0" u="none" strike="noStrike" dirty="0">
                <a:effectLst/>
                <a:latin typeface="Times New Roman" panose="02020603050405020304" pitchFamily="18" charset="0"/>
                <a:cs typeface="Times New Roman" panose="02020603050405020304" pitchFamily="18" charset="0"/>
              </a:rPr>
              <a:t> can be carried out to gather data to understand what people think about gun violence, gun control, factors and effects of possession of firearms. Such a survey can help these institutions to make valid reforms on the basis of the data gathered.</a:t>
            </a:r>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245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B12971-E63F-417C-83A0-06456AA34598}"/>
              </a:ext>
            </a:extLst>
          </p:cNvPr>
          <p:cNvSpPr txBox="1"/>
          <p:nvPr/>
        </p:nvSpPr>
        <p:spPr>
          <a:xfrm>
            <a:off x="1415715" y="923025"/>
            <a:ext cx="9360569" cy="5011949"/>
          </a:xfrm>
          <a:prstGeom prst="rect">
            <a:avLst/>
          </a:prstGeom>
          <a:noFill/>
        </p:spPr>
        <p:txBody>
          <a:bodyPr wrap="square">
            <a:spAutoFit/>
          </a:bodyPr>
          <a:lstStyle/>
          <a:p>
            <a:pPr>
              <a:lnSpc>
                <a:spcPct val="150000"/>
              </a:lnSpc>
            </a:pPr>
            <a:r>
              <a:rPr lang="en-US" sz="2400" b="1" i="0" u="none" strike="noStrike" dirty="0">
                <a:effectLst/>
                <a:latin typeface="Times New Roman" panose="02020603050405020304" pitchFamily="18" charset="0"/>
                <a:cs typeface="Times New Roman" panose="02020603050405020304" pitchFamily="18" charset="0"/>
              </a:rPr>
              <a:t>Secondary Research</a:t>
            </a:r>
            <a:endParaRPr lang="en-US" sz="2400"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is a method where information has already been collected by research organizations or marketers.</a:t>
            </a:r>
          </a:p>
          <a:p>
            <a:pPr marL="285750" indent="-285750">
              <a:lnSpc>
                <a:spcPct val="150000"/>
              </a:lnSpc>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Newspapers, online communities, reports, audio-visual evidence etc. fall under the category of secondary data.</a:t>
            </a:r>
          </a:p>
          <a:p>
            <a:pPr marL="285750" indent="-285750">
              <a:lnSpc>
                <a:spcPct val="150000"/>
              </a:lnSpc>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After identifying the topic of research and research sources, a researcher can </a:t>
            </a:r>
            <a:r>
              <a:rPr lang="en-US" sz="2400" b="1" i="0" u="none" strike="noStrike" dirty="0">
                <a:effectLst/>
                <a:latin typeface="Times New Roman" panose="02020603050405020304" pitchFamily="18" charset="0"/>
                <a:cs typeface="Times New Roman" panose="02020603050405020304" pitchFamily="18" charset="0"/>
              </a:rPr>
              <a:t>collect existing information </a:t>
            </a:r>
            <a:r>
              <a:rPr lang="en-US" sz="2400" b="0" i="0" u="none" strike="noStrike" dirty="0">
                <a:effectLst/>
                <a:latin typeface="Times New Roman" panose="02020603050405020304" pitchFamily="18" charset="0"/>
                <a:cs typeface="Times New Roman" panose="02020603050405020304" pitchFamily="18" charset="0"/>
              </a:rPr>
              <a:t>available from the noted sources. </a:t>
            </a:r>
          </a:p>
          <a:p>
            <a:pPr marL="285750" indent="-285750">
              <a:lnSpc>
                <a:spcPct val="150000"/>
              </a:lnSpc>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They can then combine all the information to compare and analyze it to derive conclusions.   </a:t>
            </a:r>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3233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4BCD95-E290-BA22-7CC7-34A00E647416}"/>
              </a:ext>
            </a:extLst>
          </p:cNvPr>
          <p:cNvSpPr txBox="1"/>
          <p:nvPr/>
        </p:nvSpPr>
        <p:spPr>
          <a:xfrm>
            <a:off x="1175084" y="1200024"/>
            <a:ext cx="9841832" cy="4457952"/>
          </a:xfrm>
          <a:prstGeom prst="rect">
            <a:avLst/>
          </a:prstGeom>
          <a:noFill/>
        </p:spPr>
        <p:txBody>
          <a:bodyPr wrap="square">
            <a:spAutoFit/>
          </a:bodyPr>
          <a:lstStyle/>
          <a:p>
            <a:pPr>
              <a:lnSpc>
                <a:spcPct val="150000"/>
              </a:lnSpc>
            </a:pPr>
            <a:r>
              <a:rPr lang="en-US" sz="2400" b="1" i="0" u="none" strike="noStrike" dirty="0">
                <a:effectLst/>
                <a:latin typeface="Times New Roman" panose="02020603050405020304" pitchFamily="18" charset="0"/>
                <a:cs typeface="Times New Roman" panose="02020603050405020304" pitchFamily="18" charset="0"/>
              </a:rPr>
              <a:t>Surveys:</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0" i="0" u="none" strike="noStrike" dirty="0">
                <a:effectLst/>
                <a:latin typeface="Times New Roman" panose="02020603050405020304" pitchFamily="18" charset="0"/>
                <a:cs typeface="Times New Roman" panose="02020603050405020304" pitchFamily="18" charset="0"/>
              </a:rPr>
              <a:t>A survey is conducted by sending a set of pre-decided </a:t>
            </a:r>
            <a:r>
              <a:rPr lang="en-US" sz="2400" b="0" i="0" u="none" strike="noStrike" dirty="0">
                <a:solidFill>
                  <a:srgbClr val="1B87E6"/>
                </a:solidFill>
                <a:effectLst/>
                <a:latin typeface="Times New Roman" panose="02020603050405020304" pitchFamily="18" charset="0"/>
                <a:cs typeface="Times New Roman" panose="02020603050405020304" pitchFamily="18" charset="0"/>
                <a:hlinkClick r:id="rId2"/>
              </a:rPr>
              <a:t>questions</a:t>
            </a:r>
            <a:r>
              <a:rPr lang="en-US" sz="2400" b="0" i="0" u="none" strike="noStrike" dirty="0">
                <a:effectLst/>
                <a:latin typeface="Times New Roman" panose="02020603050405020304" pitchFamily="18" charset="0"/>
                <a:cs typeface="Times New Roman" panose="02020603050405020304" pitchFamily="18" charset="0"/>
              </a:rPr>
              <a:t> to a </a:t>
            </a:r>
            <a:r>
              <a:rPr lang="en-US" sz="2400" b="0" i="0" u="none" strike="noStrike" dirty="0">
                <a:solidFill>
                  <a:srgbClr val="1B87E6"/>
                </a:solidFill>
                <a:effectLst/>
                <a:latin typeface="Times New Roman" panose="02020603050405020304" pitchFamily="18" charset="0"/>
                <a:cs typeface="Times New Roman" panose="02020603050405020304" pitchFamily="18" charset="0"/>
                <a:hlinkClick r:id="rId3"/>
              </a:rPr>
              <a:t>sample</a:t>
            </a:r>
            <a:r>
              <a:rPr lang="en-US" sz="2400" b="0" i="0" u="none" strike="noStrike" dirty="0">
                <a:effectLst/>
                <a:latin typeface="Times New Roman" panose="02020603050405020304" pitchFamily="18" charset="0"/>
                <a:cs typeface="Times New Roman" panose="02020603050405020304" pitchFamily="18" charset="0"/>
              </a:rPr>
              <a:t> of individuals from a target market. This will lead to a collection of information and feedback from individuals that belong to various backgrounds, ethnicities, age-groups etc. Surveys can be conducted via online and offline mediums. Due to the improvement in technological mediums and their reach, online mediums have flourished and there is an increase in the number of people depending on online survey software to conduct regular surveys and polls. </a:t>
            </a:r>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985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DDC581-A298-F9A0-B8FF-4E275DF33910}"/>
              </a:ext>
            </a:extLst>
          </p:cNvPr>
          <p:cNvSpPr txBox="1"/>
          <p:nvPr/>
        </p:nvSpPr>
        <p:spPr>
          <a:xfrm>
            <a:off x="1639804" y="923025"/>
            <a:ext cx="8912392" cy="5011949"/>
          </a:xfrm>
          <a:prstGeom prst="rect">
            <a:avLst/>
          </a:prstGeom>
          <a:noFill/>
        </p:spPr>
        <p:txBody>
          <a:bodyPr wrap="square">
            <a:spAutoFit/>
          </a:bodyPr>
          <a:lstStyle/>
          <a:p>
            <a:pPr algn="just">
              <a:lnSpc>
                <a:spcPct val="150000"/>
              </a:lnSpc>
            </a:pPr>
            <a:r>
              <a:rPr lang="en-US" sz="2400" b="0" i="0" u="none" strike="noStrike" dirty="0">
                <a:effectLst/>
                <a:latin typeface="Times New Roman" panose="02020603050405020304" pitchFamily="18" charset="0"/>
                <a:cs typeface="Times New Roman" panose="02020603050405020304" pitchFamily="18" charset="0"/>
              </a:rPr>
              <a:t>There are various types of social research</a:t>
            </a:r>
          </a:p>
          <a:p>
            <a:pPr algn="just">
              <a:lnSpc>
                <a:spcPct val="150000"/>
              </a:lnSpc>
            </a:pPr>
            <a:r>
              <a:rPr lang="en-US" sz="2400" b="1" i="0" u="none" strike="noStrike" dirty="0">
                <a:effectLst/>
                <a:latin typeface="Times New Roman" panose="02020603050405020304" pitchFamily="18" charset="0"/>
                <a:cs typeface="Times New Roman" panose="02020603050405020304" pitchFamily="18" charset="0"/>
              </a:rPr>
              <a:t>surveys:</a:t>
            </a:r>
          </a:p>
          <a:p>
            <a:pPr algn="just">
              <a:lnSpc>
                <a:spcPct val="150000"/>
              </a:lnSpc>
            </a:pPr>
            <a:r>
              <a:rPr lang="en-US" sz="2400" b="1" i="0" u="none" strike="noStrike" dirty="0">
                <a:effectLst/>
                <a:latin typeface="Times New Roman" panose="02020603050405020304" pitchFamily="18" charset="0"/>
                <a:cs typeface="Times New Roman" panose="02020603050405020304" pitchFamily="18" charset="0"/>
              </a:rPr>
              <a:t>Longitudinal, Cross-sectional, Correlational Research. </a:t>
            </a:r>
            <a:r>
              <a:rPr lang="en-US" sz="2400" b="0" i="0" u="none" strike="noStrike" dirty="0">
                <a:effectLst/>
                <a:latin typeface="Times New Roman" panose="02020603050405020304" pitchFamily="18" charset="0"/>
                <a:cs typeface="Times New Roman" panose="02020603050405020304" pitchFamily="18" charset="0"/>
              </a:rPr>
              <a:t>Longitudinal and Cross-sectional social research surveys are observational methods</a:t>
            </a:r>
          </a:p>
          <a:p>
            <a:pPr algn="just">
              <a:lnSpc>
                <a:spcPct val="150000"/>
              </a:lnSpc>
            </a:pPr>
            <a:r>
              <a:rPr lang="en-US" sz="2400" b="0" i="0" u="none" strike="noStrike" dirty="0">
                <a:effectLst/>
                <a:latin typeface="Times New Roman" panose="02020603050405020304" pitchFamily="18" charset="0"/>
                <a:cs typeface="Times New Roman" panose="02020603050405020304" pitchFamily="18" charset="0"/>
              </a:rPr>
              <a:t>While</a:t>
            </a:r>
          </a:p>
          <a:p>
            <a:pPr algn="just">
              <a:lnSpc>
                <a:spcPct val="150000"/>
              </a:lnSpc>
            </a:pPr>
            <a:r>
              <a:rPr lang="en-US" sz="2400" b="0" i="0" u="none" strike="noStrike" dirty="0">
                <a:effectLst/>
                <a:latin typeface="Times New Roman" panose="02020603050405020304" pitchFamily="18" charset="0"/>
                <a:cs typeface="Times New Roman" panose="02020603050405020304" pitchFamily="18" charset="0"/>
              </a:rPr>
              <a:t>Correlational is a non-experimental research method. Longitudinal social research surveys are conducted with the same sample over a course of time while Cross-sectional surveys are conducted with different samples.  </a:t>
            </a:r>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2373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BAC247-6FA3-1F37-2FE4-D31D7688CAC3}"/>
              </a:ext>
            </a:extLst>
          </p:cNvPr>
          <p:cNvSpPr txBox="1"/>
          <p:nvPr/>
        </p:nvSpPr>
        <p:spPr>
          <a:xfrm>
            <a:off x="1766135" y="1477023"/>
            <a:ext cx="8659729" cy="3970318"/>
          </a:xfrm>
          <a:prstGeom prst="rect">
            <a:avLst/>
          </a:prstGeom>
          <a:noFill/>
        </p:spPr>
        <p:txBody>
          <a:bodyPr wrap="square">
            <a:spAutoFit/>
          </a:bodyPr>
          <a:lstStyle/>
          <a:p>
            <a:pPr>
              <a:lnSpc>
                <a:spcPct val="150000"/>
              </a:lnSpc>
            </a:pPr>
            <a:r>
              <a:rPr lang="en-US" sz="2400" b="1" i="0" u="none" strike="noStrike" dirty="0">
                <a:effectLst/>
                <a:latin typeface="Times New Roman" panose="02020603050405020304" pitchFamily="18" charset="0"/>
                <a:cs typeface="Times New Roman" panose="02020603050405020304" pitchFamily="18" charset="0"/>
              </a:rPr>
              <a:t>For example</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b="0" i="0" u="none" strike="noStrike" dirty="0">
                <a:effectLst/>
                <a:latin typeface="Times New Roman" panose="02020603050405020304" pitchFamily="18" charset="0"/>
                <a:cs typeface="Times New Roman" panose="02020603050405020304" pitchFamily="18" charset="0"/>
              </a:rPr>
              <a:t>It has been observed in recent times, that there is an increase in the number of divorces, or failed relationships. The number of couples visiting marriage counselors or psychiatrists is increasing. Sometimes it gets tricky to understand what is the cause for a relationship falling apart. A screening process to understand an overview of the relationship can be an easy method.</a:t>
            </a:r>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6868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23E061-6E28-0F59-2877-8D103D8EC0C8}"/>
              </a:ext>
            </a:extLst>
          </p:cNvPr>
          <p:cNvSpPr txBox="1"/>
          <p:nvPr/>
        </p:nvSpPr>
        <p:spPr>
          <a:xfrm>
            <a:off x="2012280" y="1754022"/>
            <a:ext cx="7985961" cy="3349956"/>
          </a:xfrm>
          <a:prstGeom prst="rect">
            <a:avLst/>
          </a:prstGeom>
          <a:noFill/>
        </p:spPr>
        <p:txBody>
          <a:bodyPr wrap="square">
            <a:spAutoFit/>
          </a:bodyPr>
          <a:lstStyle/>
          <a:p>
            <a:pPr algn="just">
              <a:lnSpc>
                <a:spcPct val="150000"/>
              </a:lnSpc>
            </a:pPr>
            <a:r>
              <a:rPr lang="en-US" sz="2400" b="0" i="0" u="none" strike="noStrike" dirty="0">
                <a:effectLst/>
                <a:latin typeface="Times New Roman" panose="02020603050405020304" pitchFamily="18" charset="0"/>
                <a:cs typeface="Times New Roman" panose="02020603050405020304" pitchFamily="18" charset="0"/>
              </a:rPr>
              <a:t>A marriage counselor can use a </a:t>
            </a:r>
            <a:r>
              <a:rPr lang="en-US" sz="2400" b="0" i="0" u="none" strike="noStrike" dirty="0">
                <a:solidFill>
                  <a:srgbClr val="1B87E6"/>
                </a:solidFill>
                <a:effectLst/>
                <a:latin typeface="Times New Roman" panose="02020603050405020304" pitchFamily="18" charset="0"/>
                <a:cs typeface="Times New Roman" panose="02020603050405020304" pitchFamily="18" charset="0"/>
                <a:hlinkClick r:id="rId2"/>
              </a:rPr>
              <a:t>relationship survey</a:t>
            </a:r>
            <a:r>
              <a:rPr lang="en-US" sz="2400" b="0" i="0" u="none" strike="noStrike" dirty="0">
                <a:solidFill>
                  <a:srgbClr val="1B87E6"/>
                </a:solidFill>
                <a:effectLst/>
                <a:latin typeface="Times New Roman" panose="02020603050405020304" pitchFamily="18" charset="0"/>
                <a:cs typeface="Times New Roman" panose="02020603050405020304" pitchFamily="18" charset="0"/>
              </a:rPr>
              <a:t> </a:t>
            </a:r>
            <a:r>
              <a:rPr lang="en-US" sz="2400" b="0" i="0" u="none" strike="noStrike" dirty="0">
                <a:effectLst/>
                <a:latin typeface="Times New Roman" panose="02020603050405020304" pitchFamily="18" charset="0"/>
                <a:cs typeface="Times New Roman" panose="02020603050405020304" pitchFamily="18" charset="0"/>
              </a:rPr>
              <a:t>to understand the chemistry in a relationship, the factors that influence the health of a relationship, the challenges faced in a relationship and expectations in a relationship. Such a survey can be very useful to deduce various findings in a patient and treatment can be done accordingly.</a:t>
            </a:r>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179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2C6B6A-358C-EE73-EBDB-7AFABE70EE4A}"/>
              </a:ext>
            </a:extLst>
          </p:cNvPr>
          <p:cNvSpPr txBox="1"/>
          <p:nvPr/>
        </p:nvSpPr>
        <p:spPr>
          <a:xfrm>
            <a:off x="1766135" y="1754022"/>
            <a:ext cx="8659729" cy="3349956"/>
          </a:xfrm>
          <a:prstGeom prst="rect">
            <a:avLst/>
          </a:prstGeom>
          <a:noFill/>
        </p:spPr>
        <p:txBody>
          <a:bodyPr wrap="square">
            <a:spAutoFit/>
          </a:bodyPr>
          <a:lstStyle/>
          <a:p>
            <a:pPr>
              <a:lnSpc>
                <a:spcPct val="150000"/>
              </a:lnSpc>
            </a:pPr>
            <a:r>
              <a:rPr lang="en-US" sz="2400" b="0" i="0" u="none" strike="noStrike" dirty="0">
                <a:effectLst/>
                <a:latin typeface="Times New Roman" panose="02020603050405020304" pitchFamily="18" charset="0"/>
                <a:cs typeface="Times New Roman" panose="02020603050405020304" pitchFamily="18" charset="0"/>
              </a:rPr>
              <a:t>In such a case, a survey can enable these institutions to understand what are the areas that can be promoted more and what regions need what kind of training. Hence a </a:t>
            </a:r>
            <a:r>
              <a:rPr lang="en-US" sz="2400" b="0" i="0" u="none" strike="noStrike" dirty="0">
                <a:solidFill>
                  <a:srgbClr val="1B87E6"/>
                </a:solidFill>
                <a:effectLst/>
                <a:latin typeface="Times New Roman" panose="02020603050405020304" pitchFamily="18" charset="0"/>
                <a:cs typeface="Times New Roman" panose="02020603050405020304" pitchFamily="18" charset="0"/>
                <a:hlinkClick r:id="rId2"/>
              </a:rPr>
              <a:t>disaster management survey</a:t>
            </a:r>
            <a:r>
              <a:rPr lang="en-US" sz="2400" b="0" i="0" u="none" strike="noStrike" dirty="0">
                <a:effectLst/>
                <a:latin typeface="Times New Roman" panose="02020603050405020304" pitchFamily="18" charset="0"/>
                <a:cs typeface="Times New Roman" panose="02020603050405020304" pitchFamily="18" charset="0"/>
              </a:rPr>
              <a:t> can be conducted to understand public’s knowledge about the impact of disasters on communities, and the measures they undertake to respond to disasters and how can the risk be reduced.</a:t>
            </a:r>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3736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7E5753-5243-44FC-744B-80FA602D604C}"/>
              </a:ext>
            </a:extLst>
          </p:cNvPr>
          <p:cNvSpPr txBox="1"/>
          <p:nvPr/>
        </p:nvSpPr>
        <p:spPr>
          <a:xfrm>
            <a:off x="1651836" y="1200024"/>
            <a:ext cx="8888328" cy="4457952"/>
          </a:xfrm>
          <a:prstGeom prst="rect">
            <a:avLst/>
          </a:prstGeom>
          <a:noFill/>
        </p:spPr>
        <p:txBody>
          <a:bodyPr wrap="square">
            <a:spAutoFit/>
          </a:bodyPr>
          <a:lstStyle/>
          <a:p>
            <a:pPr>
              <a:lnSpc>
                <a:spcPct val="150000"/>
              </a:lnSpc>
            </a:pPr>
            <a:r>
              <a:rPr lang="en-US" sz="2400" b="1" i="0" u="none" strike="noStrike" dirty="0">
                <a:effectLst/>
                <a:latin typeface="Times New Roman" panose="02020603050405020304" pitchFamily="18" charset="0"/>
                <a:cs typeface="Times New Roman" panose="02020603050405020304" pitchFamily="18" charset="0"/>
              </a:rPr>
              <a:t>Experiments:</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0" i="0" u="none" strike="noStrike" dirty="0">
                <a:effectLst/>
                <a:latin typeface="Times New Roman" panose="02020603050405020304" pitchFamily="18" charset="0"/>
                <a:cs typeface="Times New Roman" panose="02020603050405020304" pitchFamily="18" charset="0"/>
              </a:rPr>
              <a:t>An </a:t>
            </a:r>
            <a:r>
              <a:rPr lang="en-US" sz="2400" b="0" i="0" u="none" strike="noStrike" dirty="0">
                <a:solidFill>
                  <a:srgbClr val="1B87E6"/>
                </a:solidFill>
                <a:effectLst/>
                <a:latin typeface="Times New Roman" panose="02020603050405020304" pitchFamily="18" charset="0"/>
                <a:cs typeface="Times New Roman" panose="02020603050405020304" pitchFamily="18" charset="0"/>
                <a:hlinkClick r:id="rId2"/>
              </a:rPr>
              <a:t>experimental research</a:t>
            </a:r>
            <a:r>
              <a:rPr lang="en-US" sz="2400" b="0" i="0" u="none" strike="noStrike" dirty="0">
                <a:effectLst/>
                <a:latin typeface="Times New Roman" panose="02020603050405020304" pitchFamily="18" charset="0"/>
                <a:cs typeface="Times New Roman" panose="02020603050405020304" pitchFamily="18" charset="0"/>
              </a:rPr>
              <a:t> is conducted by researchers to observe the change in one variable on another, i.e. to establish the cause and effects of a variable. In experiments, there is a theory which needs to be proved or disproved by careful observation and analysis. An efficient experiment will be successful in building a cause-effect relationship while proving, rejecting or disproving a theory. Laboratory and field experiments are preferred by researchers.</a:t>
            </a:r>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3578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F62CBD-6F66-5B77-0C86-28D2B3BA730E}"/>
              </a:ext>
            </a:extLst>
          </p:cNvPr>
          <p:cNvSpPr txBox="1"/>
          <p:nvPr/>
        </p:nvSpPr>
        <p:spPr>
          <a:xfrm>
            <a:off x="1351046" y="1200024"/>
            <a:ext cx="9489908" cy="4524315"/>
          </a:xfrm>
          <a:prstGeom prst="rect">
            <a:avLst/>
          </a:prstGeom>
          <a:noFill/>
        </p:spPr>
        <p:txBody>
          <a:bodyPr wrap="square">
            <a:spAutoFit/>
          </a:bodyPr>
          <a:lstStyle/>
          <a:p>
            <a:pPr>
              <a:lnSpc>
                <a:spcPct val="150000"/>
              </a:lnSpc>
            </a:pPr>
            <a:r>
              <a:rPr lang="en-US" sz="2400" b="1" i="0" u="none" strike="noStrike" dirty="0">
                <a:effectLst/>
                <a:latin typeface="Times New Roman" panose="02020603050405020304" pitchFamily="18" charset="0"/>
                <a:cs typeface="Times New Roman" panose="02020603050405020304" pitchFamily="18" charset="0"/>
              </a:rPr>
              <a:t>Interviews:</a:t>
            </a:r>
          </a:p>
          <a:p>
            <a:pPr algn="just">
              <a:lnSpc>
                <a:spcPct val="150000"/>
              </a:lnSpc>
            </a:pPr>
            <a:r>
              <a:rPr lang="en-US" sz="2400" b="0" i="0" u="none" strike="noStrike" dirty="0">
                <a:effectLst/>
                <a:latin typeface="Times New Roman" panose="02020603050405020304" pitchFamily="18" charset="0"/>
                <a:cs typeface="Times New Roman" panose="02020603050405020304" pitchFamily="18" charset="0"/>
              </a:rPr>
              <a:t>The technique of garnering opinions and feedback by asking selected questions face-to-face, via telephone or online mediums is called interview research. There are formal and informal interviews – formal interviews are the ones which are organized by the researcher with structured </a:t>
            </a:r>
            <a:r>
              <a:rPr lang="en-US" sz="2400" b="0" i="0" u="none" strike="noStrike" dirty="0">
                <a:solidFill>
                  <a:srgbClr val="1B87E6"/>
                </a:solidFill>
                <a:effectLst/>
                <a:latin typeface="Times New Roman" panose="02020603050405020304" pitchFamily="18" charset="0"/>
                <a:cs typeface="Times New Roman" panose="02020603050405020304" pitchFamily="18" charset="0"/>
                <a:hlinkClick r:id="rId2"/>
              </a:rPr>
              <a:t>open-ended</a:t>
            </a:r>
            <a:r>
              <a:rPr lang="en-US" sz="2400" b="0" i="0" u="none" strike="noStrike" dirty="0">
                <a:effectLst/>
                <a:latin typeface="Times New Roman" panose="02020603050405020304" pitchFamily="18" charset="0"/>
                <a:cs typeface="Times New Roman" panose="02020603050405020304" pitchFamily="18" charset="0"/>
              </a:rPr>
              <a:t> and </a:t>
            </a:r>
            <a:r>
              <a:rPr lang="en-US" sz="2400" b="0" i="0" u="none" strike="noStrike" dirty="0">
                <a:solidFill>
                  <a:srgbClr val="1B87E6"/>
                </a:solidFill>
                <a:effectLst/>
                <a:latin typeface="Times New Roman" panose="02020603050405020304" pitchFamily="18" charset="0"/>
                <a:cs typeface="Times New Roman" panose="02020603050405020304" pitchFamily="18" charset="0"/>
                <a:hlinkClick r:id="rId3"/>
              </a:rPr>
              <a:t>closed-ended</a:t>
            </a:r>
            <a:r>
              <a:rPr lang="en-US" sz="2400" b="0" i="0" u="none" strike="noStrike" dirty="0">
                <a:effectLst/>
                <a:latin typeface="Times New Roman" panose="02020603050405020304" pitchFamily="18" charset="0"/>
                <a:cs typeface="Times New Roman" panose="02020603050405020304" pitchFamily="18" charset="0"/>
              </a:rPr>
              <a:t> questions and format while informal interviews are the ones which are more of conversations with the participants and are extremely flexible to collect as much information as possible.</a:t>
            </a:r>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9244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32B21B-9BB4-FF22-F1B8-8A7D519DA29E}"/>
              </a:ext>
            </a:extLst>
          </p:cNvPr>
          <p:cNvSpPr txBox="1"/>
          <p:nvPr/>
        </p:nvSpPr>
        <p:spPr>
          <a:xfrm>
            <a:off x="1940593" y="1754022"/>
            <a:ext cx="8310814" cy="3416320"/>
          </a:xfrm>
          <a:prstGeom prst="rect">
            <a:avLst/>
          </a:prstGeom>
          <a:noFill/>
        </p:spPr>
        <p:txBody>
          <a:bodyPr wrap="square">
            <a:spAutoFit/>
          </a:bodyPr>
          <a:lstStyle/>
          <a:p>
            <a:pPr>
              <a:lnSpc>
                <a:spcPct val="150000"/>
              </a:lnSpc>
            </a:pPr>
            <a:r>
              <a:rPr lang="en-US" sz="2400" b="1" i="0" u="none" strike="noStrike" dirty="0">
                <a:effectLst/>
                <a:latin typeface="Times New Roman" panose="02020603050405020304" pitchFamily="18" charset="0"/>
                <a:cs typeface="Times New Roman" panose="02020603050405020304" pitchFamily="18" charset="0"/>
              </a:rPr>
              <a:t>Definition</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a:t>
            </a:r>
            <a:r>
              <a:rPr lang="en-US" sz="2400" b="0" i="0" u="none" strike="noStrike" dirty="0" smtClean="0">
                <a:effectLst/>
                <a:latin typeface="Times New Roman" panose="02020603050405020304" pitchFamily="18" charset="0"/>
                <a:cs typeface="Times New Roman" panose="02020603050405020304" pitchFamily="18" charset="0"/>
              </a:rPr>
              <a:t>o </a:t>
            </a:r>
            <a:r>
              <a:rPr lang="en-US" sz="2400" b="0" i="0" u="none" strike="noStrike" dirty="0">
                <a:effectLst/>
                <a:latin typeface="Times New Roman" panose="02020603050405020304" pitchFamily="18" charset="0"/>
                <a:cs typeface="Times New Roman" panose="02020603050405020304" pitchFamily="18" charset="0"/>
              </a:rPr>
              <a:t>learn about people and societies</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
            </a:r>
            <a:r>
              <a:rPr lang="en-US" sz="2400" b="0" i="0" u="none" strike="noStrike" dirty="0" smtClean="0">
                <a:effectLst/>
                <a:latin typeface="Times New Roman" panose="02020603050405020304" pitchFamily="18" charset="0"/>
                <a:cs typeface="Times New Roman" panose="02020603050405020304" pitchFamily="18" charset="0"/>
              </a:rPr>
              <a:t>esign </a:t>
            </a:r>
            <a:r>
              <a:rPr lang="en-US" sz="2400" b="0" i="0" u="none" strike="noStrike" dirty="0">
                <a:effectLst/>
                <a:latin typeface="Times New Roman" panose="02020603050405020304" pitchFamily="18" charset="0"/>
                <a:cs typeface="Times New Roman" panose="02020603050405020304" pitchFamily="18" charset="0"/>
              </a:rPr>
              <a:t>products/services that cater to various needs of the people</a:t>
            </a: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Different socio-economic </a:t>
            </a:r>
            <a:r>
              <a:rPr lang="en-US" sz="2400" b="0" i="0" u="none" strike="noStrike" dirty="0" smtClean="0">
                <a:effectLst/>
                <a:latin typeface="Times New Roman" panose="02020603050405020304" pitchFamily="18" charset="0"/>
                <a:cs typeface="Times New Roman" panose="02020603050405020304" pitchFamily="18" charset="0"/>
              </a:rPr>
              <a:t>groups may </a:t>
            </a:r>
            <a:r>
              <a:rPr lang="en-US" sz="2400" b="0" i="0" u="none" strike="noStrike" dirty="0">
                <a:effectLst/>
                <a:latin typeface="Times New Roman" panose="02020603050405020304" pitchFamily="18" charset="0"/>
                <a:cs typeface="Times New Roman" panose="02020603050405020304" pitchFamily="18" charset="0"/>
              </a:rPr>
              <a:t>think differently</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a:t>
            </a:r>
            <a:r>
              <a:rPr lang="en-US" sz="2400" b="0" i="0" u="none" strike="noStrike" dirty="0" smtClean="0">
                <a:effectLst/>
                <a:latin typeface="Times New Roman" panose="02020603050405020304" pitchFamily="18" charset="0"/>
                <a:cs typeface="Times New Roman" panose="02020603050405020304" pitchFamily="18" charset="0"/>
              </a:rPr>
              <a:t>o </a:t>
            </a:r>
            <a:r>
              <a:rPr lang="en-US" sz="2400" b="0" i="0" u="none" strike="noStrike" dirty="0">
                <a:effectLst/>
                <a:latin typeface="Times New Roman" panose="02020603050405020304" pitchFamily="18" charset="0"/>
                <a:cs typeface="Times New Roman" panose="02020603050405020304" pitchFamily="18" charset="0"/>
              </a:rPr>
              <a:t>understand, thoughts and feedback about the social world</a:t>
            </a:r>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3460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9AF713-94DE-8457-9943-DDD353EEBF95}"/>
              </a:ext>
            </a:extLst>
          </p:cNvPr>
          <p:cNvSpPr txBox="1"/>
          <p:nvPr/>
        </p:nvSpPr>
        <p:spPr>
          <a:xfrm>
            <a:off x="1796215" y="1200024"/>
            <a:ext cx="8599570" cy="4524315"/>
          </a:xfrm>
          <a:prstGeom prst="rect">
            <a:avLst/>
          </a:prstGeom>
          <a:noFill/>
        </p:spPr>
        <p:txBody>
          <a:bodyPr wrap="square">
            <a:spAutoFit/>
          </a:bodyPr>
          <a:lstStyle/>
          <a:p>
            <a:pPr>
              <a:lnSpc>
                <a:spcPct val="150000"/>
              </a:lnSpc>
            </a:pPr>
            <a:r>
              <a:rPr lang="en-US" sz="2400" b="1" i="0" u="none" strike="noStrike" dirty="0">
                <a:effectLst/>
                <a:latin typeface="Times New Roman" panose="02020603050405020304" pitchFamily="18" charset="0"/>
                <a:cs typeface="Times New Roman" panose="02020603050405020304" pitchFamily="18" charset="0"/>
              </a:rPr>
              <a:t>Observation:</a:t>
            </a:r>
          </a:p>
          <a:p>
            <a:pPr algn="just">
              <a:lnSpc>
                <a:spcPct val="150000"/>
              </a:lnSpc>
            </a:pPr>
            <a:r>
              <a:rPr lang="en-US" sz="2400" b="0" i="0" u="none" strike="noStrike" dirty="0">
                <a:effectLst/>
                <a:latin typeface="Times New Roman" panose="02020603050405020304" pitchFamily="18" charset="0"/>
                <a:cs typeface="Times New Roman" panose="02020603050405020304" pitchFamily="18" charset="0"/>
              </a:rPr>
              <a:t>In observational research, a researcher is expected to be involved in the daily life of all the participants to understand their routine, their decision-making skills, their capability to handle pressure and their overall likes and dislikes. These factors and recorded and careful observations are made to decide factors such as whether a change in law will impact their lifestyle or whether a new feature will be accepted by individuals.</a:t>
            </a:r>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971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BF7823-AD9F-6B2A-6A60-54E9C93C8DFA}"/>
              </a:ext>
            </a:extLst>
          </p:cNvPr>
          <p:cNvSpPr txBox="1"/>
          <p:nvPr/>
        </p:nvSpPr>
        <p:spPr>
          <a:xfrm>
            <a:off x="1694949" y="612844"/>
            <a:ext cx="8802102" cy="5632311"/>
          </a:xfrm>
          <a:prstGeom prst="rect">
            <a:avLst/>
          </a:prstGeom>
          <a:noFill/>
        </p:spPr>
        <p:txBody>
          <a:bodyPr wrap="square">
            <a:spAutoFit/>
          </a:bodyPr>
          <a:lstStyle/>
          <a:p>
            <a:r>
              <a:rPr lang="en-US" sz="2400" b="1" dirty="0" smtClean="0">
                <a:latin typeface="Times New Roman" panose="02020603050405020304" pitchFamily="18" charset="0"/>
                <a:cs typeface="Times New Roman" panose="02020603050405020304" pitchFamily="18" charset="0"/>
              </a:rPr>
              <a:t>Plan </a:t>
            </a:r>
            <a:r>
              <a:rPr lang="en-US" sz="2400" b="1" dirty="0">
                <a:latin typeface="Times New Roman" panose="02020603050405020304" pitchFamily="18" charset="0"/>
                <a:cs typeface="Times New Roman" panose="02020603050405020304" pitchFamily="18" charset="0"/>
              </a:rPr>
              <a:t>for research</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Social Research is conducted by following a systematic plan of action which includes qualitative and quantitative observation methods.</a:t>
            </a:r>
          </a:p>
          <a:p>
            <a:pPr algn="just"/>
            <a:endParaRPr lang="en-PK" sz="2400" b="1" dirty="0">
              <a:latin typeface="Times New Roman" panose="02020603050405020304" pitchFamily="18" charset="0"/>
              <a:cs typeface="Times New Roman" panose="02020603050405020304" pitchFamily="18" charset="0"/>
            </a:endParaRPr>
          </a:p>
          <a:p>
            <a:pPr algn="just"/>
            <a:r>
              <a:rPr lang="en-PK" sz="2400" b="1" dirty="0">
                <a:latin typeface="Times New Roman" panose="02020603050405020304" pitchFamily="18" charset="0"/>
                <a:cs typeface="Times New Roman" panose="02020603050405020304" pitchFamily="18" charset="0"/>
              </a:rPr>
              <a:t>2 methods</a:t>
            </a:r>
          </a:p>
          <a:p>
            <a:pPr algn="just"/>
            <a:endParaRPr lang="en-PK" sz="24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i="0" u="none" strike="noStrike" dirty="0">
                <a:effectLst/>
                <a:latin typeface="Times New Roman" panose="02020603050405020304" pitchFamily="18" charset="0"/>
                <a:cs typeface="Times New Roman" panose="02020603050405020304" pitchFamily="18" charset="0"/>
              </a:rPr>
              <a:t>Qualitative</a:t>
            </a:r>
            <a:r>
              <a:rPr lang="en-US" sz="2400" b="0" i="0" u="none" strike="noStrike" dirty="0">
                <a:effectLst/>
                <a:latin typeface="Times New Roman" panose="02020603050405020304" pitchFamily="18" charset="0"/>
                <a:cs typeface="Times New Roman" panose="02020603050405020304" pitchFamily="18" charset="0"/>
              </a:rPr>
              <a:t> methods rely on direct communication with members of a market, observation, text analysis. The results of this method are focused more on being accurate rather than generalizing to the entire population.</a:t>
            </a:r>
          </a:p>
          <a:p>
            <a:pPr algn="just"/>
            <a:endParaRPr lang="en-US" sz="2400" b="0" i="0" u="none" strike="noStrike"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i="0" u="none" strike="noStrike" dirty="0">
                <a:effectLst/>
                <a:latin typeface="Times New Roman" panose="02020603050405020304" pitchFamily="18" charset="0"/>
                <a:cs typeface="Times New Roman" panose="02020603050405020304" pitchFamily="18" charset="0"/>
              </a:rPr>
              <a:t>Quantitative </a:t>
            </a:r>
            <a:r>
              <a:rPr lang="en-US" sz="2400" b="0" i="0" u="none" strike="noStrike" dirty="0">
                <a:effectLst/>
                <a:latin typeface="Times New Roman" panose="02020603050405020304" pitchFamily="18" charset="0"/>
                <a:cs typeface="Times New Roman" panose="02020603050405020304" pitchFamily="18" charset="0"/>
              </a:rPr>
              <a:t>methods use statistical analysis techniques to evaluate data collected via surveys, polls or questionnaires.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634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0B5905-F664-B95D-45A9-6379ADB00A80}"/>
              </a:ext>
            </a:extLst>
          </p:cNvPr>
          <p:cNvSpPr txBox="1"/>
          <p:nvPr/>
        </p:nvSpPr>
        <p:spPr>
          <a:xfrm>
            <a:off x="1934577" y="1754022"/>
            <a:ext cx="8322845" cy="3416320"/>
          </a:xfrm>
          <a:prstGeom prst="rect">
            <a:avLst/>
          </a:prstGeom>
          <a:noFill/>
        </p:spPr>
        <p:txBody>
          <a:bodyPr wrap="square">
            <a:spAutoFit/>
          </a:bodyPr>
          <a:lstStyle/>
          <a:p>
            <a:pPr>
              <a:lnSpc>
                <a:spcPct val="150000"/>
              </a:lnSpc>
            </a:pPr>
            <a:r>
              <a:rPr lang="en-US" sz="2400" b="1" i="0" u="none" strike="noStrike" dirty="0">
                <a:effectLst/>
                <a:latin typeface="Times New Roman" panose="02020603050405020304" pitchFamily="18" charset="0"/>
                <a:cs typeface="Times New Roman" panose="02020603050405020304" pitchFamily="18" charset="0"/>
              </a:rPr>
              <a:t>For example…</a:t>
            </a:r>
          </a:p>
          <a:p>
            <a:pPr algn="just">
              <a:lnSpc>
                <a:spcPct val="150000"/>
              </a:lnSpc>
            </a:pPr>
            <a:r>
              <a:rPr lang="en-US" sz="2400" b="0" i="0" u="none" strike="noStrike" dirty="0">
                <a:effectLst/>
                <a:latin typeface="Times New Roman" panose="02020603050405020304" pitchFamily="18" charset="0"/>
                <a:cs typeface="Times New Roman" panose="02020603050405020304" pitchFamily="18" charset="0"/>
              </a:rPr>
              <a:t>A survey to monitor happiness in a respondent population is one of the most widely used applications of social research. The </a:t>
            </a:r>
            <a:r>
              <a:rPr lang="en-US" sz="2400" b="0" i="0" u="none" strike="noStrike" dirty="0">
                <a:solidFill>
                  <a:srgbClr val="1B87E6"/>
                </a:solidFill>
                <a:effectLst/>
                <a:latin typeface="Times New Roman" panose="02020603050405020304" pitchFamily="18" charset="0"/>
                <a:cs typeface="Times New Roman" panose="02020603050405020304" pitchFamily="18" charset="0"/>
                <a:hlinkClick r:id="rId2"/>
              </a:rPr>
              <a:t>happiness survey template</a:t>
            </a:r>
            <a:r>
              <a:rPr lang="en-US" sz="2400" b="0" i="0" u="none" strike="noStrike" dirty="0">
                <a:effectLst/>
                <a:latin typeface="Times New Roman" panose="02020603050405020304" pitchFamily="18" charset="0"/>
                <a:cs typeface="Times New Roman" panose="02020603050405020304" pitchFamily="18" charset="0"/>
              </a:rPr>
              <a:t> can be used by researchers an organizations to gauge how happy a respondent is and the things that can be done to increase happiness in that respondent.</a:t>
            </a:r>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6197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FAA802-1F67-EAE5-FA83-0F537281EDEC}"/>
              </a:ext>
            </a:extLst>
          </p:cNvPr>
          <p:cNvSpPr txBox="1"/>
          <p:nvPr/>
        </p:nvSpPr>
        <p:spPr>
          <a:xfrm>
            <a:off x="3023435" y="1754022"/>
            <a:ext cx="6145129" cy="3349956"/>
          </a:xfrm>
          <a:prstGeom prst="rect">
            <a:avLst/>
          </a:prstGeom>
          <a:noFill/>
        </p:spPr>
        <p:txBody>
          <a:bodyPr wrap="square">
            <a:spAutoFit/>
          </a:bodyPr>
          <a:lstStyle/>
          <a:p>
            <a:pPr algn="l">
              <a:lnSpc>
                <a:spcPct val="150000"/>
              </a:lnSpc>
            </a:pPr>
            <a:r>
              <a:rPr lang="en-US" sz="2400" b="1" i="0" u="none" strike="noStrike" dirty="0">
                <a:solidFill>
                  <a:srgbClr val="082C64"/>
                </a:solidFill>
                <a:effectLst/>
                <a:latin typeface="Times New Roman" panose="02020603050405020304" pitchFamily="18" charset="0"/>
                <a:cs typeface="Times New Roman" panose="02020603050405020304" pitchFamily="18" charset="0"/>
              </a:rPr>
              <a:t>Types of Social Research</a:t>
            </a:r>
            <a:endParaRPr lang="en-US" sz="2400" b="0" i="0" u="none" strike="noStrike" dirty="0">
              <a:solidFill>
                <a:srgbClr val="082C64"/>
              </a:solidFill>
              <a:effectLst/>
              <a:latin typeface="Times New Roman" panose="02020603050405020304" pitchFamily="18" charset="0"/>
              <a:cs typeface="Times New Roman" panose="02020603050405020304" pitchFamily="18" charset="0"/>
            </a:endParaRPr>
          </a:p>
          <a:p>
            <a:pPr algn="l">
              <a:lnSpc>
                <a:spcPct val="150000"/>
              </a:lnSpc>
            </a:pPr>
            <a:r>
              <a:rPr lang="en-US" sz="2400" b="0" i="0" u="none" strike="noStrike" dirty="0">
                <a:effectLst/>
                <a:latin typeface="Times New Roman" panose="02020603050405020304" pitchFamily="18" charset="0"/>
                <a:cs typeface="Times New Roman" panose="02020603050405020304" pitchFamily="18" charset="0"/>
              </a:rPr>
              <a:t>There are four main types of Social Research:</a:t>
            </a:r>
          </a:p>
          <a:p>
            <a:pPr marL="285750" indent="-285750" algn="l">
              <a:lnSpc>
                <a:spcPct val="150000"/>
              </a:lnSpc>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Qualitative and</a:t>
            </a:r>
          </a:p>
          <a:p>
            <a:pPr marL="285750" indent="-285750" algn="l">
              <a:lnSpc>
                <a:spcPct val="150000"/>
              </a:lnSpc>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Quantitative Research</a:t>
            </a:r>
            <a:endParaRPr lang="en-US" sz="2400"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Primary and</a:t>
            </a:r>
          </a:p>
          <a:p>
            <a:pPr marL="285750" indent="-285750" algn="l">
              <a:lnSpc>
                <a:spcPct val="150000"/>
              </a:lnSpc>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Secondary Research (Data).</a:t>
            </a:r>
          </a:p>
        </p:txBody>
      </p:sp>
    </p:spTree>
    <p:extLst>
      <p:ext uri="{BB962C8B-B14F-4D97-AF65-F5344CB8AC3E}">
        <p14:creationId xmlns:p14="http://schemas.microsoft.com/office/powerpoint/2010/main" val="1605248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95DAD8-99DF-806A-E8E3-E0EFEEC5D550}"/>
              </a:ext>
            </a:extLst>
          </p:cNvPr>
          <p:cNvSpPr txBox="1"/>
          <p:nvPr/>
        </p:nvSpPr>
        <p:spPr>
          <a:xfrm>
            <a:off x="1698458" y="1477023"/>
            <a:ext cx="8795084" cy="3970318"/>
          </a:xfrm>
          <a:prstGeom prst="rect">
            <a:avLst/>
          </a:prstGeom>
          <a:noFill/>
        </p:spPr>
        <p:txBody>
          <a:bodyPr wrap="square">
            <a:spAutoFit/>
          </a:bodyPr>
          <a:lstStyle/>
          <a:p>
            <a:pPr>
              <a:lnSpc>
                <a:spcPct val="150000"/>
              </a:lnSpc>
            </a:pPr>
            <a:r>
              <a:rPr lang="en-US" sz="2400" b="1" i="0" u="none" strike="noStrike" dirty="0">
                <a:effectLst/>
                <a:latin typeface="Times New Roman" panose="02020603050405020304" pitchFamily="18" charset="0"/>
                <a:cs typeface="Times New Roman" panose="02020603050405020304" pitchFamily="18" charset="0"/>
              </a:rPr>
              <a:t>Qualitative Research:</a:t>
            </a:r>
          </a:p>
          <a:p>
            <a:pPr marL="285750" indent="-285750" algn="just">
              <a:lnSpc>
                <a:spcPct val="150000"/>
              </a:lnSpc>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open-ended and conversational discussions</a:t>
            </a:r>
            <a:endParaRPr lang="en-US" sz="2400"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There are </a:t>
            </a:r>
            <a:r>
              <a:rPr lang="en-US" sz="2400" b="1" i="0" u="none" strike="noStrike" dirty="0">
                <a:effectLst/>
                <a:latin typeface="Times New Roman" panose="02020603050405020304" pitchFamily="18" charset="0"/>
                <a:cs typeface="Times New Roman" panose="02020603050405020304" pitchFamily="18" charset="0"/>
              </a:rPr>
              <a:t>five main qualitative research methods-  </a:t>
            </a:r>
            <a:r>
              <a:rPr lang="en-US" sz="2400" b="0" i="0" u="none" strike="noStrike" dirty="0">
                <a:effectLst/>
                <a:latin typeface="Times New Roman" panose="02020603050405020304" pitchFamily="18" charset="0"/>
                <a:cs typeface="Times New Roman" panose="02020603050405020304" pitchFamily="18" charset="0"/>
              </a:rPr>
              <a:t>ethnographic research, focus groups, </a:t>
            </a:r>
            <a:r>
              <a:rPr lang="en-US" sz="2400" b="0" i="0" u="none" strike="noStrike">
                <a:effectLst/>
                <a:latin typeface="Times New Roman" panose="02020603050405020304" pitchFamily="18" charset="0"/>
                <a:cs typeface="Times New Roman" panose="02020603050405020304" pitchFamily="18" charset="0"/>
              </a:rPr>
              <a:t>one-on-one </a:t>
            </a:r>
            <a:r>
              <a:rPr lang="en-US" sz="2400" b="0" i="0" u="none" strike="noStrike" smtClean="0">
                <a:effectLst/>
                <a:latin typeface="Times New Roman" panose="02020603050405020304" pitchFamily="18" charset="0"/>
                <a:cs typeface="Times New Roman" panose="02020603050405020304" pitchFamily="18" charset="0"/>
              </a:rPr>
              <a:t>interview</a:t>
            </a:r>
            <a:r>
              <a:rPr lang="en-US" sz="2400" b="0" i="0" u="none" strike="noStrike" dirty="0">
                <a:effectLst/>
                <a:latin typeface="Times New Roman" panose="02020603050405020304" pitchFamily="18" charset="0"/>
                <a:cs typeface="Times New Roman" panose="02020603050405020304" pitchFamily="18" charset="0"/>
              </a:rPr>
              <a:t>, content analysis and case study research</a:t>
            </a:r>
          </a:p>
          <a:p>
            <a:pPr marL="285750" indent="-285750" algn="just">
              <a:lnSpc>
                <a:spcPct val="150000"/>
              </a:lnSpc>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Researchers depend on multiple methods to gather qualitative data for complex issues</a:t>
            </a:r>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470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66C878-C3D8-EB91-1FFC-D2CCD64B42B8}"/>
              </a:ext>
            </a:extLst>
          </p:cNvPr>
          <p:cNvSpPr txBox="1"/>
          <p:nvPr/>
        </p:nvSpPr>
        <p:spPr>
          <a:xfrm>
            <a:off x="1459581" y="1200024"/>
            <a:ext cx="9272838" cy="4524315"/>
          </a:xfrm>
          <a:prstGeom prst="rect">
            <a:avLst/>
          </a:prstGeom>
          <a:noFill/>
        </p:spPr>
        <p:txBody>
          <a:bodyPr wrap="square">
            <a:spAutoFit/>
          </a:bodyPr>
          <a:lstStyle/>
          <a:p>
            <a:pPr>
              <a:lnSpc>
                <a:spcPct val="150000"/>
              </a:lnSpc>
            </a:pPr>
            <a:r>
              <a:rPr lang="en-US" sz="2400" b="1" i="0" u="none" strike="noStrike" dirty="0">
                <a:effectLst/>
                <a:latin typeface="Times New Roman" panose="02020603050405020304" pitchFamily="18" charset="0"/>
                <a:cs typeface="Times New Roman" panose="02020603050405020304" pitchFamily="18" charset="0"/>
              </a:rPr>
              <a:t>Quantitative Research:</a:t>
            </a:r>
          </a:p>
          <a:p>
            <a:pPr marL="285750" indent="-285750" algn="just">
              <a:lnSpc>
                <a:spcPct val="150000"/>
              </a:lnSpc>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extremely informative source of data collection</a:t>
            </a:r>
          </a:p>
          <a:p>
            <a:pPr marL="285750" indent="-285750" algn="just">
              <a:lnSpc>
                <a:spcPct val="150000"/>
              </a:lnSpc>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surveys, polls, and questionnaires.</a:t>
            </a:r>
          </a:p>
          <a:p>
            <a:pPr marL="285750" indent="-285750" algn="just">
              <a:lnSpc>
                <a:spcPct val="150000"/>
              </a:lnSpc>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numerical or statistical results</a:t>
            </a:r>
            <a:endParaRPr lang="en-US" sz="2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survey </a:t>
            </a:r>
            <a:r>
              <a:rPr lang="en-US" sz="2400" b="1" dirty="0">
                <a:latin typeface="Times New Roman" panose="02020603050405020304" pitchFamily="18" charset="0"/>
                <a:cs typeface="Times New Roman" panose="02020603050405020304" pitchFamily="18" charset="0"/>
              </a:rPr>
              <a:t>research, correlational research, causal-comparative research and experimental research. </a:t>
            </a:r>
          </a:p>
          <a:p>
            <a:pPr marL="285750" indent="-285750" algn="just">
              <a:lnSpc>
                <a:spcPct val="150000"/>
              </a:lnSpc>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sample that is representative of the target market</a:t>
            </a:r>
            <a:endParaRPr lang="en-US" sz="2400" b="1" i="0" u="none" strike="noStrike"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close-ended questions and data is presented in tables, charts, graphs etc.</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501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B025CE-C747-8301-102B-05BA2570A7E0}"/>
              </a:ext>
            </a:extLst>
          </p:cNvPr>
          <p:cNvSpPr txBox="1"/>
          <p:nvPr/>
        </p:nvSpPr>
        <p:spPr>
          <a:xfrm>
            <a:off x="1910514" y="1477023"/>
            <a:ext cx="8370971" cy="3970318"/>
          </a:xfrm>
          <a:prstGeom prst="rect">
            <a:avLst/>
          </a:prstGeom>
          <a:noFill/>
        </p:spPr>
        <p:txBody>
          <a:bodyPr wrap="square">
            <a:spAutoFit/>
          </a:bodyPr>
          <a:lstStyle/>
          <a:p>
            <a:pPr>
              <a:lnSpc>
                <a:spcPct val="150000"/>
              </a:lnSpc>
            </a:pPr>
            <a:r>
              <a:rPr lang="en-US" sz="2400" b="1" i="0" u="none" strike="noStrike" dirty="0">
                <a:effectLst/>
                <a:latin typeface="Times New Roman" panose="02020603050405020304" pitchFamily="18" charset="0"/>
                <a:cs typeface="Times New Roman" panose="02020603050405020304" pitchFamily="18" charset="0"/>
              </a:rPr>
              <a:t>For example</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b="0" i="0" u="none" strike="noStrike" dirty="0">
                <a:effectLst/>
                <a:latin typeface="Times New Roman" panose="02020603050405020304" pitchFamily="18" charset="0"/>
                <a:cs typeface="Times New Roman" panose="02020603050405020304" pitchFamily="18" charset="0"/>
              </a:rPr>
              <a:t>A survey can be conducted to understand Climate change awareness among the general population. Such a survey will give in-depth information about people’s perception about climate change and also the behaviors that impact positive behavior.</a:t>
            </a:r>
          </a:p>
          <a:p>
            <a:pPr algn="just">
              <a:lnSpc>
                <a:spcPct val="150000"/>
              </a:lnSpc>
            </a:pPr>
            <a:r>
              <a:rPr lang="en-US" sz="2400" b="0" i="0" u="none" strike="noStrike" dirty="0">
                <a:effectLst/>
                <a:latin typeface="Times New Roman" panose="02020603050405020304" pitchFamily="18" charset="0"/>
                <a:cs typeface="Times New Roman" panose="02020603050405020304" pitchFamily="18" charset="0"/>
              </a:rPr>
              <a:t>Such a questionnaire will enable the researcher to understand what needs to be done to create more awareness among the public.</a:t>
            </a:r>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945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AC6BF1-1FB5-455F-CAB2-F1F08944D045}"/>
              </a:ext>
            </a:extLst>
          </p:cNvPr>
          <p:cNvSpPr txBox="1"/>
          <p:nvPr/>
        </p:nvSpPr>
        <p:spPr>
          <a:xfrm>
            <a:off x="1928561" y="1477023"/>
            <a:ext cx="8334877" cy="3970318"/>
          </a:xfrm>
          <a:prstGeom prst="rect">
            <a:avLst/>
          </a:prstGeom>
          <a:noFill/>
        </p:spPr>
        <p:txBody>
          <a:bodyPr wrap="square">
            <a:spAutoFit/>
          </a:bodyPr>
          <a:lstStyle/>
          <a:p>
            <a:pPr>
              <a:lnSpc>
                <a:spcPct val="150000"/>
              </a:lnSpc>
            </a:pPr>
            <a:r>
              <a:rPr lang="en-US" sz="2400" b="1" i="0" u="none" strike="noStrike" dirty="0">
                <a:effectLst/>
                <a:latin typeface="Times New Roman" panose="02020603050405020304" pitchFamily="18" charset="0"/>
                <a:cs typeface="Times New Roman" panose="02020603050405020304" pitchFamily="18" charset="0"/>
              </a:rPr>
              <a:t>Primary Research:</a:t>
            </a:r>
          </a:p>
          <a:p>
            <a:pPr marL="285750" indent="-285750" algn="just">
              <a:lnSpc>
                <a:spcPct val="150000"/>
              </a:lnSpc>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is conducted by the researchers themselves.</a:t>
            </a:r>
          </a:p>
          <a:p>
            <a:pPr marL="285750" indent="-285750" algn="just">
              <a:lnSpc>
                <a:spcPct val="150000"/>
              </a:lnSpc>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There are a list of questions that a researcher intends to ask which need to be customized according to the target market.</a:t>
            </a:r>
          </a:p>
          <a:p>
            <a:pPr marL="285750" indent="-285750" algn="just">
              <a:lnSpc>
                <a:spcPct val="150000"/>
              </a:lnSpc>
              <a:buFont typeface="Arial" panose="020B0604020202020204" pitchFamily="34" charset="0"/>
              <a:buChar char="•"/>
            </a:pPr>
            <a:r>
              <a:rPr lang="en-US" sz="2400" b="0" i="0" u="none" strike="noStrike" dirty="0">
                <a:effectLst/>
                <a:latin typeface="Times New Roman" panose="02020603050405020304" pitchFamily="18" charset="0"/>
                <a:cs typeface="Times New Roman" panose="02020603050405020304" pitchFamily="18" charset="0"/>
              </a:rPr>
              <a:t>These questions are sent to the respondents via surveys, polls or questionnaires so that analyzing them becomes convenient for the researcher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8583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683</Words>
  <Application>Microsoft Office PowerPoint</Application>
  <PresentationFormat>Widescreen</PresentationFormat>
  <Paragraphs>66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Social Research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Research </dc:title>
  <dc:creator>SAADAT ULLAH</dc:creator>
  <cp:lastModifiedBy>User</cp:lastModifiedBy>
  <cp:revision>22</cp:revision>
  <dcterms:created xsi:type="dcterms:W3CDTF">2023-04-06T07:37:40Z</dcterms:created>
  <dcterms:modified xsi:type="dcterms:W3CDTF">2023-11-20T06:50:52Z</dcterms:modified>
</cp:coreProperties>
</file>