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1513-0C03-4EBB-5AFA-BBFFF704F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DF00A-6A20-22F1-DA6B-AC013FDFF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94E4-02BC-7DA1-8330-380FF005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DA4C5-5DC5-4422-062E-93E128A6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8E1A-CA0D-ABB1-782B-C0025105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833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6851-039A-AA7E-E865-D1DD1C69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8ADE5-259B-F3A7-2A17-72465173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28FE-F032-A88F-7996-3A0688C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BBE75-3BB8-0093-A835-774AABED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CA23-2B15-5DC2-85A0-E469E6D1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48FE0-73C5-4622-4FE0-3FF88C6B3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C3509-DD22-8D50-B5C1-6DC6A324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48D5-66B0-F880-C3B1-EEAFEEEA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68CE-57E9-CCE0-1088-5981456B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C964-C62F-AADF-F63D-AE50D2ED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194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50B7-F6A8-5579-9FC8-B71143CF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51CC-4389-EB47-4533-6D1DF5FB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3330-6B37-715A-1436-D5D26119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820F-DA2B-DCC8-108E-1D3780D5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4FEE-BB26-0903-AFFA-C96D4DE8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945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F1DC-3F75-D9E8-9D94-603C436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B6D09-199A-57A0-D32F-B3F0B87DE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8195C-5278-FE44-E4EA-17AECC6F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3105-93B9-4954-7A7A-97EB8013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DCA1-3B05-729C-6C50-6C7C28AE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551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546E-EB56-4353-36F5-9402CF89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733F-0D11-10D1-31A0-A7DE00075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C96A8-F205-3407-A239-40A920E3F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5A441-651F-3A9C-2124-BD636E71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C4CCF-5A2C-4DC1-FD46-2A46FCD4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683A7-00C7-CA29-CC30-F5DE8058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472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0DDA-0040-C4A9-FBA3-034C89B3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5D7E-AAF9-8FE8-A596-29960ED4A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F2794-96C6-B141-5275-5003E5C20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6562C-6DEB-7B9A-AFBA-9BAA8265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157DE-1F4F-F073-380F-75C5FC925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2CBC2-E8EA-009E-1C2A-48EBB610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EAE99-9E5C-CFAA-CE6F-08BA70D3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5993E-E8EB-3434-2080-FF0B0D8F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4516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4E95-5781-B136-47F3-7CCFA3B2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6C955-2421-12FB-3C82-9A9C9F1A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0E761-02B6-BBA5-006C-128BB7A6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CCE74-EDFB-DBB6-F7E3-11D5054C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33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9A31D-BF40-6099-76A7-1F77E79A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BCC51-53DB-E0E9-B53D-ACDFCAE9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6CA10-FE65-52AC-2787-D4E2062F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833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2439-858E-57B6-0551-E8F7E7BE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140D-3E14-DF42-44F3-12300EE9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0ACDD-22DF-8853-3EA7-78BD0C5DE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D0230-BA23-CBF2-E536-68EECF92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1CBE-750E-C286-7548-BD6C4727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7F289-E429-9C0C-51BC-155C09F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93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A1BF-F69F-44BD-CA7C-3024F509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AE5D9-A6C2-BCAC-2564-556150EDC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F52C8-AEFF-6807-1ED8-BBAC6457A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FFE8E-BCEA-1D56-A976-D43AAF0D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8E8A8-D98B-C59E-69EE-82ACE46F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4C067-B43E-69F4-5A19-1F2CB2C9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65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DE535-0989-B00D-0841-78C25680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68E12-25E2-42C9-5D68-994EE880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5493-62B8-0829-18D0-EFC92399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1407-8AC8-A64F-95E9-D11CA671CFC2}" type="datetimeFigureOut">
              <a:rPr lang="en-PK" smtClean="0"/>
              <a:t>10/03/2023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7B6C-7510-7357-F2BF-DD497F08C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5858-74E3-6C0B-17C0-7121CA38B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5940-CC06-5144-8DDB-D1A4B4D1FA2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9719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42B5-F0AB-B218-3643-D923BE752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P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ial </a:t>
            </a:r>
            <a:r>
              <a:rPr lang="en-P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B58E-2498-7D0F-634A-28DBC7AE8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P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iamond model</a:t>
            </a:r>
          </a:p>
        </p:txBody>
      </p:sp>
    </p:spTree>
    <p:extLst>
      <p:ext uri="{BB962C8B-B14F-4D97-AF65-F5344CB8AC3E}">
        <p14:creationId xmlns:p14="http://schemas.microsoft.com/office/powerpoint/2010/main" val="26564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A4A53D-D172-5FC6-516F-95A261A1E9C9}"/>
              </a:ext>
            </a:extLst>
          </p:cNvPr>
          <p:cNvSpPr txBox="1"/>
          <p:nvPr/>
        </p:nvSpPr>
        <p:spPr>
          <a:xfrm>
            <a:off x="2373730" y="646026"/>
            <a:ext cx="7444540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policy, social work and other social professions as activities that are shaped by their organizational setting.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factors</a:t>
            </a:r>
            <a:r>
              <a:rPr lang="en-US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organization – statutory (e.g. local authority), voluntary or business?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Inter-agency working.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for user involvement.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Bureaucracy and regulation.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Budgets and profits.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CF9071-A8F5-D6A9-30C5-21BD8454B825}"/>
              </a:ext>
            </a:extLst>
          </p:cNvPr>
          <p:cNvSpPr txBox="1"/>
          <p:nvPr/>
        </p:nvSpPr>
        <p:spPr>
          <a:xfrm>
            <a:off x="1102895" y="797510"/>
            <a:ext cx="99862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feature of the diamond is that there are tensions </a:t>
            </a:r>
            <a:r>
              <a:rPr lang="en-US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each of the four points as well as </a:t>
            </a:r>
            <a:r>
              <a:rPr lang="en-US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them.</a:t>
            </a:r>
          </a:p>
          <a:p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within the state there may sometimes be conflict between political priorities and court decisions, and there is often tension between central and local government. </a:t>
            </a:r>
          </a:p>
          <a:p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tensions between different service users (e.g. a child and parent), and between service user groups, particularly in a world of limited resources. </a:t>
            </a:r>
          </a:p>
          <a:p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are torn between being lean and efficient, or flexible and open. </a:t>
            </a:r>
          </a:p>
          <a:p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have to reconcile their responsibilities to the state, service users and the organization.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F20CD5-4406-133D-199A-BC646574DC39}"/>
              </a:ext>
            </a:extLst>
          </p:cNvPr>
          <p:cNvSpPr txBox="1"/>
          <p:nvPr/>
        </p:nvSpPr>
        <p:spPr>
          <a:xfrm>
            <a:off x="1772816" y="1739502"/>
            <a:ext cx="89014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four points are continually interacting with one another, adapting themselves and bringing about change in the others in a dynamic, on-going manner.</a:t>
            </a:r>
          </a:p>
          <a:p>
            <a:pPr algn="just"/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notions of </a:t>
            </a:r>
            <a:r>
              <a:rPr lang="en-US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professionalism have changed to accommodate the greater emphasis now placed on involving service users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listening to their views and empowering them to make their own choices are now seen as professional things to do.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40E60B-3E80-A6FE-9AB0-8D9EA93D54A4}"/>
              </a:ext>
            </a:extLst>
          </p:cNvPr>
          <p:cNvSpPr txBox="1"/>
          <p:nvPr/>
        </p:nvSpPr>
        <p:spPr>
          <a:xfrm>
            <a:off x="1194318" y="1754022"/>
            <a:ext cx="99744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model-building is not to admire the architecture of the building,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to help us see some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in all the disorder and confusion of facts,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 and choices concerning certain areas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our economic and social life.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E8A6BD-2DA3-6628-1556-7F4427E043FB}"/>
              </a:ext>
            </a:extLst>
          </p:cNvPr>
          <p:cNvSpPr txBox="1"/>
          <p:nvPr/>
        </p:nvSpPr>
        <p:spPr>
          <a:xfrm>
            <a:off x="2621973" y="2675787"/>
            <a:ext cx="72279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model is a starting point for reflection,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application.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DF89B2-F209-6817-4044-B6CAFBCF3A6B}"/>
              </a:ext>
            </a:extLst>
          </p:cNvPr>
          <p:cNvSpPr txBox="1"/>
          <p:nvPr/>
        </p:nvSpPr>
        <p:spPr>
          <a:xfrm>
            <a:off x="2427872" y="2031021"/>
            <a:ext cx="7336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points of a diamond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duties to the state,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obligations to service users,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to its own professional standards,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to organizational imperatives.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E2087-BA3E-AD9A-04C4-2E8B670F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81" y="1390507"/>
            <a:ext cx="6414837" cy="40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4F48A-0C7C-65FD-43F0-C0DC99675836}"/>
              </a:ext>
            </a:extLst>
          </p:cNvPr>
          <p:cNvSpPr txBox="1"/>
          <p:nvPr/>
        </p:nvSpPr>
        <p:spPr>
          <a:xfrm>
            <a:off x="2048877" y="2862017"/>
            <a:ext cx="8094245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ocial professions </a:t>
            </a: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(e.g. health professionals, teachers, lawyers, community workers).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5FB96-5A09-373D-0C66-F0CC8905DDCD}"/>
              </a:ext>
            </a:extLst>
          </p:cNvPr>
          <p:cNvSpPr txBox="1"/>
          <p:nvPr/>
        </p:nvSpPr>
        <p:spPr>
          <a:xfrm>
            <a:off x="1868404" y="923025"/>
            <a:ext cx="84551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policy, social work and other social professions as part of the machinery of state support and control.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factors</a:t>
            </a:r>
            <a:r>
              <a:rPr lang="en-US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 of central government and local authorities.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policies, legislation, taxation and government spending.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 of Parliament, courts, regulatory bodies.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Overlaps and tensions between these different parts of the state.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Political conflict about the proper role of the state.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162BDA-67BD-FA41-CB5F-049935B1189C}"/>
              </a:ext>
            </a:extLst>
          </p:cNvPr>
          <p:cNvSpPr txBox="1"/>
          <p:nvPr/>
        </p:nvSpPr>
        <p:spPr>
          <a:xfrm>
            <a:off x="1910514" y="923025"/>
            <a:ext cx="8370971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policy, social work and other social professions as ‘top-down’, expert-led activities.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factors</a:t>
            </a:r>
            <a:r>
              <a:rPr lang="en-US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attributes such as training and expertise, standards and skills, service ethic, self-regulation.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criticisms of elitism, self-interest and status, and the disabling effects of professionals.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B32368-1BD0-4BEB-F2A2-40E01255EF9E}"/>
              </a:ext>
            </a:extLst>
          </p:cNvPr>
          <p:cNvSpPr txBox="1"/>
          <p:nvPr/>
        </p:nvSpPr>
        <p:spPr>
          <a:xfrm>
            <a:off x="1549567" y="646026"/>
            <a:ext cx="9092866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users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policy, social work and other social professions as ‘bottom-up’, user-led activities.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factors</a:t>
            </a:r>
            <a:r>
              <a:rPr lang="en-US" sz="24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 of individuals, families, and neighborhoods; campaign groups and self-help groups.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Concepts of participation, inclusion, empowerment, control.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 are tensions between different service users, and questions about how much power and choice they really have, or should have.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Social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Scoial Service</dc:title>
  <dc:creator>SAADAT ULLAH</dc:creator>
  <cp:lastModifiedBy>User</cp:lastModifiedBy>
  <cp:revision>10</cp:revision>
  <dcterms:created xsi:type="dcterms:W3CDTF">2023-03-15T13:34:01Z</dcterms:created>
  <dcterms:modified xsi:type="dcterms:W3CDTF">2023-10-03T11:13:35Z</dcterms:modified>
</cp:coreProperties>
</file>