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10/10/2023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10/10/2023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ing.com/ck/a?!&amp;&amp;p=9e52c9596a5a55f2JmltdHM9MTY5Njg5NjAwMCZpZ3VpZD0xZmZmZDQ5Mi1mMGE4LTY3ODctMWZkYy1jN2Y1ZjFiYzY2M2EmaW5zaWQ9NTY2NA&amp;ptn=3&amp;hsh=3&amp;fclid=1fffd492-f0a8-6787-1fdc-c7f5f1bc663a&amp;psq=voluntary+social+work+&amp;u=a1aHR0cHM6Ly9zb2NpYWw5d29yay5ibG9nc3BvdC5jb20vMjAxMi8wMi9kZWZpbml0aW9uLW9mLXZvbHVudGFyeS1zb2NpYWwtd29yay5odG1s&amp;ntb=1"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bing.com/ck/a?!&amp;&amp;p=43d81616cf04bb9cJmltdHM9MTY5Njg5NjAwMCZpZ3VpZD0xZmZmZDQ5Mi1mMGE4LTY3ODctMWZkYy1jN2Y1ZjFiYzY2M2EmaW5zaWQ9NTY2OA&amp;ptn=3&amp;hsh=3&amp;fclid=1fffd492-f0a8-6787-1fdc-c7f5f1bc663a&amp;psq=voluntary+social+work+&amp;u=a1aHR0cHM6Ly93d3cubXNmLmdvdi5zZy9PREdTVy9kb2N1bWVudHMvMjAxOS1TVy12cy1Wb2x1bnRlZXIucGRm&amp;ntb=1"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ifsw.org/what-is-social-work/global-definition-of-social-wo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7638" y="2058381"/>
            <a:ext cx="9448800" cy="1825096"/>
          </a:xfrm>
        </p:spPr>
        <p:txBody>
          <a:bodyPr/>
          <a:lstStyle/>
          <a:p>
            <a:pPr algn="ctr"/>
            <a:r>
              <a:rPr lang="en-US" b="1" dirty="0" smtClean="0"/>
              <a:t>FUNCTIONS OF SOCIAL WORK</a:t>
            </a:r>
            <a:endParaRPr lang="en-US" b="1" dirty="0"/>
          </a:p>
        </p:txBody>
      </p:sp>
    </p:spTree>
    <p:extLst>
      <p:ext uri="{BB962C8B-B14F-4D97-AF65-F5344CB8AC3E}">
        <p14:creationId xmlns:p14="http://schemas.microsoft.com/office/powerpoint/2010/main" val="146363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823" y="650073"/>
            <a:ext cx="8610600" cy="1293028"/>
          </a:xfrm>
          <a:ln>
            <a:solidFill>
              <a:schemeClr val="accent1"/>
            </a:solidFill>
          </a:ln>
          <a:effectLst>
            <a:glow rad="101600">
              <a:schemeClr val="accent2">
                <a:satMod val="175000"/>
                <a:alpha val="40000"/>
              </a:schemeClr>
            </a:glow>
          </a:effectLst>
        </p:spPr>
        <p:txBody>
          <a:bodyPr/>
          <a:lstStyle/>
          <a:p>
            <a:pPr algn="ctr"/>
            <a:r>
              <a:rPr lang="en-US" b="1" dirty="0" smtClean="0"/>
              <a:t>Curative Function</a:t>
            </a:r>
            <a:endParaRPr lang="en-US" b="1" dirty="0"/>
          </a:p>
        </p:txBody>
      </p:sp>
      <p:sp>
        <p:nvSpPr>
          <p:cNvPr id="3" name="Content Placeholder 2"/>
          <p:cNvSpPr>
            <a:spLocks noGrp="1"/>
          </p:cNvSpPr>
          <p:nvPr>
            <p:ph idx="1"/>
          </p:nvPr>
        </p:nvSpPr>
        <p:spPr>
          <a:xfrm>
            <a:off x="685800" y="2616592"/>
            <a:ext cx="10820400" cy="2263140"/>
          </a:xfrm>
        </p:spPr>
        <p:txBody>
          <a:bodyPr/>
          <a:lstStyle/>
          <a:p>
            <a:pPr algn="just"/>
            <a:r>
              <a:rPr lang="en-US" dirty="0"/>
              <a:t>The services provided under curative functions are–medical and health services, services relating to psychiatry, child guidance, child welfare services, and services for the handicapped or disabled in the form of protection and rehabilitation. These kinds of services aim to cure the physical, social, material, and psychological sickness of individuals in society.</a:t>
            </a:r>
          </a:p>
          <a:p>
            <a:endParaRPr lang="en-US" dirty="0"/>
          </a:p>
        </p:txBody>
      </p:sp>
    </p:spTree>
    <p:extLst>
      <p:ext uri="{BB962C8B-B14F-4D97-AF65-F5344CB8AC3E}">
        <p14:creationId xmlns:p14="http://schemas.microsoft.com/office/powerpoint/2010/main" val="51694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693" y="702827"/>
            <a:ext cx="8610600" cy="1293028"/>
          </a:xfrm>
          <a:ln>
            <a:solidFill>
              <a:schemeClr val="accent2">
                <a:lumMod val="60000"/>
                <a:lumOff val="40000"/>
              </a:schemeClr>
            </a:solidFill>
          </a:ln>
          <a:effectLst>
            <a:glow rad="101600">
              <a:schemeClr val="accent2">
                <a:satMod val="175000"/>
                <a:alpha val="40000"/>
              </a:schemeClr>
            </a:glow>
          </a:effectLst>
        </p:spPr>
        <p:txBody>
          <a:bodyPr/>
          <a:lstStyle/>
          <a:p>
            <a:pPr algn="ctr"/>
            <a:r>
              <a:rPr lang="en-US" b="1" dirty="0" smtClean="0"/>
              <a:t>CORRECTIONAL FUNCTION</a:t>
            </a:r>
            <a:endParaRPr lang="en-US" b="1" dirty="0"/>
          </a:p>
        </p:txBody>
      </p:sp>
      <p:sp>
        <p:nvSpPr>
          <p:cNvPr id="3" name="Content Placeholder 2"/>
          <p:cNvSpPr>
            <a:spLocks noGrp="1"/>
          </p:cNvSpPr>
          <p:nvPr>
            <p:ph idx="1"/>
          </p:nvPr>
        </p:nvSpPr>
        <p:spPr>
          <a:xfrm>
            <a:off x="659423" y="2511083"/>
            <a:ext cx="10820400" cy="2755509"/>
          </a:xfrm>
        </p:spPr>
        <p:txBody>
          <a:bodyPr>
            <a:normAutofit/>
          </a:bodyPr>
          <a:lstStyle/>
          <a:p>
            <a:r>
              <a:rPr lang="en-US" dirty="0"/>
              <a:t>The correctional function of social work has three broad areas, such as</a:t>
            </a:r>
            <a:r>
              <a:rPr lang="en-US" dirty="0" smtClean="0"/>
              <a:t>:</a:t>
            </a:r>
            <a:endParaRPr lang="en-US" dirty="0"/>
          </a:p>
          <a:p>
            <a:pPr algn="just"/>
            <a:r>
              <a:rPr lang="en-US" dirty="0"/>
              <a:t>a) Individual reform service which includes prison reform, probation, parole and other related services</a:t>
            </a:r>
            <a:r>
              <a:rPr lang="en-US" dirty="0" smtClean="0"/>
              <a:t>.</a:t>
            </a:r>
            <a:endParaRPr lang="en-US" dirty="0"/>
          </a:p>
          <a:p>
            <a:pPr algn="just"/>
            <a:r>
              <a:rPr lang="en-US" dirty="0"/>
              <a:t>b) Services for improving social relationship which includes family welfare services, school social work, industrial social work etc</a:t>
            </a:r>
            <a:r>
              <a:rPr lang="en-US" dirty="0" smtClean="0"/>
              <a:t>.</a:t>
            </a:r>
            <a:endParaRPr lang="en-US" dirty="0"/>
          </a:p>
          <a:p>
            <a:pPr algn="just"/>
            <a:r>
              <a:rPr lang="en-US" dirty="0"/>
              <a:t>c) Services for social reform that includes employment services, </a:t>
            </a:r>
            <a:r>
              <a:rPr lang="en-US" dirty="0" smtClean="0"/>
              <a:t>beggary </a:t>
            </a:r>
            <a:r>
              <a:rPr lang="en-US" dirty="0"/>
              <a:t>prohibition </a:t>
            </a:r>
            <a:r>
              <a:rPr lang="en-US" dirty="0" smtClean="0"/>
              <a:t>services</a:t>
            </a:r>
            <a:endParaRPr lang="en-US" dirty="0"/>
          </a:p>
        </p:txBody>
      </p:sp>
    </p:spTree>
    <p:extLst>
      <p:ext uri="{BB962C8B-B14F-4D97-AF65-F5344CB8AC3E}">
        <p14:creationId xmlns:p14="http://schemas.microsoft.com/office/powerpoint/2010/main" val="62113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862" y="676450"/>
            <a:ext cx="8610600" cy="1293028"/>
          </a:xfrm>
          <a:ln>
            <a:solidFill>
              <a:schemeClr val="accent2">
                <a:lumMod val="60000"/>
                <a:lumOff val="40000"/>
              </a:schemeClr>
            </a:solidFill>
          </a:ln>
          <a:effectLst>
            <a:glow rad="63500">
              <a:schemeClr val="accent2">
                <a:satMod val="175000"/>
                <a:alpha val="40000"/>
              </a:schemeClr>
            </a:glow>
          </a:effectLst>
        </p:spPr>
        <p:txBody>
          <a:bodyPr/>
          <a:lstStyle/>
          <a:p>
            <a:pPr algn="ctr"/>
            <a:r>
              <a:rPr lang="en-US" b="1" dirty="0" smtClean="0"/>
              <a:t>PREVENTIVE FUNCTION</a:t>
            </a:r>
            <a:endParaRPr lang="en-US" b="1" dirty="0"/>
          </a:p>
        </p:txBody>
      </p:sp>
      <p:sp>
        <p:nvSpPr>
          <p:cNvPr id="3" name="Content Placeholder 2"/>
          <p:cNvSpPr>
            <a:spLocks noGrp="1"/>
          </p:cNvSpPr>
          <p:nvPr>
            <p:ph idx="1"/>
          </p:nvPr>
        </p:nvSpPr>
        <p:spPr>
          <a:xfrm>
            <a:off x="685800" y="2194560"/>
            <a:ext cx="10820400" cy="3309425"/>
          </a:xfrm>
        </p:spPr>
        <p:txBody>
          <a:bodyPr/>
          <a:lstStyle/>
          <a:p>
            <a:pPr algn="just"/>
            <a:r>
              <a:rPr lang="en-US" dirty="0"/>
              <a:t>It includes life insurance services, public assistance, social legislation, adult education and prevention of diseases etc. </a:t>
            </a:r>
            <a:endParaRPr lang="en-US" dirty="0" smtClean="0"/>
          </a:p>
          <a:p>
            <a:pPr algn="just"/>
            <a:r>
              <a:rPr lang="en-US" dirty="0" smtClean="0"/>
              <a:t>This </a:t>
            </a:r>
            <a:r>
              <a:rPr lang="en-US" dirty="0"/>
              <a:t>type of function basically deals with the services relating to the prevention of problems like insecurity, unlawfulness, ignorance, sickness etc. </a:t>
            </a:r>
            <a:endParaRPr lang="en-US" dirty="0" smtClean="0"/>
          </a:p>
          <a:p>
            <a:pPr algn="just"/>
            <a:r>
              <a:rPr lang="en-US" dirty="0" smtClean="0"/>
              <a:t>It </a:t>
            </a:r>
            <a:r>
              <a:rPr lang="en-US" dirty="0"/>
              <a:t>is directed towards the elimination of those factors in the social environment or those deficiencies in the development of personality that prevents the individual from achieving a minimum desirable standard of socio-economic life.</a:t>
            </a:r>
          </a:p>
          <a:p>
            <a:endParaRPr lang="en-US" dirty="0"/>
          </a:p>
        </p:txBody>
      </p:sp>
    </p:spTree>
    <p:extLst>
      <p:ext uri="{BB962C8B-B14F-4D97-AF65-F5344CB8AC3E}">
        <p14:creationId xmlns:p14="http://schemas.microsoft.com/office/powerpoint/2010/main" val="211757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446" y="641281"/>
            <a:ext cx="8610600" cy="1293028"/>
          </a:xfrm>
          <a:ln>
            <a:solidFill>
              <a:schemeClr val="accent2">
                <a:lumMod val="60000"/>
                <a:lumOff val="40000"/>
              </a:schemeClr>
            </a:solidFill>
          </a:ln>
          <a:effectLst>
            <a:glow rad="101600">
              <a:schemeClr val="accent2">
                <a:satMod val="175000"/>
                <a:alpha val="40000"/>
              </a:schemeClr>
            </a:glow>
          </a:effectLst>
        </p:spPr>
        <p:txBody>
          <a:bodyPr/>
          <a:lstStyle/>
          <a:p>
            <a:pPr algn="ctr"/>
            <a:r>
              <a:rPr lang="en-US" b="1" dirty="0" smtClean="0"/>
              <a:t>DEVELOPMENTAL FUNCTION</a:t>
            </a:r>
            <a:endParaRPr lang="en-US" b="1" dirty="0"/>
          </a:p>
        </p:txBody>
      </p:sp>
      <p:sp>
        <p:nvSpPr>
          <p:cNvPr id="3" name="Content Placeholder 2"/>
          <p:cNvSpPr>
            <a:spLocks noGrp="1"/>
          </p:cNvSpPr>
          <p:nvPr>
            <p:ph idx="1"/>
          </p:nvPr>
        </p:nvSpPr>
        <p:spPr>
          <a:xfrm>
            <a:off x="685800" y="2194560"/>
            <a:ext cx="10820400" cy="2245555"/>
          </a:xfrm>
        </p:spPr>
        <p:txBody>
          <a:bodyPr/>
          <a:lstStyle/>
          <a:p>
            <a:pPr algn="just"/>
            <a:r>
              <a:rPr lang="en-US" dirty="0"/>
              <a:t>The developmental function includes the tasks of socio-economic development activities such as education, recreational services, urban and rural development </a:t>
            </a:r>
            <a:r>
              <a:rPr lang="en-US" dirty="0" smtClean="0"/>
              <a:t>programs </a:t>
            </a:r>
            <a:r>
              <a:rPr lang="en-US" dirty="0"/>
              <a:t>and </a:t>
            </a:r>
            <a:r>
              <a:rPr lang="en-US" dirty="0" smtClean="0"/>
              <a:t>programs </a:t>
            </a:r>
            <a:r>
              <a:rPr lang="en-US" dirty="0"/>
              <a:t>of integration </a:t>
            </a:r>
            <a:r>
              <a:rPr lang="en-US" dirty="0" err="1"/>
              <a:t>etc</a:t>
            </a:r>
            <a:r>
              <a:rPr lang="en-US" dirty="0"/>
              <a:t> which are primarily concerned with the development of individuals, families, groups and communities.</a:t>
            </a:r>
          </a:p>
          <a:p>
            <a:endParaRPr lang="en-US" dirty="0"/>
          </a:p>
        </p:txBody>
      </p:sp>
    </p:spTree>
    <p:extLst>
      <p:ext uri="{BB962C8B-B14F-4D97-AF65-F5344CB8AC3E}">
        <p14:creationId xmlns:p14="http://schemas.microsoft.com/office/powerpoint/2010/main" val="332284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41281"/>
            <a:ext cx="8610600" cy="1293028"/>
          </a:xfrm>
        </p:spPr>
        <p:txBody>
          <a:bodyPr/>
          <a:lstStyle/>
          <a:p>
            <a:pPr algn="ctr"/>
            <a:r>
              <a:rPr lang="en-US" b="1" dirty="0" smtClean="0"/>
              <a:t>THE 12 GRAND CHALLENGES IN SOCIAL WORK</a:t>
            </a:r>
            <a:endParaRPr lang="en-US" b="1" dirty="0"/>
          </a:p>
        </p:txBody>
      </p:sp>
      <p:sp>
        <p:nvSpPr>
          <p:cNvPr id="3" name="Content Placeholder 2"/>
          <p:cNvSpPr>
            <a:spLocks noGrp="1"/>
          </p:cNvSpPr>
          <p:nvPr>
            <p:ph idx="1"/>
          </p:nvPr>
        </p:nvSpPr>
        <p:spPr/>
        <p:txBody>
          <a:bodyPr/>
          <a:lstStyle/>
          <a:p>
            <a:r>
              <a:rPr lang="en-US" b="1" dirty="0" smtClean="0">
                <a:solidFill>
                  <a:schemeClr val="accent1">
                    <a:lumMod val="60000"/>
                    <a:lumOff val="40000"/>
                  </a:schemeClr>
                </a:solidFill>
              </a:rPr>
              <a:t>NOTES GIVEN.</a:t>
            </a:r>
          </a:p>
          <a:p>
            <a:r>
              <a:rPr lang="en-US" b="1" dirty="0" smtClean="0">
                <a:solidFill>
                  <a:schemeClr val="accent1">
                    <a:lumMod val="60000"/>
                    <a:lumOff val="40000"/>
                  </a:schemeClr>
                </a:solidFill>
              </a:rPr>
              <a:t>PLEASE READ AND SUMMARIZE THE INFORMATION ON YOUR REGISTERS.</a:t>
            </a:r>
          </a:p>
          <a:p>
            <a:r>
              <a:rPr lang="en-US" b="1" dirty="0" smtClean="0">
                <a:solidFill>
                  <a:schemeClr val="accent1">
                    <a:lumMod val="60000"/>
                    <a:lumOff val="40000"/>
                  </a:schemeClr>
                </a:solidFill>
              </a:rPr>
              <a:t>IT WILL BE CHECKED.</a:t>
            </a:r>
          </a:p>
          <a:p>
            <a:r>
              <a:rPr lang="en-US" b="1" dirty="0" smtClean="0">
                <a:solidFill>
                  <a:schemeClr val="accent1">
                    <a:lumMod val="60000"/>
                    <a:lumOff val="40000"/>
                  </a:schemeClr>
                </a:solidFill>
              </a:rPr>
              <a:t>CLASS DISCUSSION</a:t>
            </a:r>
            <a:endParaRPr lang="en-US" b="1" dirty="0">
              <a:solidFill>
                <a:schemeClr val="accent1">
                  <a:lumMod val="60000"/>
                  <a:lumOff val="40000"/>
                </a:schemeClr>
              </a:solidFill>
            </a:endParaRPr>
          </a:p>
        </p:txBody>
      </p:sp>
    </p:spTree>
    <p:extLst>
      <p:ext uri="{BB962C8B-B14F-4D97-AF65-F5344CB8AC3E}">
        <p14:creationId xmlns:p14="http://schemas.microsoft.com/office/powerpoint/2010/main" val="18351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2079" y="1598773"/>
            <a:ext cx="6220944" cy="3940382"/>
          </a:xfrm>
          <a:prstGeom prst="rect">
            <a:avLst/>
          </a:prstGeom>
        </p:spPr>
      </p:pic>
      <p:sp>
        <p:nvSpPr>
          <p:cNvPr id="5" name="TextBox 4"/>
          <p:cNvSpPr txBox="1"/>
          <p:nvPr/>
        </p:nvSpPr>
        <p:spPr>
          <a:xfrm>
            <a:off x="6603023" y="613321"/>
            <a:ext cx="5099538" cy="4801314"/>
          </a:xfrm>
          <a:prstGeom prst="rect">
            <a:avLst/>
          </a:prstGeom>
          <a:noFill/>
          <a:ln>
            <a:solidFill>
              <a:schemeClr val="accent2">
                <a:lumMod val="60000"/>
                <a:lumOff val="40000"/>
              </a:schemeClr>
            </a:solidFill>
          </a:ln>
        </p:spPr>
        <p:txBody>
          <a:bodyPr wrap="square" rtlCol="0">
            <a:spAutoFit/>
          </a:bodyPr>
          <a:lstStyle/>
          <a:p>
            <a:pPr algn="just"/>
            <a:r>
              <a:rPr lang="en-GB" dirty="0"/>
              <a:t> </a:t>
            </a:r>
            <a:r>
              <a:rPr lang="en-GB" dirty="0" smtClean="0"/>
              <a:t>Voluntary social work is one </a:t>
            </a:r>
            <a:r>
              <a:rPr lang="en-GB" dirty="0"/>
              <a:t>of the characteristics of social work that is based on the cooperation of individuals with each other in order to meet the needs of their </a:t>
            </a:r>
            <a:r>
              <a:rPr lang="en-GB" dirty="0" smtClean="0"/>
              <a:t>community.</a:t>
            </a:r>
          </a:p>
          <a:p>
            <a:pPr algn="just"/>
            <a:r>
              <a:rPr lang="en-GB" dirty="0">
                <a:hlinkClick r:id="rId3"/>
              </a:rPr>
              <a:t>Voluntary social work can be defined as </a:t>
            </a:r>
            <a:r>
              <a:rPr lang="en-GB" b="1" dirty="0">
                <a:hlinkClick r:id="rId3"/>
              </a:rPr>
              <a:t>the contribution of individuals to care and social development, whether through work, funding, or other </a:t>
            </a:r>
            <a:r>
              <a:rPr lang="en-GB" b="1" dirty="0" smtClean="0">
                <a:hlinkClick r:id="rId3"/>
              </a:rPr>
              <a:t>forms</a:t>
            </a:r>
            <a:r>
              <a:rPr lang="en-GB" dirty="0" smtClean="0"/>
              <a:t>.</a:t>
            </a:r>
            <a:r>
              <a:rPr lang="en-GB" dirty="0"/>
              <a:t> Social work within the voluntary sector can involve supporting older people, adults with mental health or physical disabilities, or young people who might be unemployed or </a:t>
            </a:r>
            <a:r>
              <a:rPr lang="en-GB" dirty="0" smtClean="0"/>
              <a:t>homeless.</a:t>
            </a:r>
            <a:r>
              <a:rPr lang="en-GB" dirty="0"/>
              <a:t> </a:t>
            </a:r>
            <a:r>
              <a:rPr lang="en-GB" dirty="0">
                <a:hlinkClick r:id="rId4"/>
              </a:rPr>
              <a:t>Volunteering does not require formal qualifications and volunteers are usually involved in short-term projects that do not require professional </a:t>
            </a:r>
            <a:endParaRPr lang="en-US" dirty="0"/>
          </a:p>
        </p:txBody>
      </p:sp>
    </p:spTree>
    <p:extLst>
      <p:ext uri="{BB962C8B-B14F-4D97-AF65-F5344CB8AC3E}">
        <p14:creationId xmlns:p14="http://schemas.microsoft.com/office/powerpoint/2010/main" val="194617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653" y="650073"/>
            <a:ext cx="8610600" cy="1293028"/>
          </a:xfrm>
        </p:spPr>
        <p:txBody>
          <a:bodyPr/>
          <a:lstStyle/>
          <a:p>
            <a:pPr algn="ctr"/>
            <a:r>
              <a:rPr lang="en-US" b="1" dirty="0" smtClean="0"/>
              <a:t>Professional social work</a:t>
            </a:r>
            <a:endParaRPr lang="en-US" b="1" dirty="0"/>
          </a:p>
        </p:txBody>
      </p:sp>
      <p:sp>
        <p:nvSpPr>
          <p:cNvPr id="3" name="Content Placeholder 2"/>
          <p:cNvSpPr>
            <a:spLocks noGrp="1"/>
          </p:cNvSpPr>
          <p:nvPr>
            <p:ph idx="1"/>
          </p:nvPr>
        </p:nvSpPr>
        <p:spPr/>
        <p:txBody>
          <a:bodyPr/>
          <a:lstStyle/>
          <a:p>
            <a:pPr algn="just"/>
            <a:r>
              <a:rPr lang="en-GB" dirty="0"/>
              <a:t>Professional social work is a </a:t>
            </a:r>
            <a:r>
              <a:rPr lang="en-GB" b="1" dirty="0"/>
              <a:t>practice-based profession</a:t>
            </a:r>
            <a:r>
              <a:rPr lang="en-GB" dirty="0"/>
              <a:t> and an academic discipline that aims to promote </a:t>
            </a:r>
            <a:r>
              <a:rPr lang="en-GB" b="1" dirty="0"/>
              <a:t>social change and development</a:t>
            </a:r>
            <a:r>
              <a:rPr lang="en-GB" dirty="0"/>
              <a:t>, </a:t>
            </a:r>
            <a:r>
              <a:rPr lang="en-GB" b="1" dirty="0"/>
              <a:t>social cohesion</a:t>
            </a:r>
            <a:r>
              <a:rPr lang="en-GB" dirty="0"/>
              <a:t>, and the </a:t>
            </a:r>
            <a:r>
              <a:rPr lang="en-GB" b="1" dirty="0"/>
              <a:t>empowerment and liberation of people</a:t>
            </a:r>
            <a:r>
              <a:rPr lang="en-GB" dirty="0"/>
              <a:t>.</a:t>
            </a:r>
            <a:r>
              <a:rPr lang="en-GB"/>
              <a:t> </a:t>
            </a:r>
            <a:endParaRPr lang="en-GB" smtClean="0"/>
          </a:p>
          <a:p>
            <a:pPr algn="just"/>
            <a:r>
              <a:rPr lang="en-GB" smtClean="0">
                <a:hlinkClick r:id="rId2"/>
              </a:rPr>
              <a:t>It </a:t>
            </a:r>
            <a:r>
              <a:rPr lang="en-GB" dirty="0">
                <a:hlinkClick r:id="rId2"/>
              </a:rPr>
              <a:t>is guided by principles of </a:t>
            </a:r>
            <a:r>
              <a:rPr lang="en-GB" b="1" dirty="0">
                <a:hlinkClick r:id="rId2"/>
              </a:rPr>
              <a:t>social justice</a:t>
            </a:r>
            <a:r>
              <a:rPr lang="en-GB" dirty="0">
                <a:hlinkClick r:id="rId2"/>
              </a:rPr>
              <a:t>, </a:t>
            </a:r>
            <a:r>
              <a:rPr lang="en-GB" b="1" dirty="0">
                <a:hlinkClick r:id="rId2"/>
              </a:rPr>
              <a:t>human rights</a:t>
            </a:r>
            <a:r>
              <a:rPr lang="en-GB" dirty="0">
                <a:hlinkClick r:id="rId2"/>
              </a:rPr>
              <a:t>, </a:t>
            </a:r>
            <a:r>
              <a:rPr lang="en-GB" b="1" dirty="0">
                <a:hlinkClick r:id="rId2"/>
              </a:rPr>
              <a:t>collective responsibility</a:t>
            </a:r>
            <a:r>
              <a:rPr lang="en-GB" dirty="0">
                <a:hlinkClick r:id="rId2"/>
              </a:rPr>
              <a:t>, and </a:t>
            </a:r>
            <a:r>
              <a:rPr lang="en-GB" b="1" dirty="0">
                <a:hlinkClick r:id="rId2"/>
              </a:rPr>
              <a:t>respect for diversities</a:t>
            </a:r>
            <a:endParaRPr lang="en-US" dirty="0"/>
          </a:p>
        </p:txBody>
      </p:sp>
    </p:spTree>
    <p:extLst>
      <p:ext uri="{BB962C8B-B14F-4D97-AF65-F5344CB8AC3E}">
        <p14:creationId xmlns:p14="http://schemas.microsoft.com/office/powerpoint/2010/main" val="10172677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10</TotalTime>
  <Words>298</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FUNCTIONS OF SOCIAL WORK</vt:lpstr>
      <vt:lpstr>Curative Function</vt:lpstr>
      <vt:lpstr>CORRECTIONAL FUNCTION</vt:lpstr>
      <vt:lpstr>PREVENTIVE FUNCTION</vt:lpstr>
      <vt:lpstr>DEVELOPMENTAL FUNCTION</vt:lpstr>
      <vt:lpstr>THE 12 GRAND CHALLENGES IN SOCIAL WORK</vt:lpstr>
      <vt:lpstr>PowerPoint Presentation</vt:lpstr>
      <vt:lpstr>Professional social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OF SOCIAL WORK</dc:title>
  <dc:creator>User</dc:creator>
  <cp:lastModifiedBy>User</cp:lastModifiedBy>
  <cp:revision>2</cp:revision>
  <dcterms:created xsi:type="dcterms:W3CDTF">2023-10-10T10:08:01Z</dcterms:created>
  <dcterms:modified xsi:type="dcterms:W3CDTF">2023-10-10T10:18:57Z</dcterms:modified>
</cp:coreProperties>
</file>