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87" d="100"/>
          <a:sy n="87" d="100"/>
        </p:scale>
        <p:origin x="5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9/26/2023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9/26/2023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000" b="1" dirty="0" smtClean="0"/>
              <a:t>SOCIAL WORK AND COMMUNITY SERVICE</a:t>
            </a:r>
            <a:endParaRPr lang="en-US" sz="5000" b="1" dirty="0"/>
          </a:p>
        </p:txBody>
      </p:sp>
      <p:sp>
        <p:nvSpPr>
          <p:cNvPr id="3" name="Subtitle 2"/>
          <p:cNvSpPr>
            <a:spLocks noGrp="1"/>
          </p:cNvSpPr>
          <p:nvPr>
            <p:ph type="subTitle" idx="1"/>
          </p:nvPr>
        </p:nvSpPr>
        <p:spPr>
          <a:xfrm>
            <a:off x="680322" y="4367665"/>
            <a:ext cx="8144134" cy="881344"/>
          </a:xfrm>
        </p:spPr>
        <p:txBody>
          <a:bodyPr>
            <a:normAutofit/>
          </a:bodyPr>
          <a:lstStyle/>
          <a:p>
            <a:pPr algn="ctr"/>
            <a:r>
              <a:rPr lang="en-US" dirty="0" smtClean="0"/>
              <a:t>Introduction</a:t>
            </a:r>
            <a:endParaRPr lang="en-US" dirty="0"/>
          </a:p>
        </p:txBody>
      </p:sp>
    </p:spTree>
    <p:extLst>
      <p:ext uri="{BB962C8B-B14F-4D97-AF65-F5344CB8AC3E}">
        <p14:creationId xmlns:p14="http://schemas.microsoft.com/office/powerpoint/2010/main" val="363163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Social Work?</a:t>
            </a:r>
            <a:endParaRPr lang="en-US" dirty="0"/>
          </a:p>
        </p:txBody>
      </p:sp>
      <p:sp>
        <p:nvSpPr>
          <p:cNvPr id="3" name="Content Placeholder 2"/>
          <p:cNvSpPr>
            <a:spLocks noGrp="1"/>
          </p:cNvSpPr>
          <p:nvPr>
            <p:ph idx="1"/>
          </p:nvPr>
        </p:nvSpPr>
        <p:spPr>
          <a:xfrm>
            <a:off x="680321" y="2495134"/>
            <a:ext cx="5825987" cy="3599316"/>
          </a:xfrm>
        </p:spPr>
        <p:txBody>
          <a:bodyPr/>
          <a:lstStyle/>
          <a:p>
            <a:pPr algn="just"/>
            <a:r>
              <a:rPr lang="en-GB" dirty="0">
                <a:effectLst/>
              </a:rPr>
              <a:t>Social work is a profession in which trained professionals are devoted to helping vulnerable people and communities work through challenges they face in everyday life</a:t>
            </a:r>
            <a:r>
              <a:rPr lang="en-GB" dirty="0" smtClean="0">
                <a:effectLst/>
              </a:rPr>
              <a:t>.</a:t>
            </a:r>
          </a:p>
          <a:p>
            <a:pPr algn="just"/>
            <a:r>
              <a:rPr lang="en-GB" dirty="0" smtClean="0">
                <a:effectLst/>
              </a:rPr>
              <a:t> </a:t>
            </a:r>
            <a:r>
              <a:rPr lang="en-GB" dirty="0">
                <a:effectLst/>
              </a:rPr>
              <a:t>Social workers practice in a wide variety of settings, united in their commitment to advocating for and improving the lives of individuals, families, groups and societies.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878" y="2495134"/>
            <a:ext cx="4514850" cy="2972532"/>
          </a:xfrm>
          <a:prstGeom prst="rect">
            <a:avLst/>
          </a:prstGeom>
          <a:ln>
            <a:noFill/>
          </a:ln>
          <a:effectLst>
            <a:softEdge rad="112500"/>
          </a:effectLst>
        </p:spPr>
      </p:pic>
    </p:spTree>
    <p:extLst>
      <p:ext uri="{BB962C8B-B14F-4D97-AF65-F5344CB8AC3E}">
        <p14:creationId xmlns:p14="http://schemas.microsoft.com/office/powerpoint/2010/main" val="123267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Social Work for?</a:t>
            </a:r>
            <a:endParaRPr lang="en-US" dirty="0"/>
          </a:p>
        </p:txBody>
      </p:sp>
      <p:sp>
        <p:nvSpPr>
          <p:cNvPr id="3" name="Content Placeholder 2"/>
          <p:cNvSpPr>
            <a:spLocks noGrp="1"/>
          </p:cNvSpPr>
          <p:nvPr>
            <p:ph idx="1"/>
          </p:nvPr>
        </p:nvSpPr>
        <p:spPr>
          <a:xfrm>
            <a:off x="425344" y="2266534"/>
            <a:ext cx="10846394" cy="3599316"/>
          </a:xfrm>
        </p:spPr>
        <p:txBody>
          <a:bodyPr>
            <a:normAutofit fontScale="92500"/>
          </a:bodyPr>
          <a:lstStyle/>
          <a:p>
            <a:pPr algn="just"/>
            <a:r>
              <a:rPr lang="en-GB" dirty="0"/>
              <a:t>Social workers are often called upon to deal with the most complex and demanding situations: what sort of people are fit to look after children? What duties do adult children owe to their aged parents? </a:t>
            </a:r>
            <a:endParaRPr lang="en-GB" dirty="0" smtClean="0"/>
          </a:p>
          <a:p>
            <a:pPr algn="just"/>
            <a:r>
              <a:rPr lang="en-GB" dirty="0"/>
              <a:t>If they can’t, or won’t, fulfil them, what responsibility does the state have? Who should pay? What rights do individuals have to live their lives as they see fit, if that jeopardises the health or well-being of others? What about their own health and well-being? These are questions that philosophers and politicians have debated for centuries, and social workers make decisions about them every </a:t>
            </a:r>
            <a:r>
              <a:rPr lang="en-GB" dirty="0" smtClean="0"/>
              <a:t>day.</a:t>
            </a:r>
          </a:p>
          <a:p>
            <a:pPr algn="just"/>
            <a:r>
              <a:rPr lang="en-GB" dirty="0"/>
              <a:t>Social workers make these difficult decisions in a context shaped by legislation, government guidelines, organisational priorities and resource availability.</a:t>
            </a:r>
            <a:endParaRPr lang="en-US" dirty="0"/>
          </a:p>
        </p:txBody>
      </p:sp>
    </p:spTree>
    <p:extLst>
      <p:ext uri="{BB962C8B-B14F-4D97-AF65-F5344CB8AC3E}">
        <p14:creationId xmlns:p14="http://schemas.microsoft.com/office/powerpoint/2010/main" val="67960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is Social Work for?</a:t>
            </a:r>
            <a:endParaRPr lang="en-US" dirty="0"/>
          </a:p>
        </p:txBody>
      </p:sp>
      <p:sp>
        <p:nvSpPr>
          <p:cNvPr id="3" name="Content Placeholder 2"/>
          <p:cNvSpPr>
            <a:spLocks noGrp="1"/>
          </p:cNvSpPr>
          <p:nvPr>
            <p:ph idx="1"/>
          </p:nvPr>
        </p:nvSpPr>
        <p:spPr/>
        <p:txBody>
          <a:bodyPr/>
          <a:lstStyle/>
          <a:p>
            <a:pPr algn="just"/>
            <a:r>
              <a:rPr lang="en-GB" dirty="0" smtClean="0"/>
              <a:t>Whether </a:t>
            </a:r>
            <a:r>
              <a:rPr lang="en-GB" dirty="0"/>
              <a:t>it should focus on the most vulnerable people in society, the ‘at risk’ cases with the highest levels of </a:t>
            </a:r>
            <a:r>
              <a:rPr lang="en-GB" dirty="0" smtClean="0"/>
              <a:t>need</a:t>
            </a:r>
          </a:p>
          <a:p>
            <a:pPr algn="just"/>
            <a:r>
              <a:rPr lang="en-GB" dirty="0" smtClean="0"/>
              <a:t>or </a:t>
            </a:r>
            <a:r>
              <a:rPr lang="en-GB" dirty="0"/>
              <a:t>whether it should play a greater role with a wider group of people, where need is less urgent, and earlier intervention might prevent later problems. This may mean preventive work with individuals and families, or with groups and communities</a:t>
            </a:r>
            <a:r>
              <a:rPr lang="en-GB" dirty="0" smtClean="0"/>
              <a:t>.</a:t>
            </a:r>
          </a:p>
          <a:p>
            <a:pPr algn="just"/>
            <a:endParaRPr lang="en-US" dirty="0"/>
          </a:p>
        </p:txBody>
      </p:sp>
    </p:spTree>
    <p:extLst>
      <p:ext uri="{BB962C8B-B14F-4D97-AF65-F5344CB8AC3E}">
        <p14:creationId xmlns:p14="http://schemas.microsoft.com/office/powerpoint/2010/main" val="389525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Continued</a:t>
            </a:r>
            <a:endParaRPr lang="en-US" dirty="0"/>
          </a:p>
        </p:txBody>
      </p:sp>
      <p:sp>
        <p:nvSpPr>
          <p:cNvPr id="3" name="Content Placeholder 2"/>
          <p:cNvSpPr>
            <a:spLocks noGrp="1"/>
          </p:cNvSpPr>
          <p:nvPr>
            <p:ph idx="1"/>
          </p:nvPr>
        </p:nvSpPr>
        <p:spPr/>
        <p:txBody>
          <a:bodyPr/>
          <a:lstStyle/>
          <a:p>
            <a:pPr algn="just"/>
            <a:r>
              <a:rPr lang="en-GB" dirty="0" smtClean="0"/>
              <a:t>There </a:t>
            </a:r>
            <a:r>
              <a:rPr lang="en-GB" dirty="0"/>
              <a:t>are two angles to this further dimension: one that sees it as beneficent (everyone benefits from an orderly society in which social problems are minimised and dealt with early </a:t>
            </a:r>
            <a:r>
              <a:rPr lang="en-GB" dirty="0" smtClean="0"/>
              <a:t>on)</a:t>
            </a:r>
          </a:p>
          <a:p>
            <a:pPr algn="just"/>
            <a:r>
              <a:rPr lang="en-GB" dirty="0" smtClean="0"/>
              <a:t>and </a:t>
            </a:r>
            <a:r>
              <a:rPr lang="en-GB" dirty="0"/>
              <a:t>the other that sees it as controlling (social work as a subtle – or sometimes not so subtle – way of monitoring people who might cause problems, keeping them in order, so that the rest of society can have a trouble-free life).</a:t>
            </a:r>
            <a:endParaRPr lang="en-US" dirty="0"/>
          </a:p>
        </p:txBody>
      </p:sp>
    </p:spTree>
    <p:extLst>
      <p:ext uri="{BB962C8B-B14F-4D97-AF65-F5344CB8AC3E}">
        <p14:creationId xmlns:p14="http://schemas.microsoft.com/office/powerpoint/2010/main" val="63424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Social Policy Trends (The Five P’s)</a:t>
            </a:r>
            <a:endParaRPr lang="en-US" dirty="0"/>
          </a:p>
        </p:txBody>
      </p:sp>
      <p:sp>
        <p:nvSpPr>
          <p:cNvPr id="5" name="Content Placeholder 4"/>
          <p:cNvSpPr>
            <a:spLocks noGrp="1"/>
          </p:cNvSpPr>
          <p:nvPr>
            <p:ph idx="1"/>
          </p:nvPr>
        </p:nvSpPr>
        <p:spPr>
          <a:xfrm>
            <a:off x="680321" y="2389628"/>
            <a:ext cx="10617794" cy="3599316"/>
          </a:xfrm>
        </p:spPr>
        <p:txBody>
          <a:bodyPr>
            <a:normAutofit fontScale="85000" lnSpcReduction="20000"/>
          </a:bodyPr>
          <a:lstStyle/>
          <a:p>
            <a:pPr algn="just"/>
            <a:r>
              <a:rPr lang="en-US" dirty="0" smtClean="0"/>
              <a:t>Personalization: To make services more flexible, responding to service user’s choices as well as their needs, to promote their independence and to give them more control over the services they need. </a:t>
            </a:r>
          </a:p>
          <a:p>
            <a:pPr algn="just"/>
            <a:r>
              <a:rPr lang="en-US" dirty="0" smtClean="0"/>
              <a:t>Participation: Full involvement of all citizens in social, economic and political life. It can be used as an end to social exclusion.</a:t>
            </a:r>
          </a:p>
          <a:p>
            <a:pPr algn="just"/>
            <a:r>
              <a:rPr lang="en-US" dirty="0" smtClean="0"/>
              <a:t>Prevention: They key is to prevent problems from emerging and to target early intervention services.</a:t>
            </a:r>
          </a:p>
          <a:p>
            <a:pPr algn="just"/>
            <a:r>
              <a:rPr lang="en-US" dirty="0" smtClean="0"/>
              <a:t>Partnership: There is an emphasis on partnerships between service users, their careers and professionals to co produce plans and services to meet their demands and needs. Joined up solutions to joined up problems.</a:t>
            </a:r>
          </a:p>
          <a:p>
            <a:pPr algn="just"/>
            <a:r>
              <a:rPr lang="en-US" dirty="0" smtClean="0"/>
              <a:t>Privatization: </a:t>
            </a:r>
            <a:r>
              <a:rPr lang="en-GB" dirty="0" smtClean="0"/>
              <a:t>It captures </a:t>
            </a:r>
            <a:r>
              <a:rPr lang="en-GB" dirty="0"/>
              <a:t>the growing role of the private sector in providing welfare services: for example, private businesses that provide home care and residential care for older</a:t>
            </a:r>
            <a:endParaRPr lang="en-US" dirty="0" smtClean="0"/>
          </a:p>
          <a:p>
            <a:pPr algn="just"/>
            <a:endParaRPr lang="en-US" dirty="0"/>
          </a:p>
        </p:txBody>
      </p:sp>
    </p:spTree>
    <p:extLst>
      <p:ext uri="{BB962C8B-B14F-4D97-AF65-F5344CB8AC3E}">
        <p14:creationId xmlns:p14="http://schemas.microsoft.com/office/powerpoint/2010/main" val="55649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Five 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Rights: R</a:t>
            </a:r>
            <a:r>
              <a:rPr lang="en-GB" dirty="0" err="1" smtClean="0">
                <a:effectLst/>
              </a:rPr>
              <a:t>ights</a:t>
            </a:r>
            <a:r>
              <a:rPr lang="en-GB" dirty="0" smtClean="0">
                <a:effectLst/>
              </a:rPr>
              <a:t> </a:t>
            </a:r>
            <a:r>
              <a:rPr lang="en-GB" dirty="0">
                <a:effectLst/>
              </a:rPr>
              <a:t>are the rules that </a:t>
            </a:r>
            <a:r>
              <a:rPr lang="en-GB" b="1" dirty="0">
                <a:effectLst/>
              </a:rPr>
              <a:t>protect people's freedom</a:t>
            </a:r>
            <a:r>
              <a:rPr lang="en-GB" dirty="0">
                <a:effectLst/>
              </a:rPr>
              <a:t> and dignity in a society, based on legal, social, or ethical principles</a:t>
            </a:r>
            <a:r>
              <a:rPr lang="en-GB" dirty="0" smtClean="0">
                <a:effectLst/>
              </a:rPr>
              <a:t>.</a:t>
            </a:r>
            <a:r>
              <a:rPr lang="en-GB" dirty="0"/>
              <a:t> </a:t>
            </a:r>
          </a:p>
          <a:p>
            <a:pPr algn="just"/>
            <a:r>
              <a:rPr lang="en-GB" dirty="0" smtClean="0"/>
              <a:t> </a:t>
            </a:r>
            <a:r>
              <a:rPr lang="en-GB" dirty="0"/>
              <a:t>In one sense, they give people a powerful language to demand services; in another, they limit the state’s powers, giving people a basis on which to resist intervention they do not want. In both senses, rights challenge social workers to justify their decisions and </a:t>
            </a:r>
            <a:r>
              <a:rPr lang="en-GB" dirty="0" smtClean="0"/>
              <a:t>actions.</a:t>
            </a:r>
          </a:p>
          <a:p>
            <a:pPr algn="just"/>
            <a:r>
              <a:rPr lang="en-US" dirty="0" smtClean="0"/>
              <a:t>Responsibilities: </a:t>
            </a:r>
            <a:r>
              <a:rPr lang="en-GB" dirty="0" smtClean="0"/>
              <a:t>One </a:t>
            </a:r>
            <a:r>
              <a:rPr lang="en-GB" dirty="0"/>
              <a:t>aspect is that the government, on behalf of society, has a responsibility to help those who have fallen into difficulties, but it must also protect individuals and society from harm. Meanwhile, individuals, families and communities are expected to behave responsibly, and are held responsible for their own </a:t>
            </a:r>
            <a:r>
              <a:rPr lang="en-GB" dirty="0" smtClean="0"/>
              <a:t>wellbeing.</a:t>
            </a:r>
            <a:endParaRPr lang="en-US" dirty="0"/>
          </a:p>
        </p:txBody>
      </p:sp>
    </p:spTree>
    <p:extLst>
      <p:ext uri="{BB962C8B-B14F-4D97-AF65-F5344CB8AC3E}">
        <p14:creationId xmlns:p14="http://schemas.microsoft.com/office/powerpoint/2010/main" val="141462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Risk: Risk </a:t>
            </a:r>
            <a:r>
              <a:rPr lang="en-GB" dirty="0" smtClean="0"/>
              <a:t>is </a:t>
            </a:r>
            <a:r>
              <a:rPr lang="en-GB" dirty="0"/>
              <a:t>another central notion to social workers, who are used to assessing and managing it. This involves working out (as far as possible, in partnership with service users) what the risks are, what sort of support could reduce them and what level of risk is tolerable. </a:t>
            </a:r>
            <a:endParaRPr lang="en-GB" dirty="0" smtClean="0"/>
          </a:p>
          <a:p>
            <a:pPr algn="just"/>
            <a:r>
              <a:rPr lang="en-GB" dirty="0"/>
              <a:t>Resources: Resources are crucial, too, and again there are two sides to the coin. All welfare organisations have to make the best use of finite resources, the well-known catchphrase being to ensure that services are ‘economic, efficient and </a:t>
            </a:r>
            <a:r>
              <a:rPr lang="en-GB" dirty="0" smtClean="0"/>
              <a:t>effective.</a:t>
            </a:r>
            <a:endParaRPr lang="en-US" dirty="0"/>
          </a:p>
        </p:txBody>
      </p:sp>
    </p:spTree>
    <p:extLst>
      <p:ext uri="{BB962C8B-B14F-4D97-AF65-F5344CB8AC3E}">
        <p14:creationId xmlns:p14="http://schemas.microsoft.com/office/powerpoint/2010/main" val="223418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Regulation: </a:t>
            </a:r>
            <a:r>
              <a:rPr lang="en-GB" dirty="0"/>
              <a:t>is a dominant theme for public services (and private and voluntary agencies that provide welfare services). There is a vast and complex range of regulatory agencies and requirements – legislation, procedures, registration, inspection, audit, performance indicators, league tables. Control of funding is another way that central government can regulate what local agencies </a:t>
            </a:r>
            <a:r>
              <a:rPr lang="en-GB" dirty="0" smtClean="0"/>
              <a:t>do</a:t>
            </a:r>
            <a:endParaRPr lang="en-US" dirty="0"/>
          </a:p>
        </p:txBody>
      </p:sp>
    </p:spTree>
    <p:extLst>
      <p:ext uri="{BB962C8B-B14F-4D97-AF65-F5344CB8AC3E}">
        <p14:creationId xmlns:p14="http://schemas.microsoft.com/office/powerpoint/2010/main" val="31633285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71</TotalTime>
  <Words>698</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SOCIAL WORK AND COMMUNITY SERVICE</vt:lpstr>
      <vt:lpstr>What is Social Work?</vt:lpstr>
      <vt:lpstr>What is Social Work for?</vt:lpstr>
      <vt:lpstr>Who is Social Work for?</vt:lpstr>
      <vt:lpstr>Continued</vt:lpstr>
      <vt:lpstr>Current Social Policy Trends (The Five P’s)</vt:lpstr>
      <vt:lpstr>The Five 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WORK AND COMMUNITY SERVICE</dc:title>
  <dc:creator>User</dc:creator>
  <cp:lastModifiedBy>User</cp:lastModifiedBy>
  <cp:revision>10</cp:revision>
  <dcterms:created xsi:type="dcterms:W3CDTF">2023-09-17T16:32:49Z</dcterms:created>
  <dcterms:modified xsi:type="dcterms:W3CDTF">2023-09-26T06:24:54Z</dcterms:modified>
</cp:coreProperties>
</file>